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68" autoAdjust="0"/>
    <p:restoredTop sz="97539" autoAdjust="0"/>
  </p:normalViewPr>
  <p:slideViewPr>
    <p:cSldViewPr snapToGrid="0" snapToObjects="1">
      <p:cViewPr>
        <p:scale>
          <a:sx n="101" d="100"/>
          <a:sy n="101" d="100"/>
        </p:scale>
        <p:origin x="424" y="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3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0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62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7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2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3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12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8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7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8685-97AF-A24C-8BA0-13F35216F0F3}" type="datetimeFigureOut">
              <a:rPr lang="sv-SE" smtClean="0"/>
              <a:t>2021-10-30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65100" y="153765"/>
            <a:ext cx="880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6.5		 					    Cirkeldiagram</a:t>
            </a:r>
          </a:p>
        </p:txBody>
      </p:sp>
      <p:grpSp>
        <p:nvGrpSpPr>
          <p:cNvPr id="24" name="Grupp 23"/>
          <p:cNvGrpSpPr/>
          <p:nvPr/>
        </p:nvGrpSpPr>
        <p:grpSpPr>
          <a:xfrm>
            <a:off x="3003591" y="771323"/>
            <a:ext cx="5105400" cy="3822700"/>
            <a:chOff x="3003591" y="771323"/>
            <a:chExt cx="5105400" cy="3822700"/>
          </a:xfrm>
        </p:grpSpPr>
        <p:grpSp>
          <p:nvGrpSpPr>
            <p:cNvPr id="7" name="Grupp 6"/>
            <p:cNvGrpSpPr/>
            <p:nvPr/>
          </p:nvGrpSpPr>
          <p:grpSpPr>
            <a:xfrm>
              <a:off x="3003591" y="771323"/>
              <a:ext cx="5105400" cy="3822700"/>
              <a:chOff x="2715403" y="645574"/>
              <a:chExt cx="5105400" cy="3822700"/>
            </a:xfrm>
          </p:grpSpPr>
          <p:pic>
            <p:nvPicPr>
              <p:cNvPr id="4" name="Bildobjekt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15403" y="645574"/>
                <a:ext cx="5105400" cy="3822700"/>
              </a:xfrm>
              <a:prstGeom prst="rect">
                <a:avLst/>
              </a:prstGeom>
            </p:spPr>
          </p:pic>
          <p:sp>
            <p:nvSpPr>
              <p:cNvPr id="5" name="Rektangel 4"/>
              <p:cNvSpPr/>
              <p:nvPr/>
            </p:nvSpPr>
            <p:spPr>
              <a:xfrm>
                <a:off x="5556622" y="2149135"/>
                <a:ext cx="1868490" cy="4151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" name="Rektangel 5"/>
              <p:cNvSpPr/>
              <p:nvPr/>
            </p:nvSpPr>
            <p:spPr>
              <a:xfrm>
                <a:off x="4573527" y="3858199"/>
                <a:ext cx="1276191" cy="4151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/>
            <p:cNvGrpSpPr/>
            <p:nvPr/>
          </p:nvGrpSpPr>
          <p:grpSpPr>
            <a:xfrm>
              <a:off x="4253025" y="3630191"/>
              <a:ext cx="1410780" cy="760113"/>
              <a:chOff x="4543361" y="3619467"/>
              <a:chExt cx="1410780" cy="760113"/>
            </a:xfrm>
          </p:grpSpPr>
          <p:sp>
            <p:nvSpPr>
              <p:cNvPr id="11" name="textruta 10"/>
              <p:cNvSpPr txBox="1"/>
              <p:nvPr/>
            </p:nvSpPr>
            <p:spPr>
              <a:xfrm>
                <a:off x="4543361" y="4010248"/>
                <a:ext cx="1410780" cy="369332"/>
              </a:xfrm>
              <a:prstGeom prst="rect">
                <a:avLst/>
              </a:prstGeom>
              <a:ln>
                <a:solidFill>
                  <a:srgbClr val="8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/>
                  <a:t> Cirkelsektor</a:t>
                </a:r>
              </a:p>
            </p:txBody>
          </p:sp>
          <p:cxnSp>
            <p:nvCxnSpPr>
              <p:cNvPr id="3" name="Rak 2"/>
              <p:cNvCxnSpPr/>
              <p:nvPr/>
            </p:nvCxnSpPr>
            <p:spPr>
              <a:xfrm>
                <a:off x="4824962" y="3619467"/>
                <a:ext cx="368346" cy="390781"/>
              </a:xfrm>
              <a:prstGeom prst="line">
                <a:avLst/>
              </a:prstGeom>
              <a:ln w="1905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 20"/>
            <p:cNvGrpSpPr/>
            <p:nvPr/>
          </p:nvGrpSpPr>
          <p:grpSpPr>
            <a:xfrm>
              <a:off x="4501112" y="2274884"/>
              <a:ext cx="3491651" cy="369332"/>
              <a:chOff x="4824962" y="2313341"/>
              <a:chExt cx="3491651" cy="369332"/>
            </a:xfrm>
          </p:grpSpPr>
          <p:sp>
            <p:nvSpPr>
              <p:cNvPr id="16" name="textruta 15"/>
              <p:cNvSpPr txBox="1"/>
              <p:nvPr/>
            </p:nvSpPr>
            <p:spPr>
              <a:xfrm>
                <a:off x="6192938" y="2313341"/>
                <a:ext cx="2123675" cy="369332"/>
              </a:xfrm>
              <a:prstGeom prst="rect">
                <a:avLst/>
              </a:prstGeom>
              <a:ln>
                <a:solidFill>
                  <a:srgbClr val="8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dirty="0"/>
                  <a:t>  </a:t>
                </a:r>
                <a:r>
                  <a:rPr lang="sv-SE" dirty="0" err="1"/>
                  <a:t>Medelpunktsvinkel</a:t>
                </a:r>
                <a:endParaRPr lang="sv-SE" dirty="0"/>
              </a:p>
            </p:txBody>
          </p:sp>
          <p:cxnSp>
            <p:nvCxnSpPr>
              <p:cNvPr id="15" name="Rak 14"/>
              <p:cNvCxnSpPr/>
              <p:nvPr/>
            </p:nvCxnSpPr>
            <p:spPr>
              <a:xfrm flipH="1">
                <a:off x="4824962" y="2479095"/>
                <a:ext cx="1351441" cy="203578"/>
              </a:xfrm>
              <a:prstGeom prst="line">
                <a:avLst/>
              </a:prstGeom>
              <a:ln w="1905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pic>
        <p:nvPicPr>
          <p:cNvPr id="23" name="Bildobjekt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647" y="4799859"/>
            <a:ext cx="4140649" cy="178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4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760791" y="4212675"/>
            <a:ext cx="4758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många procent är lite rädda för ormar?</a:t>
            </a:r>
          </a:p>
        </p:txBody>
      </p:sp>
      <p:grpSp>
        <p:nvGrpSpPr>
          <p:cNvPr id="12" name="Grupp 11"/>
          <p:cNvGrpSpPr/>
          <p:nvPr/>
        </p:nvGrpSpPr>
        <p:grpSpPr>
          <a:xfrm>
            <a:off x="1700024" y="340989"/>
            <a:ext cx="4920225" cy="3409893"/>
            <a:chOff x="3110954" y="1025724"/>
            <a:chExt cx="4177776" cy="2970862"/>
          </a:xfrm>
        </p:grpSpPr>
        <p:pic>
          <p:nvPicPr>
            <p:cNvPr id="2" name="Bildobjekt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10954" y="1025724"/>
              <a:ext cx="4177776" cy="2970862"/>
            </a:xfrm>
            <a:prstGeom prst="rect">
              <a:avLst/>
            </a:prstGeom>
            <a:ln w="76200" cmpd="sng">
              <a:solidFill>
                <a:srgbClr val="FFFFFF"/>
              </a:solidFill>
            </a:ln>
          </p:spPr>
        </p:pic>
        <p:sp>
          <p:nvSpPr>
            <p:cNvPr id="3" name="textruta 2"/>
            <p:cNvSpPr txBox="1"/>
            <p:nvPr/>
          </p:nvSpPr>
          <p:spPr>
            <a:xfrm>
              <a:off x="3919560" y="1169377"/>
              <a:ext cx="2563257" cy="321780"/>
            </a:xfrm>
            <a:prstGeom prst="rect">
              <a:avLst/>
            </a:prstGeom>
            <a:solidFill>
              <a:srgbClr val="FFFFFF"/>
            </a:solidFill>
            <a:ln w="76200" cmpd="sng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/>
                <a:t>            Rädsla för ormar</a:t>
              </a:r>
            </a:p>
          </p:txBody>
        </p:sp>
      </p:grpSp>
      <p:sp>
        <p:nvSpPr>
          <p:cNvPr id="13" name="textruta 12"/>
          <p:cNvSpPr txBox="1"/>
          <p:nvPr/>
        </p:nvSpPr>
        <p:spPr>
          <a:xfrm>
            <a:off x="793888" y="4859580"/>
            <a:ext cx="3778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stor är </a:t>
            </a:r>
            <a:r>
              <a:rPr lang="sv-SE" dirty="0" err="1"/>
              <a:t>medelpunktsvinkel</a:t>
            </a:r>
            <a:r>
              <a:rPr lang="sv-SE" dirty="0"/>
              <a:t>  andelen som inte är rädda för ormar?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5079538" y="4212675"/>
            <a:ext cx="3081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Lite rädda: 25 </a:t>
            </a:r>
            <a:r>
              <a:rPr lang="sv-SE" dirty="0">
                <a:cs typeface="Bradley Hand Bold"/>
              </a:rPr>
              <a:t>%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4675004" y="4943543"/>
            <a:ext cx="3081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50 </a:t>
            </a:r>
            <a:r>
              <a:rPr lang="sv-SE" dirty="0">
                <a:cs typeface="Bradley Hand Bold"/>
              </a:rPr>
              <a:t>%</a:t>
            </a:r>
            <a:r>
              <a:rPr lang="sv-SE" dirty="0">
                <a:latin typeface="Bradley Hand" pitchFamily="2" charset="77"/>
                <a:cs typeface="Bradley Hand Bold"/>
              </a:rPr>
              <a:t> är inte rädda:</a:t>
            </a:r>
          </a:p>
        </p:txBody>
      </p:sp>
      <p:grpSp>
        <p:nvGrpSpPr>
          <p:cNvPr id="18" name="Grupp 17"/>
          <p:cNvGrpSpPr/>
          <p:nvPr/>
        </p:nvGrpSpPr>
        <p:grpSpPr>
          <a:xfrm>
            <a:off x="6709468" y="4891093"/>
            <a:ext cx="817163" cy="603673"/>
            <a:chOff x="1183102" y="2626736"/>
            <a:chExt cx="817163" cy="603673"/>
          </a:xfrm>
        </p:grpSpPr>
        <p:grpSp>
          <p:nvGrpSpPr>
            <p:cNvPr id="22" name="Grupp 21"/>
            <p:cNvGrpSpPr/>
            <p:nvPr/>
          </p:nvGrpSpPr>
          <p:grpSpPr>
            <a:xfrm>
              <a:off x="1183102" y="2626736"/>
              <a:ext cx="651140" cy="603673"/>
              <a:chOff x="3903872" y="1914488"/>
              <a:chExt cx="651140" cy="603673"/>
            </a:xfrm>
          </p:grpSpPr>
          <p:sp>
            <p:nvSpPr>
              <p:cNvPr id="24" name="textruta 23"/>
              <p:cNvSpPr txBox="1"/>
              <p:nvPr/>
            </p:nvSpPr>
            <p:spPr>
              <a:xfrm>
                <a:off x="3903872" y="1914488"/>
                <a:ext cx="6511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  <a:cs typeface="Bradley Hand Bold"/>
                  </a:rPr>
                  <a:t>360°</a:t>
                </a:r>
              </a:p>
            </p:txBody>
          </p:sp>
          <p:sp>
            <p:nvSpPr>
              <p:cNvPr id="25" name="textruta 24"/>
              <p:cNvSpPr txBox="1"/>
              <p:nvPr/>
            </p:nvSpPr>
            <p:spPr>
              <a:xfrm>
                <a:off x="4027823" y="2148829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  <a:cs typeface="Bradley Hand Bold"/>
                  </a:rPr>
                  <a:t>2</a:t>
                </a:r>
              </a:p>
            </p:txBody>
          </p:sp>
          <p:cxnSp>
            <p:nvCxnSpPr>
              <p:cNvPr id="26" name="Rak 25"/>
              <p:cNvCxnSpPr>
                <a:cxnSpLocks/>
              </p:cNvCxnSpPr>
              <p:nvPr/>
            </p:nvCxnSpPr>
            <p:spPr>
              <a:xfrm>
                <a:off x="3935300" y="2201943"/>
                <a:ext cx="513981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ruta 22"/>
            <p:cNvSpPr txBox="1"/>
            <p:nvPr/>
          </p:nvSpPr>
          <p:spPr>
            <a:xfrm>
              <a:off x="1700183" y="272822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27" name="Rektangel 26"/>
          <p:cNvSpPr/>
          <p:nvPr/>
        </p:nvSpPr>
        <p:spPr>
          <a:xfrm>
            <a:off x="7392036" y="5017703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180°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276171" y="5941607"/>
            <a:ext cx="914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" pitchFamily="2" charset="77"/>
                <a:cs typeface="Bradley Hand Bold"/>
              </a:rPr>
              <a:t>Svar</a:t>
            </a:r>
            <a:r>
              <a:rPr lang="sv-SE" dirty="0">
                <a:latin typeface="Bradley Hand" pitchFamily="2" charset="77"/>
                <a:cs typeface="Bradley Hand Bold"/>
              </a:rPr>
              <a:t>:  25 </a:t>
            </a:r>
            <a:r>
              <a:rPr lang="sv-SE" dirty="0">
                <a:cs typeface="Bradley Hand Bold"/>
              </a:rPr>
              <a:t>% </a:t>
            </a:r>
            <a:r>
              <a:rPr lang="sv-SE" dirty="0">
                <a:latin typeface="Bradley Hand" pitchFamily="2" charset="77"/>
                <a:cs typeface="Bradley Hand Bold"/>
              </a:rPr>
              <a:t>är lite rädda för ormar och medelpunktsvinkeln för inte rädda är 180°.</a:t>
            </a:r>
          </a:p>
        </p:txBody>
      </p:sp>
    </p:spTree>
    <p:extLst>
      <p:ext uri="{BB962C8B-B14F-4D97-AF65-F5344CB8AC3E}">
        <p14:creationId xmlns:p14="http://schemas.microsoft.com/office/powerpoint/2010/main" val="392123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  <p:bldP spid="17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720AA08-EE5E-A947-9AF2-C88D05830838}"/>
              </a:ext>
            </a:extLst>
          </p:cNvPr>
          <p:cNvSpPr/>
          <p:nvPr/>
        </p:nvSpPr>
        <p:spPr>
          <a:xfrm>
            <a:off x="161198" y="134969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DDC49F-2A21-3646-85FA-4A344B46B959}"/>
              </a:ext>
            </a:extLst>
          </p:cNvPr>
          <p:cNvSpPr/>
          <p:nvPr/>
        </p:nvSpPr>
        <p:spPr>
          <a:xfrm>
            <a:off x="1327350" y="125021"/>
            <a:ext cx="6551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Ett fat av nysilver innehåller 50 % koppar, 35 % zink och 15 % nickel.</a:t>
            </a:r>
          </a:p>
          <a:p>
            <a:r>
              <a:rPr lang="sv-SE" dirty="0"/>
              <a:t>Rita ett cirkeldiagram som visar fördelningen.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4061C1F-37FF-034A-8A5D-D9E0309B1401}"/>
              </a:ext>
            </a:extLst>
          </p:cNvPr>
          <p:cNvSpPr/>
          <p:nvPr/>
        </p:nvSpPr>
        <p:spPr>
          <a:xfrm>
            <a:off x="1396429" y="1388817"/>
            <a:ext cx="4704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1 </a:t>
            </a:r>
            <a:r>
              <a:rPr lang="sv-SE" dirty="0">
                <a:cs typeface="Bradley Hand Bold"/>
              </a:rPr>
              <a:t>% </a:t>
            </a:r>
            <a:r>
              <a:rPr lang="sv-SE" dirty="0">
                <a:latin typeface="Bradley Hand" pitchFamily="2" charset="77"/>
              </a:rPr>
              <a:t>ger </a:t>
            </a:r>
            <a:r>
              <a:rPr lang="sv-SE" dirty="0">
                <a:latin typeface="Bradley Hand" pitchFamily="2" charset="77"/>
                <a:cs typeface="Bradley Hand Bold"/>
              </a:rPr>
              <a:t>medelpunktsvinkeln </a:t>
            </a:r>
            <a:r>
              <a:rPr lang="sv-SE" dirty="0">
                <a:latin typeface="Bradley Hand" pitchFamily="2" charset="77"/>
              </a:rPr>
              <a:t>3,6</a:t>
            </a:r>
            <a:r>
              <a:rPr lang="sv-SE" dirty="0">
                <a:latin typeface="Bradley Hand" pitchFamily="2" charset="77"/>
                <a:cs typeface="Bradley Hand Bold"/>
              </a:rPr>
              <a:t>°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8D7E7195-0D0C-0E47-810F-1AA95FA78C7C}"/>
              </a:ext>
            </a:extLst>
          </p:cNvPr>
          <p:cNvSpPr/>
          <p:nvPr/>
        </p:nvSpPr>
        <p:spPr>
          <a:xfrm>
            <a:off x="5677907" y="1901435"/>
            <a:ext cx="1005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180</a:t>
            </a:r>
            <a:r>
              <a:rPr lang="sv-SE" dirty="0">
                <a:latin typeface="Bradley Hand" pitchFamily="2" charset="77"/>
                <a:cs typeface="Bradley Hand Bold"/>
              </a:rPr>
              <a:t>°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A1E620-F632-6446-9150-BB2C9019C22A}"/>
              </a:ext>
            </a:extLst>
          </p:cNvPr>
          <p:cNvSpPr/>
          <p:nvPr/>
        </p:nvSpPr>
        <p:spPr>
          <a:xfrm>
            <a:off x="4541114" y="1901435"/>
            <a:ext cx="1744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50 · 3,6</a:t>
            </a:r>
            <a:r>
              <a:rPr lang="sv-SE" dirty="0">
                <a:latin typeface="Bradley Hand" pitchFamily="2" charset="77"/>
                <a:cs typeface="Bradley Hand Bold"/>
              </a:rPr>
              <a:t>°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E4A6B7D-BDD2-AF42-98C2-D48EA5CC3FCC}"/>
              </a:ext>
            </a:extLst>
          </p:cNvPr>
          <p:cNvSpPr/>
          <p:nvPr/>
        </p:nvSpPr>
        <p:spPr>
          <a:xfrm>
            <a:off x="1372727" y="1901435"/>
            <a:ext cx="3365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50 </a:t>
            </a:r>
            <a:r>
              <a:rPr lang="sv-SE" dirty="0">
                <a:cs typeface="Bradley Hand Bold"/>
              </a:rPr>
              <a:t>% </a:t>
            </a:r>
            <a:r>
              <a:rPr lang="sv-SE" dirty="0">
                <a:latin typeface="Bradley Hand" pitchFamily="2" charset="77"/>
              </a:rPr>
              <a:t>ger </a:t>
            </a:r>
            <a:r>
              <a:rPr lang="sv-SE" dirty="0">
                <a:latin typeface="Bradley Hand" pitchFamily="2" charset="77"/>
                <a:cs typeface="Bradley Hand Bold"/>
              </a:rPr>
              <a:t>medelpunktsvinkeln: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C832C492-B8B2-C445-AF71-C515AA1CD98D}"/>
              </a:ext>
            </a:extLst>
          </p:cNvPr>
          <p:cNvSpPr/>
          <p:nvPr/>
        </p:nvSpPr>
        <p:spPr>
          <a:xfrm>
            <a:off x="5677907" y="2414053"/>
            <a:ext cx="1005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126</a:t>
            </a:r>
            <a:r>
              <a:rPr lang="sv-SE" dirty="0">
                <a:latin typeface="Bradley Hand" pitchFamily="2" charset="77"/>
                <a:cs typeface="Bradley Hand Bold"/>
              </a:rPr>
              <a:t>°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5CB65F7-14FE-834C-AF92-CC8A91C93469}"/>
              </a:ext>
            </a:extLst>
          </p:cNvPr>
          <p:cNvSpPr/>
          <p:nvPr/>
        </p:nvSpPr>
        <p:spPr>
          <a:xfrm>
            <a:off x="4541114" y="2414053"/>
            <a:ext cx="1744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35 · 3,6</a:t>
            </a:r>
            <a:r>
              <a:rPr lang="sv-SE" dirty="0">
                <a:latin typeface="Bradley Hand" pitchFamily="2" charset="77"/>
                <a:cs typeface="Bradley Hand Bold"/>
              </a:rPr>
              <a:t>°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22CCCBB-106B-7A42-B891-EE76E5977067}"/>
              </a:ext>
            </a:extLst>
          </p:cNvPr>
          <p:cNvSpPr/>
          <p:nvPr/>
        </p:nvSpPr>
        <p:spPr>
          <a:xfrm>
            <a:off x="1372727" y="2414053"/>
            <a:ext cx="3365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35 </a:t>
            </a:r>
            <a:r>
              <a:rPr lang="sv-SE" dirty="0">
                <a:cs typeface="Bradley Hand Bold"/>
              </a:rPr>
              <a:t>% </a:t>
            </a:r>
            <a:r>
              <a:rPr lang="sv-SE" dirty="0">
                <a:latin typeface="Bradley Hand" pitchFamily="2" charset="77"/>
              </a:rPr>
              <a:t>ger </a:t>
            </a:r>
            <a:r>
              <a:rPr lang="sv-SE" dirty="0">
                <a:latin typeface="Bradley Hand" pitchFamily="2" charset="77"/>
                <a:cs typeface="Bradley Hand Bold"/>
              </a:rPr>
              <a:t>medelpunktsvinkeln: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1DB0872A-B7AD-A343-8746-FFF9DEDA1AEE}"/>
              </a:ext>
            </a:extLst>
          </p:cNvPr>
          <p:cNvSpPr/>
          <p:nvPr/>
        </p:nvSpPr>
        <p:spPr>
          <a:xfrm>
            <a:off x="5708793" y="2888232"/>
            <a:ext cx="10050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54</a:t>
            </a:r>
            <a:r>
              <a:rPr lang="sv-SE" dirty="0">
                <a:latin typeface="Bradley Hand" pitchFamily="2" charset="77"/>
                <a:cs typeface="Bradley Hand Bold"/>
              </a:rPr>
              <a:t>°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C1219567-039D-A841-9AC6-FFC881039E1C}"/>
              </a:ext>
            </a:extLst>
          </p:cNvPr>
          <p:cNvSpPr/>
          <p:nvPr/>
        </p:nvSpPr>
        <p:spPr>
          <a:xfrm>
            <a:off x="4572000" y="2888232"/>
            <a:ext cx="1744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15 · 3,6</a:t>
            </a:r>
            <a:r>
              <a:rPr lang="sv-SE" dirty="0">
                <a:latin typeface="Bradley Hand" pitchFamily="2" charset="77"/>
                <a:cs typeface="Bradley Hand Bold"/>
              </a:rPr>
              <a:t>°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/>
              <a:t>=</a:t>
            </a:r>
            <a:r>
              <a:rPr lang="sv-SE" dirty="0">
                <a:latin typeface="Bradley Hand" pitchFamily="2" charset="77"/>
              </a:rPr>
              <a:t> 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BAAC385D-40EC-4047-8C55-8EF7C7DCEF76}"/>
              </a:ext>
            </a:extLst>
          </p:cNvPr>
          <p:cNvSpPr/>
          <p:nvPr/>
        </p:nvSpPr>
        <p:spPr>
          <a:xfrm>
            <a:off x="1370292" y="2888232"/>
            <a:ext cx="3365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  <a:cs typeface="Bradley Hand Bold"/>
              </a:rPr>
              <a:t>15 </a:t>
            </a:r>
            <a:r>
              <a:rPr lang="sv-SE" dirty="0">
                <a:cs typeface="Bradley Hand Bold"/>
              </a:rPr>
              <a:t>% </a:t>
            </a:r>
            <a:r>
              <a:rPr lang="sv-SE" dirty="0">
                <a:latin typeface="Bradley Hand" pitchFamily="2" charset="77"/>
              </a:rPr>
              <a:t>ger </a:t>
            </a:r>
            <a:r>
              <a:rPr lang="sv-SE" dirty="0">
                <a:latin typeface="Bradley Hand" pitchFamily="2" charset="77"/>
                <a:cs typeface="Bradley Hand Bold"/>
              </a:rPr>
              <a:t>medelpunktsvinkeln: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43A0DCDB-C3BD-2348-AC59-91D86988AE12}"/>
              </a:ext>
            </a:extLst>
          </p:cNvPr>
          <p:cNvGrpSpPr/>
          <p:nvPr/>
        </p:nvGrpSpPr>
        <p:grpSpPr>
          <a:xfrm>
            <a:off x="6434566" y="988707"/>
            <a:ext cx="2452206" cy="800219"/>
            <a:chOff x="5265163" y="3299922"/>
            <a:chExt cx="2452206" cy="800219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6761D6F8-D7A1-C548-B985-11B16FF34F40}"/>
                </a:ext>
              </a:extLst>
            </p:cNvPr>
            <p:cNvSpPr/>
            <p:nvPr/>
          </p:nvSpPr>
          <p:spPr>
            <a:xfrm>
              <a:off x="5265163" y="3299922"/>
              <a:ext cx="2452206" cy="80021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sv-SE" sz="600" dirty="0"/>
            </a:p>
            <a:p>
              <a:r>
                <a:rPr lang="sv-SE" sz="1400" dirty="0"/>
                <a:t>    100 % motsvarar 360°</a:t>
              </a:r>
            </a:p>
            <a:p>
              <a:endParaRPr lang="sv-SE" sz="1050" dirty="0"/>
            </a:p>
            <a:p>
              <a:endParaRPr lang="sv-SE" sz="1400" dirty="0"/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FF5ECEC-EEFB-654E-8637-BAFB3CDAB426}"/>
                </a:ext>
              </a:extLst>
            </p:cNvPr>
            <p:cNvSpPr/>
            <p:nvPr/>
          </p:nvSpPr>
          <p:spPr>
            <a:xfrm>
              <a:off x="6547590" y="3571914"/>
              <a:ext cx="65691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360°</a:t>
              </a:r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1B27A848-B677-A14A-88C4-98BF53F94EBF}"/>
                </a:ext>
              </a:extLst>
            </p:cNvPr>
            <p:cNvSpPr/>
            <p:nvPr/>
          </p:nvSpPr>
          <p:spPr>
            <a:xfrm>
              <a:off x="6553636" y="3756609"/>
              <a:ext cx="5015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>
                  <a:solidFill>
                    <a:srgbClr val="C00000"/>
                  </a:solidFill>
                </a:rPr>
                <a:t>100</a:t>
              </a:r>
            </a:p>
          </p:txBody>
        </p:sp>
        <p:cxnSp>
          <p:nvCxnSpPr>
            <p:cNvPr id="22" name="Rak 21">
              <a:extLst>
                <a:ext uri="{FF2B5EF4-FFF2-40B4-BE49-F238E27FC236}">
                  <a16:creationId xmlns:a16="http://schemas.microsoft.com/office/drawing/2014/main" id="{3C3FB789-2B1A-AE48-9002-8019A4651D3C}"/>
                </a:ext>
              </a:extLst>
            </p:cNvPr>
            <p:cNvCxnSpPr>
              <a:cxnSpLocks/>
            </p:cNvCxnSpPr>
            <p:nvPr/>
          </p:nvCxnSpPr>
          <p:spPr>
            <a:xfrm>
              <a:off x="6609417" y="3812041"/>
              <a:ext cx="370919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DE88B38B-6BFE-3A4F-968A-AFBD2E5E31A7}"/>
                </a:ext>
              </a:extLst>
            </p:cNvPr>
            <p:cNvSpPr/>
            <p:nvPr/>
          </p:nvSpPr>
          <p:spPr>
            <a:xfrm>
              <a:off x="5407485" y="3651335"/>
              <a:ext cx="212486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1 % motsvarar            = 3,6° </a:t>
              </a:r>
            </a:p>
          </p:txBody>
        </p:sp>
      </p:grpSp>
      <p:sp>
        <p:nvSpPr>
          <p:cNvPr id="29" name="Rektangel 28">
            <a:extLst>
              <a:ext uri="{FF2B5EF4-FFF2-40B4-BE49-F238E27FC236}">
                <a16:creationId xmlns:a16="http://schemas.microsoft.com/office/drawing/2014/main" id="{0A64DFF5-AF74-B444-9C87-B6356C8C7059}"/>
              </a:ext>
            </a:extLst>
          </p:cNvPr>
          <p:cNvSpPr/>
          <p:nvPr/>
        </p:nvSpPr>
        <p:spPr>
          <a:xfrm>
            <a:off x="6028530" y="3882691"/>
            <a:ext cx="2673219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Rita en cirkel. Använd sedan en gradskiva för att rita cirkelsektorer med medelpunktsvinklarna </a:t>
            </a:r>
          </a:p>
          <a:p>
            <a:r>
              <a:rPr lang="sv-SE" sz="1400" dirty="0"/>
              <a:t>180°, 126° och 54°.</a:t>
            </a:r>
          </a:p>
        </p:txBody>
      </p:sp>
      <p:pic>
        <p:nvPicPr>
          <p:cNvPr id="30" name="Bildobjekt 29">
            <a:extLst>
              <a:ext uri="{FF2B5EF4-FFF2-40B4-BE49-F238E27FC236}">
                <a16:creationId xmlns:a16="http://schemas.microsoft.com/office/drawing/2014/main" id="{7CB3DBEF-9BE9-EE4C-9C85-ADB5C5EAF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562" y="3257564"/>
            <a:ext cx="3339363" cy="336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0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9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177</Words>
  <Application>Microsoft Macintosh PowerPoint</Application>
  <PresentationFormat>Bildspel på skärmen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38</cp:revision>
  <dcterms:created xsi:type="dcterms:W3CDTF">2017-04-14T14:36:05Z</dcterms:created>
  <dcterms:modified xsi:type="dcterms:W3CDTF">2021-10-30T07:05:28Z</dcterms:modified>
</cp:coreProperties>
</file>