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60" r:id="rId3"/>
    <p:sldId id="268" r:id="rId4"/>
    <p:sldId id="269" r:id="rId5"/>
    <p:sldId id="261" r:id="rId6"/>
    <p:sldId id="271" r:id="rId7"/>
    <p:sldId id="272" r:id="rId8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6" autoAdjust="0"/>
    <p:restoredTop sz="96819" autoAdjust="0"/>
  </p:normalViewPr>
  <p:slideViewPr>
    <p:cSldViewPr snapToGrid="0" snapToObjects="1">
      <p:cViewPr>
        <p:scale>
          <a:sx n="249" d="100"/>
          <a:sy n="249" d="100"/>
        </p:scale>
        <p:origin x="-888" y="-1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939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068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501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562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375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021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738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512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005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82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047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78685-97AF-A24C-8BA0-13F35216F0F3}" type="datetimeFigureOut">
              <a:rPr lang="sv-SE" smtClean="0"/>
              <a:t>2021-10-27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14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B791380-EE8C-824F-9776-59997C57C20A}"/>
              </a:ext>
            </a:extLst>
          </p:cNvPr>
          <p:cNvSpPr/>
          <p:nvPr/>
        </p:nvSpPr>
        <p:spPr>
          <a:xfrm>
            <a:off x="147284" y="151760"/>
            <a:ext cx="8878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6.4					          Tabeller och diagram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6555CE4-FBDC-D34B-A61B-18D3C800C764}"/>
              </a:ext>
            </a:extLst>
          </p:cNvPr>
          <p:cNvSpPr/>
          <p:nvPr/>
        </p:nvSpPr>
        <p:spPr>
          <a:xfrm>
            <a:off x="3947090" y="735580"/>
            <a:ext cx="1093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Diagram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63C0C0-B2FA-8146-BA07-A39F89039CED}"/>
              </a:ext>
            </a:extLst>
          </p:cNvPr>
          <p:cNvSpPr/>
          <p:nvPr/>
        </p:nvSpPr>
        <p:spPr>
          <a:xfrm>
            <a:off x="2085119" y="1135690"/>
            <a:ext cx="52413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Statistiska undersökningar kan redovisas i olika sorts diagram. Några vanliga diagram är</a:t>
            </a:r>
          </a:p>
          <a:p>
            <a:r>
              <a:rPr lang="sv-SE" sz="2000" i="1" dirty="0">
                <a:solidFill>
                  <a:srgbClr val="C00000"/>
                </a:solidFill>
              </a:rPr>
              <a:t>stolpdiagram</a:t>
            </a:r>
            <a:r>
              <a:rPr lang="sv-SE" sz="2000" dirty="0">
                <a:solidFill>
                  <a:srgbClr val="C00000"/>
                </a:solidFill>
              </a:rPr>
              <a:t>, </a:t>
            </a:r>
            <a:r>
              <a:rPr lang="sv-SE" sz="2000" i="1" dirty="0">
                <a:solidFill>
                  <a:srgbClr val="C00000"/>
                </a:solidFill>
              </a:rPr>
              <a:t>stapeldiagram </a:t>
            </a:r>
            <a:r>
              <a:rPr lang="sv-SE" sz="2000" dirty="0"/>
              <a:t>och</a:t>
            </a:r>
            <a:r>
              <a:rPr lang="sv-SE" sz="2000" i="1" dirty="0"/>
              <a:t> </a:t>
            </a:r>
            <a:r>
              <a:rPr lang="sv-SE" sz="2000" i="1" dirty="0">
                <a:solidFill>
                  <a:srgbClr val="C00000"/>
                </a:solidFill>
              </a:rPr>
              <a:t>linjediagram</a:t>
            </a:r>
            <a:r>
              <a:rPr lang="sv-SE" sz="2000" i="1" dirty="0"/>
              <a:t>.</a:t>
            </a:r>
            <a:endParaRPr lang="sv-SE" sz="20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93D8933-7789-D942-AE92-32B1F63C2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59" y="2211288"/>
            <a:ext cx="7058881" cy="2654826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3CEA4DD-D70C-C847-8193-92E5BFF7C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857" y="2291681"/>
            <a:ext cx="1991909" cy="284396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DF6AF676-FB36-7447-B66A-E726E2A3D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161" y="2293591"/>
            <a:ext cx="1834458" cy="31847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4099A76B-E8EE-AC46-A377-F3ABDD508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075" y="2298478"/>
            <a:ext cx="1991909" cy="28333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E5250AD6-1872-9349-9FDF-56AFA2EBC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857" y="2779020"/>
            <a:ext cx="2041587" cy="1696993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DC634F0F-7C9A-8746-BF5A-12A5BEC4A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592" y="2733553"/>
            <a:ext cx="1865331" cy="1974849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F0D671B8-A13E-7140-92F8-4A01B7608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827" y="2771886"/>
            <a:ext cx="2257138" cy="1696993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9AA52440-D521-7645-B9EB-3103DFEB9C6B}"/>
              </a:ext>
            </a:extLst>
          </p:cNvPr>
          <p:cNvSpPr/>
          <p:nvPr/>
        </p:nvSpPr>
        <p:spPr>
          <a:xfrm>
            <a:off x="1124467" y="4921083"/>
            <a:ext cx="212351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• Används när man vill </a:t>
            </a:r>
          </a:p>
          <a:p>
            <a:r>
              <a:rPr lang="sv-SE" sz="1400" dirty="0"/>
              <a:t>    jämföra antal.</a:t>
            </a:r>
          </a:p>
          <a:p>
            <a:r>
              <a:rPr lang="sv-SE" sz="1400" dirty="0"/>
              <a:t>• Det observerade är tal.</a:t>
            </a:r>
          </a:p>
          <a:p>
            <a:r>
              <a:rPr lang="sv-SE" sz="1400" dirty="0"/>
              <a:t>• Ett stolpdiagram har </a:t>
            </a:r>
          </a:p>
          <a:p>
            <a:r>
              <a:rPr lang="sv-SE" sz="1400" dirty="0"/>
              <a:t>    därför tal längs </a:t>
            </a:r>
            <a:r>
              <a:rPr lang="sv-SE" sz="1400" i="1" dirty="0"/>
              <a:t>x - </a:t>
            </a:r>
            <a:r>
              <a:rPr lang="sv-SE" sz="1400" dirty="0"/>
              <a:t>axeln.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A698502D-2934-2E4A-82D4-B3B817DD514A}"/>
              </a:ext>
            </a:extLst>
          </p:cNvPr>
          <p:cNvSpPr/>
          <p:nvPr/>
        </p:nvSpPr>
        <p:spPr>
          <a:xfrm>
            <a:off x="3338965" y="4922091"/>
            <a:ext cx="230197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• Används när man vill  </a:t>
            </a:r>
          </a:p>
          <a:p>
            <a:r>
              <a:rPr lang="sv-SE" sz="1400" dirty="0"/>
              <a:t>    jämföra antal.</a:t>
            </a:r>
          </a:p>
          <a:p>
            <a:r>
              <a:rPr lang="sv-SE" sz="1400" dirty="0"/>
              <a:t>• Det observerade är </a:t>
            </a:r>
            <a:r>
              <a:rPr lang="sv-SE" sz="1400" b="1" dirty="0"/>
              <a:t>inte</a:t>
            </a:r>
            <a:r>
              <a:rPr lang="sv-SE" sz="1400" dirty="0"/>
              <a:t> tal.</a:t>
            </a:r>
          </a:p>
          <a:p>
            <a:r>
              <a:rPr lang="sv-SE" sz="1400" dirty="0"/>
              <a:t>• Ett stapeldiagram har  </a:t>
            </a:r>
          </a:p>
          <a:p>
            <a:r>
              <a:rPr lang="sv-SE" sz="1400" dirty="0"/>
              <a:t>    därför till exempel </a:t>
            </a:r>
          </a:p>
          <a:p>
            <a:r>
              <a:rPr lang="sv-SE" sz="1400" dirty="0"/>
              <a:t>    bilmärken längs </a:t>
            </a:r>
            <a:r>
              <a:rPr lang="sv-SE" sz="1400" i="1" dirty="0"/>
              <a:t>x</a:t>
            </a:r>
            <a:r>
              <a:rPr lang="sv-SE" sz="1400" dirty="0"/>
              <a:t>-axeln.</a:t>
            </a:r>
          </a:p>
          <a:p>
            <a:r>
              <a:rPr lang="sv-SE" sz="1400" dirty="0"/>
              <a:t>• Saknar pil på </a:t>
            </a:r>
            <a:r>
              <a:rPr lang="sv-SE" sz="1400" i="1" dirty="0"/>
              <a:t>x</a:t>
            </a:r>
            <a:r>
              <a:rPr lang="sv-SE" sz="1400" dirty="0"/>
              <a:t> - axeln 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8B3CE8E-4C54-164E-B3BB-06C404210933}"/>
              </a:ext>
            </a:extLst>
          </p:cNvPr>
          <p:cNvSpPr/>
          <p:nvPr/>
        </p:nvSpPr>
        <p:spPr>
          <a:xfrm>
            <a:off x="5592295" y="4987605"/>
            <a:ext cx="2427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• Används när man vill visa en   </a:t>
            </a:r>
          </a:p>
          <a:p>
            <a:r>
              <a:rPr lang="sv-SE" sz="1400" dirty="0"/>
              <a:t>    förändring under en viss tid.</a:t>
            </a:r>
          </a:p>
          <a:p>
            <a:r>
              <a:rPr lang="sv-SE" sz="1400" dirty="0"/>
              <a:t>• Förändringen visas som en </a:t>
            </a:r>
          </a:p>
          <a:p>
            <a:r>
              <a:rPr lang="sv-SE" sz="1400" i="1" dirty="0"/>
              <a:t>    graf</a:t>
            </a:r>
            <a:r>
              <a:rPr lang="sv-SE" sz="1400" dirty="0"/>
              <a:t> (linje).</a:t>
            </a:r>
          </a:p>
        </p:txBody>
      </p:sp>
    </p:spTree>
    <p:extLst>
      <p:ext uri="{BB962C8B-B14F-4D97-AF65-F5344CB8AC3E}">
        <p14:creationId xmlns:p14="http://schemas.microsoft.com/office/powerpoint/2010/main" val="22715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0EF9A6F2-21B0-7A4C-B488-7450DDBAF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815" y="2265247"/>
            <a:ext cx="1225898" cy="2547773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3078508" y="185363"/>
            <a:ext cx="33823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Frekvens och relativ frekvens </a:t>
            </a:r>
          </a:p>
        </p:txBody>
      </p:sp>
      <p:sp>
        <p:nvSpPr>
          <p:cNvPr id="4" name="Rektangel 3"/>
          <p:cNvSpPr/>
          <p:nvPr/>
        </p:nvSpPr>
        <p:spPr>
          <a:xfrm>
            <a:off x="1601985" y="564478"/>
            <a:ext cx="69695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Under en lektion i historia fick en klass se en film om andra världskriget. De betygsatte filmen i skala 1 - 5, där 5 var högst betyg. </a:t>
            </a:r>
          </a:p>
          <a:p>
            <a:r>
              <a:rPr lang="sv-SE" dirty="0"/>
              <a:t>Resultatet skrevs in i en </a:t>
            </a:r>
            <a:r>
              <a:rPr lang="sv-SE" b="1" i="1" dirty="0">
                <a:solidFill>
                  <a:srgbClr val="800000"/>
                </a:solidFill>
              </a:rPr>
              <a:t>frekvenstabell.</a:t>
            </a:r>
          </a:p>
        </p:txBody>
      </p:sp>
      <p:sp>
        <p:nvSpPr>
          <p:cNvPr id="6" name="Bildtext 1 5"/>
          <p:cNvSpPr/>
          <p:nvPr/>
        </p:nvSpPr>
        <p:spPr>
          <a:xfrm>
            <a:off x="62406" y="2636537"/>
            <a:ext cx="1612569" cy="852717"/>
          </a:xfrm>
          <a:prstGeom prst="borderCallout1">
            <a:avLst>
              <a:gd name="adj1" fmla="val 22669"/>
              <a:gd name="adj2" fmla="val 100027"/>
              <a:gd name="adj3" fmla="val 4877"/>
              <a:gd name="adj4" fmla="val 135796"/>
            </a:avLst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600" dirty="0"/>
              <a:t>Betyget varierar och är därför en </a:t>
            </a:r>
            <a:r>
              <a:rPr lang="sv-SE" sz="1600" b="1" i="1" dirty="0">
                <a:solidFill>
                  <a:srgbClr val="800000"/>
                </a:solidFill>
              </a:rPr>
              <a:t>variabel</a:t>
            </a:r>
            <a:r>
              <a:rPr lang="sv-SE" sz="1600" dirty="0"/>
              <a:t>, ofta </a:t>
            </a:r>
            <a:r>
              <a:rPr lang="sv-SE" sz="1600" b="1" i="1" dirty="0">
                <a:solidFill>
                  <a:srgbClr val="800000"/>
                </a:solidFill>
              </a:rPr>
              <a:t>x</a:t>
            </a:r>
            <a:r>
              <a:rPr lang="sv-SE" sz="16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A83FDF7-4C9A-7141-B093-7CD717170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713" y="2265246"/>
            <a:ext cx="1219110" cy="2911113"/>
          </a:xfrm>
          <a:prstGeom prst="rect">
            <a:avLst/>
          </a:prstGeom>
        </p:spPr>
      </p:pic>
      <p:sp>
        <p:nvSpPr>
          <p:cNvPr id="10" name="Bildtext 1 9"/>
          <p:cNvSpPr/>
          <p:nvPr/>
        </p:nvSpPr>
        <p:spPr>
          <a:xfrm>
            <a:off x="542211" y="5414501"/>
            <a:ext cx="3905575" cy="767041"/>
          </a:xfrm>
          <a:prstGeom prst="borderCallout1">
            <a:avLst>
              <a:gd name="adj1" fmla="val -155"/>
              <a:gd name="adj2" fmla="val 58011"/>
              <a:gd name="adj3" fmla="val -46077"/>
              <a:gd name="adj4" fmla="val 66756"/>
            </a:avLst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600" dirty="0"/>
              <a:t>Summan av frekvenserna kallar vi </a:t>
            </a:r>
            <a:r>
              <a:rPr lang="sv-SE" sz="1600" b="1" i="1" dirty="0">
                <a:solidFill>
                  <a:srgbClr val="800000"/>
                </a:solidFill>
              </a:rPr>
              <a:t>n</a:t>
            </a:r>
            <a:r>
              <a:rPr lang="sv-SE" sz="1600" dirty="0"/>
              <a:t>.</a:t>
            </a:r>
          </a:p>
          <a:p>
            <a:r>
              <a:rPr lang="sv-SE" sz="1600" dirty="0"/>
              <a:t>I det här fallet är </a:t>
            </a:r>
            <a:r>
              <a:rPr lang="sv-SE" sz="1600" i="1" dirty="0"/>
              <a:t>n</a:t>
            </a:r>
            <a:r>
              <a:rPr lang="sv-SE" sz="1600" dirty="0"/>
              <a:t> det totala antalet elever.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6306FC1-AEC1-8A47-BB2C-582EFDD4C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028" y="2281455"/>
            <a:ext cx="1869356" cy="2894906"/>
          </a:xfrm>
          <a:prstGeom prst="rect">
            <a:avLst/>
          </a:prstGeom>
        </p:spPr>
      </p:pic>
      <p:sp>
        <p:nvSpPr>
          <p:cNvPr id="8" name="Bildtext 1 7"/>
          <p:cNvSpPr/>
          <p:nvPr/>
        </p:nvSpPr>
        <p:spPr>
          <a:xfrm>
            <a:off x="5395580" y="1497591"/>
            <a:ext cx="3403077" cy="543363"/>
          </a:xfrm>
          <a:prstGeom prst="borderCallout1">
            <a:avLst>
              <a:gd name="adj1" fmla="val 17238"/>
              <a:gd name="adj2" fmla="val 260"/>
              <a:gd name="adj3" fmla="val 159721"/>
              <a:gd name="adj4" fmla="val -42940"/>
            </a:avLst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600" dirty="0"/>
              <a:t>Frekvensen visar hur många det är av varje värde. Frekvensen förkortas </a:t>
            </a:r>
            <a:r>
              <a:rPr lang="sv-SE" sz="1600" b="1" i="1" dirty="0">
                <a:solidFill>
                  <a:srgbClr val="800000"/>
                </a:solidFill>
              </a:rPr>
              <a:t>f</a:t>
            </a:r>
            <a:r>
              <a:rPr lang="sv-SE" sz="16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2" name="Bildtext 1 7">
            <a:extLst>
              <a:ext uri="{FF2B5EF4-FFF2-40B4-BE49-F238E27FC236}">
                <a16:creationId xmlns:a16="http://schemas.microsoft.com/office/drawing/2014/main" id="{315D9C4F-49BD-AE40-BCA3-7633C48A41B0}"/>
              </a:ext>
            </a:extLst>
          </p:cNvPr>
          <p:cNvSpPr/>
          <p:nvPr/>
        </p:nvSpPr>
        <p:spPr>
          <a:xfrm>
            <a:off x="6705735" y="2672501"/>
            <a:ext cx="2342340" cy="2042052"/>
          </a:xfrm>
          <a:prstGeom prst="borderCallout1">
            <a:avLst>
              <a:gd name="adj1" fmla="val 25784"/>
              <a:gd name="adj2" fmla="val -47"/>
              <a:gd name="adj3" fmla="val -1575"/>
              <a:gd name="adj4" fmla="val -32595"/>
            </a:avLst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600" dirty="0"/>
              <a:t>Den relativa frekvensen visar den procentuella fördelningen av betygen.</a:t>
            </a:r>
          </a:p>
          <a:p>
            <a:endParaRPr lang="sv-SE" sz="1600" dirty="0"/>
          </a:p>
          <a:p>
            <a:r>
              <a:rPr lang="sv-SE" sz="1600" dirty="0"/>
              <a:t>Den beräknas genom att man dividerar frekvensen för ett betyg med det totala antalet betyg, </a:t>
            </a:r>
            <a:r>
              <a:rPr lang="sv-SE" sz="1600" b="1" i="1" dirty="0">
                <a:solidFill>
                  <a:srgbClr val="800000"/>
                </a:solidFill>
              </a:rPr>
              <a:t>f / n</a:t>
            </a:r>
            <a:r>
              <a:rPr lang="sv-SE" sz="1600" b="1" i="1" dirty="0">
                <a:solidFill>
                  <a:schemeClr val="tx1"/>
                </a:solidFill>
              </a:rPr>
              <a:t>.</a:t>
            </a:r>
            <a:endParaRPr lang="sv-S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4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10" grpId="0" animBg="1"/>
      <p:bldP spid="8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250845" y="588905"/>
            <a:ext cx="6914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 att beskriva ett statistiskt material använder vi oss av </a:t>
            </a:r>
            <a:r>
              <a:rPr lang="sv-SE" i="1" dirty="0">
                <a:solidFill>
                  <a:srgbClr val="800000"/>
                </a:solidFill>
              </a:rPr>
              <a:t>lägesmått</a:t>
            </a:r>
            <a:r>
              <a:rPr lang="sv-SE" dirty="0"/>
              <a:t>.</a:t>
            </a:r>
          </a:p>
        </p:txBody>
      </p:sp>
      <p:sp>
        <p:nvSpPr>
          <p:cNvPr id="4" name="Rektangel 3"/>
          <p:cNvSpPr/>
          <p:nvPr/>
        </p:nvSpPr>
        <p:spPr>
          <a:xfrm>
            <a:off x="1301307" y="890118"/>
            <a:ext cx="7397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 vanligaste lägesmåtten är </a:t>
            </a:r>
            <a:r>
              <a:rPr lang="sv-SE" i="1" dirty="0">
                <a:solidFill>
                  <a:srgbClr val="800000"/>
                </a:solidFill>
              </a:rPr>
              <a:t>medelvärde, median </a:t>
            </a:r>
            <a:r>
              <a:rPr lang="sv-SE" dirty="0"/>
              <a:t>och</a:t>
            </a:r>
            <a:r>
              <a:rPr lang="sv-SE" i="1" dirty="0">
                <a:solidFill>
                  <a:srgbClr val="800000"/>
                </a:solidFill>
              </a:rPr>
              <a:t> typvärde</a:t>
            </a:r>
            <a:r>
              <a:rPr lang="sv-SE" dirty="0"/>
              <a:t>.</a:t>
            </a:r>
          </a:p>
        </p:txBody>
      </p:sp>
      <p:sp>
        <p:nvSpPr>
          <p:cNvPr id="5" name="Rektangel 4"/>
          <p:cNvSpPr/>
          <p:nvPr/>
        </p:nvSpPr>
        <p:spPr>
          <a:xfrm>
            <a:off x="470735" y="3055916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Typvärde</a:t>
            </a:r>
          </a:p>
        </p:txBody>
      </p:sp>
      <p:sp>
        <p:nvSpPr>
          <p:cNvPr id="6" name="Rektangel 5"/>
          <p:cNvSpPr/>
          <p:nvPr/>
        </p:nvSpPr>
        <p:spPr>
          <a:xfrm>
            <a:off x="1553083" y="1624343"/>
            <a:ext cx="7364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Under en vårvecka i Gävle uppmättes följande temperaturer: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070" y="1993675"/>
            <a:ext cx="5633756" cy="591298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3610570"/>
            <a:ext cx="25016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Typvärdet är det värde som är vanligast i en  statistisk undersökning.</a:t>
            </a:r>
          </a:p>
        </p:txBody>
      </p:sp>
      <p:sp>
        <p:nvSpPr>
          <p:cNvPr id="9" name="Rektangel 8"/>
          <p:cNvSpPr/>
          <p:nvPr/>
        </p:nvSpPr>
        <p:spPr>
          <a:xfrm>
            <a:off x="3247314" y="3093342"/>
            <a:ext cx="1344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Medelvärde</a:t>
            </a:r>
          </a:p>
        </p:txBody>
      </p:sp>
      <p:sp>
        <p:nvSpPr>
          <p:cNvPr id="10" name="Rektangel 9"/>
          <p:cNvSpPr/>
          <p:nvPr/>
        </p:nvSpPr>
        <p:spPr>
          <a:xfrm>
            <a:off x="3051248" y="3610570"/>
            <a:ext cx="29230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vi </a:t>
            </a:r>
            <a:r>
              <a:rPr lang="sv-SE" dirty="0">
                <a:solidFill>
                  <a:srgbClr val="800000"/>
                </a:solidFill>
              </a:rPr>
              <a:t>adderar</a:t>
            </a:r>
            <a:r>
              <a:rPr lang="sv-SE" dirty="0"/>
              <a:t> alla temperaturer och sen </a:t>
            </a:r>
            <a:r>
              <a:rPr lang="sv-SE" dirty="0">
                <a:solidFill>
                  <a:srgbClr val="800000"/>
                </a:solidFill>
              </a:rPr>
              <a:t>dividerar med antalet </a:t>
            </a:r>
            <a:r>
              <a:rPr lang="sv-SE" dirty="0"/>
              <a:t>dagar får vi medelvärdet.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3226396" y="5608033"/>
            <a:ext cx="2125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Medelvärde :  </a:t>
            </a:r>
            <a:r>
              <a:rPr lang="sv-SE" b="1" dirty="0">
                <a:solidFill>
                  <a:srgbClr val="800000"/>
                </a:solidFill>
                <a:cs typeface="Bradley Hand Bold"/>
              </a:rPr>
              <a:t>10 °C</a:t>
            </a:r>
          </a:p>
        </p:txBody>
      </p:sp>
      <p:grpSp>
        <p:nvGrpSpPr>
          <p:cNvPr id="34" name="Grupp 33"/>
          <p:cNvGrpSpPr/>
          <p:nvPr/>
        </p:nvGrpSpPr>
        <p:grpSpPr>
          <a:xfrm>
            <a:off x="2853503" y="4860709"/>
            <a:ext cx="3535351" cy="697514"/>
            <a:chOff x="2742122" y="5226800"/>
            <a:chExt cx="3535351" cy="697514"/>
          </a:xfrm>
        </p:grpSpPr>
        <p:grpSp>
          <p:nvGrpSpPr>
            <p:cNvPr id="12" name="Grupp 11"/>
            <p:cNvGrpSpPr/>
            <p:nvPr/>
          </p:nvGrpSpPr>
          <p:grpSpPr>
            <a:xfrm>
              <a:off x="2742122" y="5226800"/>
              <a:ext cx="2944720" cy="697514"/>
              <a:chOff x="1652694" y="5104379"/>
              <a:chExt cx="2944720" cy="697514"/>
            </a:xfrm>
          </p:grpSpPr>
          <p:grpSp>
            <p:nvGrpSpPr>
              <p:cNvPr id="13" name="Grupp 12"/>
              <p:cNvGrpSpPr/>
              <p:nvPr/>
            </p:nvGrpSpPr>
            <p:grpSpPr>
              <a:xfrm>
                <a:off x="1652694" y="5104379"/>
                <a:ext cx="2944720" cy="697514"/>
                <a:chOff x="2435933" y="3418232"/>
                <a:chExt cx="2944720" cy="697514"/>
              </a:xfrm>
            </p:grpSpPr>
            <p:grpSp>
              <p:nvGrpSpPr>
                <p:cNvPr id="15" name="Grupp 14"/>
                <p:cNvGrpSpPr>
                  <a:grpSpLocks/>
                </p:cNvGrpSpPr>
                <p:nvPr/>
              </p:nvGrpSpPr>
              <p:grpSpPr bwMode="auto">
                <a:xfrm>
                  <a:off x="2435933" y="3418232"/>
                  <a:ext cx="2670623" cy="697514"/>
                  <a:chOff x="3840669" y="1875779"/>
                  <a:chExt cx="2669381" cy="697709"/>
                </a:xfrm>
              </p:grpSpPr>
              <p:sp>
                <p:nvSpPr>
                  <p:cNvPr id="17" name="textruta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0669" y="1875779"/>
                    <a:ext cx="2669381" cy="3694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de-DE" sz="1800" dirty="0"/>
                      <a:t>7 + 7 + 12 + 13 + 15 + 9 + 7</a:t>
                    </a:r>
                    <a:endParaRPr lang="sv-SE" sz="1800" dirty="0">
                      <a:latin typeface="+mn-lt"/>
                      <a:cs typeface="Bradley Hand Bold"/>
                    </a:endParaRPr>
                  </a:p>
                </p:txBody>
              </p:sp>
              <p:sp>
                <p:nvSpPr>
                  <p:cNvPr id="18" name="textruta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33427" y="2204051"/>
                    <a:ext cx="301520" cy="3694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+mn-lt"/>
                        <a:cs typeface="Bradley Hand Bold"/>
                      </a:rPr>
                      <a:t>7</a:t>
                    </a:r>
                  </a:p>
                </p:txBody>
              </p:sp>
              <p:cxnSp>
                <p:nvCxnSpPr>
                  <p:cNvPr id="19" name="Rak 18"/>
                  <p:cNvCxnSpPr>
                    <a:cxnSpLocks/>
                  </p:cNvCxnSpPr>
                  <p:nvPr/>
                </p:nvCxnSpPr>
                <p:spPr>
                  <a:xfrm>
                    <a:off x="3920214" y="2222354"/>
                    <a:ext cx="2388031" cy="0"/>
                  </a:xfrm>
                  <a:prstGeom prst="line">
                    <a:avLst/>
                  </a:prstGeom>
                  <a:ln w="1587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" name="textruta 15"/>
                <p:cNvSpPr txBox="1"/>
                <p:nvPr/>
              </p:nvSpPr>
              <p:spPr>
                <a:xfrm>
                  <a:off x="5125183" y="3515222"/>
                  <a:ext cx="2554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=</a:t>
                  </a:r>
                </a:p>
              </p:txBody>
            </p:sp>
          </p:grpSp>
          <p:sp>
            <p:nvSpPr>
              <p:cNvPr id="14" name="textruta 13"/>
              <p:cNvSpPr txBox="1"/>
              <p:nvPr/>
            </p:nvSpPr>
            <p:spPr>
              <a:xfrm>
                <a:off x="4138326" y="5241475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cs typeface="Bradley Hand Bold"/>
                  </a:rPr>
                  <a:t>°C</a:t>
                </a:r>
              </a:p>
            </p:txBody>
          </p:sp>
        </p:grpSp>
        <p:sp>
          <p:nvSpPr>
            <p:cNvPr id="25" name="Rektangel 24"/>
            <p:cNvSpPr/>
            <p:nvPr/>
          </p:nvSpPr>
          <p:spPr>
            <a:xfrm>
              <a:off x="5605331" y="5348103"/>
              <a:ext cx="672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800000"/>
                  </a:solidFill>
                  <a:cs typeface="Bradley Hand Bold"/>
                </a:rPr>
                <a:t>10 °C</a:t>
              </a:r>
            </a:p>
          </p:txBody>
        </p:sp>
      </p:grpSp>
      <p:sp>
        <p:nvSpPr>
          <p:cNvPr id="26" name="Rektangel 25"/>
          <p:cNvSpPr/>
          <p:nvPr/>
        </p:nvSpPr>
        <p:spPr>
          <a:xfrm>
            <a:off x="7244281" y="3093342"/>
            <a:ext cx="921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Median</a:t>
            </a:r>
          </a:p>
        </p:txBody>
      </p:sp>
      <p:sp>
        <p:nvSpPr>
          <p:cNvPr id="27" name="Rektangel 26"/>
          <p:cNvSpPr/>
          <p:nvPr/>
        </p:nvSpPr>
        <p:spPr>
          <a:xfrm>
            <a:off x="6600966" y="3610570"/>
            <a:ext cx="23581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skriver först värdena i storleksordning.</a:t>
            </a:r>
          </a:p>
          <a:p>
            <a:r>
              <a:rPr lang="sv-SE" dirty="0"/>
              <a:t>Det tal som </a:t>
            </a:r>
            <a:r>
              <a:rPr lang="sv-SE" dirty="0">
                <a:solidFill>
                  <a:srgbClr val="800000"/>
                </a:solidFill>
              </a:rPr>
              <a:t>står i mitten </a:t>
            </a:r>
            <a:r>
              <a:rPr lang="sv-SE" dirty="0"/>
              <a:t>är medianen.</a:t>
            </a:r>
          </a:p>
        </p:txBody>
      </p:sp>
      <p:sp>
        <p:nvSpPr>
          <p:cNvPr id="28" name="Rektangel 27"/>
          <p:cNvSpPr/>
          <p:nvPr/>
        </p:nvSpPr>
        <p:spPr>
          <a:xfrm>
            <a:off x="6616816" y="4949295"/>
            <a:ext cx="24291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7    7   7   9   12   13   15</a:t>
            </a:r>
            <a:endParaRPr lang="sv-SE" dirty="0">
              <a:cs typeface="Bradley Hand Bold"/>
            </a:endParaRPr>
          </a:p>
        </p:txBody>
      </p:sp>
      <p:sp>
        <p:nvSpPr>
          <p:cNvPr id="29" name="Ellips 28"/>
          <p:cNvSpPr/>
          <p:nvPr/>
        </p:nvSpPr>
        <p:spPr>
          <a:xfrm>
            <a:off x="7475776" y="4979519"/>
            <a:ext cx="304276" cy="309311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2" name="Grupp 31"/>
          <p:cNvGrpSpPr/>
          <p:nvPr/>
        </p:nvGrpSpPr>
        <p:grpSpPr>
          <a:xfrm>
            <a:off x="6958114" y="5568951"/>
            <a:ext cx="1683568" cy="398931"/>
            <a:chOff x="6573487" y="5934289"/>
            <a:chExt cx="1683568" cy="398931"/>
          </a:xfrm>
        </p:grpSpPr>
        <p:sp>
          <p:nvSpPr>
            <p:cNvPr id="30" name="textruta 29"/>
            <p:cNvSpPr txBox="1"/>
            <p:nvPr/>
          </p:nvSpPr>
          <p:spPr>
            <a:xfrm>
              <a:off x="6573487" y="5934289"/>
              <a:ext cx="133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Medianen :</a:t>
              </a:r>
            </a:p>
          </p:txBody>
        </p:sp>
        <p:sp>
          <p:nvSpPr>
            <p:cNvPr id="31" name="Rektangel 30"/>
            <p:cNvSpPr/>
            <p:nvPr/>
          </p:nvSpPr>
          <p:spPr>
            <a:xfrm>
              <a:off x="7702020" y="5963888"/>
              <a:ext cx="5550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800000"/>
                  </a:solidFill>
                  <a:cs typeface="Bradley Hand Bold"/>
                </a:rPr>
                <a:t>9 °C</a:t>
              </a:r>
            </a:p>
          </p:txBody>
        </p:sp>
      </p:grpSp>
      <p:sp>
        <p:nvSpPr>
          <p:cNvPr id="33" name="Rektangel 32"/>
          <p:cNvSpPr/>
          <p:nvPr/>
        </p:nvSpPr>
        <p:spPr>
          <a:xfrm>
            <a:off x="256915" y="5608715"/>
            <a:ext cx="16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Typvärde :  </a:t>
            </a:r>
            <a:r>
              <a:rPr lang="sv-SE" b="1" dirty="0">
                <a:solidFill>
                  <a:srgbClr val="800000"/>
                </a:solidFill>
              </a:rPr>
              <a:t>7 °C</a:t>
            </a:r>
            <a:endParaRPr lang="sv-SE" dirty="0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2840F3EB-B366-B743-BF0C-C5950E9DDE68}"/>
              </a:ext>
            </a:extLst>
          </p:cNvPr>
          <p:cNvSpPr/>
          <p:nvPr/>
        </p:nvSpPr>
        <p:spPr>
          <a:xfrm>
            <a:off x="4037974" y="80536"/>
            <a:ext cx="1277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Lägesmått</a:t>
            </a:r>
          </a:p>
        </p:txBody>
      </p:sp>
    </p:spTree>
    <p:extLst>
      <p:ext uri="{BB962C8B-B14F-4D97-AF65-F5344CB8AC3E}">
        <p14:creationId xmlns:p14="http://schemas.microsoft.com/office/powerpoint/2010/main" val="330876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26" grpId="0"/>
      <p:bldP spid="27" grpId="0"/>
      <p:bldP spid="28" grpId="0"/>
      <p:bldP spid="29" grpId="0" animBg="1"/>
      <p:bldP spid="33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193539" y="252083"/>
            <a:ext cx="4049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vi vill räkna ut olika lägesmått av elevernas betyg så kan vi göra så här:</a:t>
            </a:r>
          </a:p>
        </p:txBody>
      </p:sp>
      <p:sp>
        <p:nvSpPr>
          <p:cNvPr id="9" name="Rektangel 8"/>
          <p:cNvSpPr/>
          <p:nvPr/>
        </p:nvSpPr>
        <p:spPr>
          <a:xfrm>
            <a:off x="828849" y="3012547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950001"/>
                </a:solidFill>
              </a:rPr>
              <a:t>Median:</a:t>
            </a:r>
          </a:p>
        </p:txBody>
      </p:sp>
      <p:sp>
        <p:nvSpPr>
          <p:cNvPr id="10" name="Rektangel 9"/>
          <p:cNvSpPr/>
          <p:nvPr/>
        </p:nvSpPr>
        <p:spPr>
          <a:xfrm>
            <a:off x="866828" y="5049319"/>
            <a:ext cx="109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950001"/>
                </a:solidFill>
              </a:rPr>
              <a:t>Typvärde:</a:t>
            </a:r>
          </a:p>
        </p:txBody>
      </p:sp>
      <p:sp>
        <p:nvSpPr>
          <p:cNvPr id="32" name="textruta 31"/>
          <p:cNvSpPr txBox="1"/>
          <p:nvPr/>
        </p:nvSpPr>
        <p:spPr>
          <a:xfrm>
            <a:off x="828849" y="1307976"/>
            <a:ext cx="145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950001"/>
                </a:solidFill>
                <a:cs typeface="Bradley Hand Bold"/>
              </a:rPr>
              <a:t>Medelvärde :</a:t>
            </a:r>
          </a:p>
        </p:txBody>
      </p:sp>
      <p:grpSp>
        <p:nvGrpSpPr>
          <p:cNvPr id="34" name="Grupp 33"/>
          <p:cNvGrpSpPr/>
          <p:nvPr/>
        </p:nvGrpSpPr>
        <p:grpSpPr>
          <a:xfrm>
            <a:off x="2395175" y="1244495"/>
            <a:ext cx="3349879" cy="706016"/>
            <a:chOff x="2715284" y="3435831"/>
            <a:chExt cx="1420241" cy="706016"/>
          </a:xfrm>
        </p:grpSpPr>
        <p:grpSp>
          <p:nvGrpSpPr>
            <p:cNvPr id="36" name="Grupp 35"/>
            <p:cNvGrpSpPr>
              <a:grpSpLocks/>
            </p:cNvGrpSpPr>
            <p:nvPr/>
          </p:nvGrpSpPr>
          <p:grpSpPr bwMode="auto">
            <a:xfrm>
              <a:off x="2715284" y="3435831"/>
              <a:ext cx="1373913" cy="706016"/>
              <a:chOff x="4119886" y="1893387"/>
              <a:chExt cx="1373272" cy="706215"/>
            </a:xfrm>
          </p:grpSpPr>
          <p:sp>
            <p:nvSpPr>
              <p:cNvPr id="38" name="textruta 29"/>
              <p:cNvSpPr txBox="1">
                <a:spLocks noChangeArrowheads="1"/>
              </p:cNvSpPr>
              <p:nvPr/>
            </p:nvSpPr>
            <p:spPr bwMode="auto">
              <a:xfrm>
                <a:off x="4119886" y="1893387"/>
                <a:ext cx="1373272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+mn-lt"/>
                    <a:cs typeface="Bradley Hand Bold"/>
                  </a:rPr>
                  <a:t>1 · 1 + 2 · 3 + 3 · 5 + 4 · 8 + 5 · 3</a:t>
                </a:r>
              </a:p>
            </p:txBody>
          </p:sp>
          <p:sp>
            <p:nvSpPr>
              <p:cNvPr id="39" name="textruta 30"/>
              <p:cNvSpPr txBox="1">
                <a:spLocks noChangeArrowheads="1"/>
              </p:cNvSpPr>
              <p:nvPr/>
            </p:nvSpPr>
            <p:spPr bwMode="auto">
              <a:xfrm>
                <a:off x="4576974" y="2230166"/>
                <a:ext cx="177434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+mn-lt"/>
                    <a:cs typeface="Bradley Hand Bold"/>
                  </a:rPr>
                  <a:t>20</a:t>
                </a:r>
              </a:p>
            </p:txBody>
          </p:sp>
          <p:cxnSp>
            <p:nvCxnSpPr>
              <p:cNvPr id="40" name="Rak 39"/>
              <p:cNvCxnSpPr>
                <a:cxnSpLocks/>
              </p:cNvCxnSpPr>
              <p:nvPr/>
            </p:nvCxnSpPr>
            <p:spPr>
              <a:xfrm>
                <a:off x="4119886" y="2201013"/>
                <a:ext cx="1269044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ruta 36"/>
            <p:cNvSpPr txBox="1"/>
            <p:nvPr/>
          </p:nvSpPr>
          <p:spPr>
            <a:xfrm>
              <a:off x="3984921" y="3529559"/>
              <a:ext cx="150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41" name="Rektangel 40"/>
          <p:cNvSpPr/>
          <p:nvPr/>
        </p:nvSpPr>
        <p:spPr>
          <a:xfrm>
            <a:off x="3332805" y="2012281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b="1" dirty="0">
                <a:solidFill>
                  <a:srgbClr val="950001"/>
                </a:solidFill>
                <a:cs typeface="Bradley Hand Bold"/>
              </a:rPr>
              <a:t>3,45</a:t>
            </a:r>
            <a:endParaRPr lang="sv-SE" b="1" dirty="0">
              <a:solidFill>
                <a:srgbClr val="950001"/>
              </a:solidFill>
              <a:cs typeface="Bradley Hand Bold"/>
            </a:endParaRPr>
          </a:p>
        </p:txBody>
      </p:sp>
      <p:sp>
        <p:nvSpPr>
          <p:cNvPr id="42" name="textruta 41"/>
          <p:cNvSpPr txBox="1"/>
          <p:nvPr/>
        </p:nvSpPr>
        <p:spPr>
          <a:xfrm>
            <a:off x="866828" y="3455249"/>
            <a:ext cx="284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I mitten : nr 10 och 11</a:t>
            </a:r>
          </a:p>
        </p:txBody>
      </p:sp>
      <p:sp>
        <p:nvSpPr>
          <p:cNvPr id="43" name="textruta 42"/>
          <p:cNvSpPr txBox="1"/>
          <p:nvPr/>
        </p:nvSpPr>
        <p:spPr>
          <a:xfrm>
            <a:off x="661627" y="3971323"/>
            <a:ext cx="145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Medianen :</a:t>
            </a:r>
          </a:p>
        </p:txBody>
      </p:sp>
      <p:grpSp>
        <p:nvGrpSpPr>
          <p:cNvPr id="45" name="Grupp 44"/>
          <p:cNvGrpSpPr/>
          <p:nvPr/>
        </p:nvGrpSpPr>
        <p:grpSpPr>
          <a:xfrm>
            <a:off x="1889623" y="3904765"/>
            <a:ext cx="788343" cy="627369"/>
            <a:chOff x="2660557" y="3441072"/>
            <a:chExt cx="788343" cy="627369"/>
          </a:xfrm>
        </p:grpSpPr>
        <p:grpSp>
          <p:nvGrpSpPr>
            <p:cNvPr id="47" name="Grupp 46"/>
            <p:cNvGrpSpPr>
              <a:grpSpLocks/>
            </p:cNvGrpSpPr>
            <p:nvPr/>
          </p:nvGrpSpPr>
          <p:grpSpPr bwMode="auto">
            <a:xfrm>
              <a:off x="2660557" y="3441072"/>
              <a:ext cx="639919" cy="627369"/>
              <a:chOff x="4065187" y="1898627"/>
              <a:chExt cx="639621" cy="627545"/>
            </a:xfrm>
          </p:grpSpPr>
          <p:sp>
            <p:nvSpPr>
              <p:cNvPr id="49" name="textruta 29"/>
              <p:cNvSpPr txBox="1">
                <a:spLocks noChangeArrowheads="1"/>
              </p:cNvSpPr>
              <p:nvPr/>
            </p:nvSpPr>
            <p:spPr bwMode="auto">
              <a:xfrm>
                <a:off x="4065187" y="1898627"/>
                <a:ext cx="639621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+mn-lt"/>
                    <a:cs typeface="Bradley Hand Bold"/>
                  </a:rPr>
                  <a:t>4 + 4</a:t>
                </a:r>
              </a:p>
            </p:txBody>
          </p:sp>
          <p:sp>
            <p:nvSpPr>
              <p:cNvPr id="50" name="textruta 30"/>
              <p:cNvSpPr txBox="1">
                <a:spLocks noChangeArrowheads="1"/>
              </p:cNvSpPr>
              <p:nvPr/>
            </p:nvSpPr>
            <p:spPr bwMode="auto">
              <a:xfrm>
                <a:off x="4195006" y="2156736"/>
                <a:ext cx="316500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+mn-lt"/>
                    <a:cs typeface="Bradley Hand Bold"/>
                  </a:rPr>
                  <a:t>2</a:t>
                </a:r>
              </a:p>
            </p:txBody>
          </p:sp>
          <p:cxnSp>
            <p:nvCxnSpPr>
              <p:cNvPr id="51" name="Rak 50"/>
              <p:cNvCxnSpPr/>
              <p:nvPr/>
            </p:nvCxnSpPr>
            <p:spPr>
              <a:xfrm>
                <a:off x="4119886" y="2203748"/>
                <a:ext cx="471827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ruta 47"/>
            <p:cNvSpPr txBox="1"/>
            <p:nvPr/>
          </p:nvSpPr>
          <p:spPr>
            <a:xfrm>
              <a:off x="3193430" y="3560816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52" name="Rektangel 51"/>
          <p:cNvSpPr/>
          <p:nvPr/>
        </p:nvSpPr>
        <p:spPr>
          <a:xfrm>
            <a:off x="2677966" y="4031372"/>
            <a:ext cx="327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b="1" dirty="0">
                <a:solidFill>
                  <a:srgbClr val="950001"/>
                </a:solidFill>
                <a:cs typeface="Bradley Hand Bold"/>
              </a:rPr>
              <a:t>4</a:t>
            </a:r>
            <a:endParaRPr lang="sv-SE" b="1" dirty="0">
              <a:solidFill>
                <a:srgbClr val="950001"/>
              </a:solidFill>
              <a:cs typeface="Bradley Hand Bold"/>
            </a:endParaRPr>
          </a:p>
        </p:txBody>
      </p:sp>
      <p:sp>
        <p:nvSpPr>
          <p:cNvPr id="53" name="textruta 52"/>
          <p:cNvSpPr txBox="1"/>
          <p:nvPr/>
        </p:nvSpPr>
        <p:spPr>
          <a:xfrm>
            <a:off x="897062" y="5437329"/>
            <a:ext cx="145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Typvärdet :</a:t>
            </a:r>
          </a:p>
        </p:txBody>
      </p:sp>
      <p:sp>
        <p:nvSpPr>
          <p:cNvPr id="54" name="Rektangel 53"/>
          <p:cNvSpPr/>
          <p:nvPr/>
        </p:nvSpPr>
        <p:spPr>
          <a:xfrm>
            <a:off x="2010522" y="543732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b="1" dirty="0">
                <a:solidFill>
                  <a:srgbClr val="950001"/>
                </a:solidFill>
                <a:cs typeface="Bradley Hand Bold"/>
              </a:rPr>
              <a:t>4</a:t>
            </a:r>
            <a:endParaRPr lang="sv-SE" b="1" dirty="0">
              <a:solidFill>
                <a:srgbClr val="950001"/>
              </a:solidFill>
              <a:cs typeface="Bradley Hand Bold"/>
            </a:endParaRPr>
          </a:p>
        </p:txBody>
      </p:sp>
      <p:pic>
        <p:nvPicPr>
          <p:cNvPr id="56" name="Bildobjekt 55">
            <a:extLst>
              <a:ext uri="{FF2B5EF4-FFF2-40B4-BE49-F238E27FC236}">
                <a16:creationId xmlns:a16="http://schemas.microsoft.com/office/drawing/2014/main" id="{9C7D8936-9732-154C-974D-2D91B1F7B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872" y="299633"/>
            <a:ext cx="2332362" cy="2755349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2F32E269-5A58-CD40-96D6-1D6C279998D0}"/>
              </a:ext>
            </a:extLst>
          </p:cNvPr>
          <p:cNvSpPr/>
          <p:nvPr/>
        </p:nvSpPr>
        <p:spPr>
          <a:xfrm>
            <a:off x="1060478" y="-18296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/>
              <a:t> </a:t>
            </a:r>
            <a:endParaRPr lang="sv-SE" dirty="0">
              <a:effectLst/>
            </a:endParaRPr>
          </a:p>
        </p:txBody>
      </p:sp>
      <p:grpSp>
        <p:nvGrpSpPr>
          <p:cNvPr id="31" name="Grupp 30">
            <a:extLst>
              <a:ext uri="{FF2B5EF4-FFF2-40B4-BE49-F238E27FC236}">
                <a16:creationId xmlns:a16="http://schemas.microsoft.com/office/drawing/2014/main" id="{A33AA114-8719-7E47-99C9-A9E5B1343486}"/>
              </a:ext>
            </a:extLst>
          </p:cNvPr>
          <p:cNvGrpSpPr/>
          <p:nvPr/>
        </p:nvGrpSpPr>
        <p:grpSpPr>
          <a:xfrm>
            <a:off x="2343232" y="1884557"/>
            <a:ext cx="1038597" cy="653962"/>
            <a:chOff x="1736612" y="2203221"/>
            <a:chExt cx="1038597" cy="653962"/>
          </a:xfrm>
        </p:grpSpPr>
        <p:grpSp>
          <p:nvGrpSpPr>
            <p:cNvPr id="58" name="Grupp 57">
              <a:extLst>
                <a:ext uri="{FF2B5EF4-FFF2-40B4-BE49-F238E27FC236}">
                  <a16:creationId xmlns:a16="http://schemas.microsoft.com/office/drawing/2014/main" id="{96706A72-3E7A-0046-B29F-B50EED02ED62}"/>
                </a:ext>
              </a:extLst>
            </p:cNvPr>
            <p:cNvGrpSpPr/>
            <p:nvPr/>
          </p:nvGrpSpPr>
          <p:grpSpPr>
            <a:xfrm>
              <a:off x="2055372" y="2203221"/>
              <a:ext cx="719837" cy="653962"/>
              <a:chOff x="2715275" y="3421616"/>
              <a:chExt cx="719837" cy="653962"/>
            </a:xfrm>
          </p:grpSpPr>
          <p:grpSp>
            <p:nvGrpSpPr>
              <p:cNvPr id="60" name="Grupp 59">
                <a:extLst>
                  <a:ext uri="{FF2B5EF4-FFF2-40B4-BE49-F238E27FC236}">
                    <a16:creationId xmlns:a16="http://schemas.microsoft.com/office/drawing/2014/main" id="{2DDC6F7A-D6A4-604D-9AF4-F269092766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15275" y="3421616"/>
                <a:ext cx="472046" cy="653962"/>
                <a:chOff x="4119886" y="1879167"/>
                <a:chExt cx="471827" cy="654146"/>
              </a:xfrm>
            </p:grpSpPr>
            <p:sp>
              <p:nvSpPr>
                <p:cNvPr id="62" name="textruta 29">
                  <a:extLst>
                    <a:ext uri="{FF2B5EF4-FFF2-40B4-BE49-F238E27FC236}">
                      <a16:creationId xmlns:a16="http://schemas.microsoft.com/office/drawing/2014/main" id="{3A40431A-EEDF-2B43-94A3-3012C1C8851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41787" y="1879167"/>
                  <a:ext cx="418509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+mn-lt"/>
                      <a:cs typeface="Bradley Hand Bold"/>
                    </a:rPr>
                    <a:t>69</a:t>
                  </a:r>
                </a:p>
              </p:txBody>
            </p:sp>
            <p:sp>
              <p:nvSpPr>
                <p:cNvPr id="63" name="textruta 30">
                  <a:extLst>
                    <a:ext uri="{FF2B5EF4-FFF2-40B4-BE49-F238E27FC236}">
                      <a16:creationId xmlns:a16="http://schemas.microsoft.com/office/drawing/2014/main" id="{18B1897E-53EB-F948-ACC5-AF9612E0D5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33898" y="2163877"/>
                  <a:ext cx="418509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+mn-lt"/>
                      <a:cs typeface="Bradley Hand Bold"/>
                    </a:rPr>
                    <a:t>20</a:t>
                  </a:r>
                </a:p>
              </p:txBody>
            </p:sp>
            <p:cxnSp>
              <p:nvCxnSpPr>
                <p:cNvPr id="64" name="Rak 63">
                  <a:extLst>
                    <a:ext uri="{FF2B5EF4-FFF2-40B4-BE49-F238E27FC236}">
                      <a16:creationId xmlns:a16="http://schemas.microsoft.com/office/drawing/2014/main" id="{4076A31C-61C8-9C46-A331-4F24A5536AA3}"/>
                    </a:ext>
                  </a:extLst>
                </p:cNvPr>
                <p:cNvCxnSpPr/>
                <p:nvPr/>
              </p:nvCxnSpPr>
              <p:spPr>
                <a:xfrm>
                  <a:off x="4119886" y="2203748"/>
                  <a:ext cx="471827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" name="textruta 60">
                <a:extLst>
                  <a:ext uri="{FF2B5EF4-FFF2-40B4-BE49-F238E27FC236}">
                    <a16:creationId xmlns:a16="http://schemas.microsoft.com/office/drawing/2014/main" id="{AA1A7140-11D9-9243-B384-228C0EC38EFB}"/>
                  </a:ext>
                </a:extLst>
              </p:cNvPr>
              <p:cNvSpPr txBox="1"/>
              <p:nvPr/>
            </p:nvSpPr>
            <p:spPr>
              <a:xfrm>
                <a:off x="3179642" y="3535530"/>
                <a:ext cx="2554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sp>
          <p:nvSpPr>
            <p:cNvPr id="65" name="textruta 64">
              <a:extLst>
                <a:ext uri="{FF2B5EF4-FFF2-40B4-BE49-F238E27FC236}">
                  <a16:creationId xmlns:a16="http://schemas.microsoft.com/office/drawing/2014/main" id="{BAAC90C7-921C-DA43-8B1D-0C459FDE09A3}"/>
                </a:ext>
              </a:extLst>
            </p:cNvPr>
            <p:cNvSpPr txBox="1"/>
            <p:nvPr/>
          </p:nvSpPr>
          <p:spPr>
            <a:xfrm>
              <a:off x="1736612" y="2341885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257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32" grpId="0"/>
      <p:bldP spid="41" grpId="0"/>
      <p:bldP spid="42" grpId="0"/>
      <p:bldP spid="43" grpId="0"/>
      <p:bldP spid="52" grpId="0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971C288-1977-9D40-85D8-246839C5AAAB}"/>
              </a:ext>
            </a:extLst>
          </p:cNvPr>
          <p:cNvSpPr/>
          <p:nvPr/>
        </p:nvSpPr>
        <p:spPr>
          <a:xfrm>
            <a:off x="2826636" y="2546751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>
                <a:latin typeface="Times" pitchFamily="2" charset="0"/>
              </a:rPr>
              <a:t> </a:t>
            </a:r>
            <a:endParaRPr lang="sv-SE" dirty="0">
              <a:effectLst/>
              <a:latin typeface="Times" pitchFamily="2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D5C750A-9547-A940-9A5D-6498B1331F1F}"/>
              </a:ext>
            </a:extLst>
          </p:cNvPr>
          <p:cNvSpPr/>
          <p:nvPr/>
        </p:nvSpPr>
        <p:spPr>
          <a:xfrm>
            <a:off x="3673324" y="5239"/>
            <a:ext cx="1196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950001"/>
                </a:solidFill>
              </a:rPr>
              <a:t>Spridning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4536519-6D09-7948-85A8-43F95ED3A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46" y="331967"/>
            <a:ext cx="2032476" cy="155991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1AC2037-C260-B44D-84E9-1CC5532A05B7}"/>
              </a:ext>
            </a:extLst>
          </p:cNvPr>
          <p:cNvSpPr txBox="1"/>
          <p:nvPr/>
        </p:nvSpPr>
        <p:spPr>
          <a:xfrm>
            <a:off x="2685565" y="660960"/>
            <a:ext cx="145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Medelvärde: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B7F35060-2C08-034F-819B-074BD2D3B117}"/>
              </a:ext>
            </a:extLst>
          </p:cNvPr>
          <p:cNvGrpSpPr/>
          <p:nvPr/>
        </p:nvGrpSpPr>
        <p:grpSpPr>
          <a:xfrm>
            <a:off x="4022908" y="567484"/>
            <a:ext cx="3986772" cy="655884"/>
            <a:chOff x="2715284" y="3435830"/>
            <a:chExt cx="1420241" cy="655884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58BBCE1E-67F9-A348-930F-14DCB79986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5284" y="3435830"/>
              <a:ext cx="1373913" cy="655884"/>
              <a:chOff x="4119886" y="1893387"/>
              <a:chExt cx="1373272" cy="656069"/>
            </a:xfrm>
          </p:grpSpPr>
          <p:sp>
            <p:nvSpPr>
              <p:cNvPr id="10" name="textruta 29">
                <a:extLst>
                  <a:ext uri="{FF2B5EF4-FFF2-40B4-BE49-F238E27FC236}">
                    <a16:creationId xmlns:a16="http://schemas.microsoft.com/office/drawing/2014/main" id="{BF31B643-3D89-B04C-9DB1-F6A6B7CC11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9886" y="1893387"/>
                <a:ext cx="1373272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+mn-lt"/>
                    <a:cs typeface="Bradley Hand Bold"/>
                  </a:rPr>
                  <a:t>2 · 1 + 3 · 1 + 4 · 2 + 5 · 2 + 6 · 1 + 8 · 2</a:t>
                </a:r>
              </a:p>
            </p:txBody>
          </p:sp>
          <p:sp>
            <p:nvSpPr>
              <p:cNvPr id="11" name="textruta 30">
                <a:extLst>
                  <a:ext uri="{FF2B5EF4-FFF2-40B4-BE49-F238E27FC236}">
                    <a16:creationId xmlns:a16="http://schemas.microsoft.com/office/drawing/2014/main" id="{DDE20EB4-5A91-154C-9BCC-2B40E544F6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3381" y="2180020"/>
                <a:ext cx="107422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+mn-lt"/>
                    <a:cs typeface="Bradley Hand Bold"/>
                  </a:rPr>
                  <a:t>9</a:t>
                </a:r>
              </a:p>
            </p:txBody>
          </p:sp>
          <p:cxnSp>
            <p:nvCxnSpPr>
              <p:cNvPr id="12" name="Rak 11">
                <a:extLst>
                  <a:ext uri="{FF2B5EF4-FFF2-40B4-BE49-F238E27FC236}">
                    <a16:creationId xmlns:a16="http://schemas.microsoft.com/office/drawing/2014/main" id="{9D403FC6-7ED7-D842-A9DC-CE28D3DC61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9886" y="2201013"/>
                <a:ext cx="1269044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95F0171-E109-A542-B787-096E087CB12B}"/>
                </a:ext>
              </a:extLst>
            </p:cNvPr>
            <p:cNvSpPr txBox="1"/>
            <p:nvPr/>
          </p:nvSpPr>
          <p:spPr>
            <a:xfrm>
              <a:off x="3984921" y="3529559"/>
              <a:ext cx="150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13" name="Rektangel 12">
            <a:extLst>
              <a:ext uri="{FF2B5EF4-FFF2-40B4-BE49-F238E27FC236}">
                <a16:creationId xmlns:a16="http://schemas.microsoft.com/office/drawing/2014/main" id="{4BC7233E-74AD-B44B-B335-BE19BD60807F}"/>
              </a:ext>
            </a:extLst>
          </p:cNvPr>
          <p:cNvSpPr/>
          <p:nvPr/>
        </p:nvSpPr>
        <p:spPr>
          <a:xfrm>
            <a:off x="8476684" y="66096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b="1" dirty="0">
                <a:solidFill>
                  <a:srgbClr val="950001"/>
                </a:solidFill>
                <a:cs typeface="Bradley Hand Bold"/>
              </a:rPr>
              <a:t>5</a:t>
            </a:r>
            <a:endParaRPr lang="sv-SE" b="1" dirty="0">
              <a:solidFill>
                <a:srgbClr val="950001"/>
              </a:solidFill>
              <a:cs typeface="Bradley Hand Bold"/>
            </a:endParaRP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DF0A0145-4E8B-BF4B-8C14-FC1673EFE6BB}"/>
              </a:ext>
            </a:extLst>
          </p:cNvPr>
          <p:cNvGrpSpPr/>
          <p:nvPr/>
        </p:nvGrpSpPr>
        <p:grpSpPr>
          <a:xfrm>
            <a:off x="7811943" y="567484"/>
            <a:ext cx="719837" cy="655884"/>
            <a:chOff x="2715275" y="3433644"/>
            <a:chExt cx="719837" cy="655884"/>
          </a:xfrm>
        </p:grpSpPr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449F9040-CEE7-7446-A5FA-8EFD5C650E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5275" y="3433644"/>
              <a:ext cx="472046" cy="655884"/>
              <a:chOff x="4119886" y="1891200"/>
              <a:chExt cx="471827" cy="656069"/>
            </a:xfrm>
          </p:grpSpPr>
          <p:sp>
            <p:nvSpPr>
              <p:cNvPr id="19" name="textruta 29">
                <a:extLst>
                  <a:ext uri="{FF2B5EF4-FFF2-40B4-BE49-F238E27FC236}">
                    <a16:creationId xmlns:a16="http://schemas.microsoft.com/office/drawing/2014/main" id="{30210A4A-7ACF-DF4C-8315-1608AD7285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1550" y="1891200"/>
                <a:ext cx="418510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+mn-lt"/>
                    <a:cs typeface="Bradley Hand Bold"/>
                  </a:rPr>
                  <a:t>45</a:t>
                </a:r>
              </a:p>
            </p:txBody>
          </p:sp>
          <p:sp>
            <p:nvSpPr>
              <p:cNvPr id="20" name="textruta 30">
                <a:extLst>
                  <a:ext uri="{FF2B5EF4-FFF2-40B4-BE49-F238E27FC236}">
                    <a16:creationId xmlns:a16="http://schemas.microsoft.com/office/drawing/2014/main" id="{82596D7E-E399-B045-95C9-735AFBA6EF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5589" y="2177833"/>
                <a:ext cx="301546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+mn-lt"/>
                    <a:cs typeface="Bradley Hand Bold"/>
                  </a:rPr>
                  <a:t>9</a:t>
                </a:r>
              </a:p>
            </p:txBody>
          </p:sp>
          <p:cxnSp>
            <p:nvCxnSpPr>
              <p:cNvPr id="21" name="Rak 20">
                <a:extLst>
                  <a:ext uri="{FF2B5EF4-FFF2-40B4-BE49-F238E27FC236}">
                    <a16:creationId xmlns:a16="http://schemas.microsoft.com/office/drawing/2014/main" id="{B8D4EE9F-A574-D146-917D-5C7691DC1A1A}"/>
                  </a:ext>
                </a:extLst>
              </p:cNvPr>
              <p:cNvCxnSpPr/>
              <p:nvPr/>
            </p:nvCxnSpPr>
            <p:spPr>
              <a:xfrm>
                <a:off x="4119886" y="2203748"/>
                <a:ext cx="471827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95CB3133-FA29-3A44-AD4E-45F1E6A41F26}"/>
                </a:ext>
              </a:extLst>
            </p:cNvPr>
            <p:cNvSpPr txBox="1"/>
            <p:nvPr/>
          </p:nvSpPr>
          <p:spPr>
            <a:xfrm>
              <a:off x="3179642" y="3535530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26" name="textruta 29">
            <a:extLst>
              <a:ext uri="{FF2B5EF4-FFF2-40B4-BE49-F238E27FC236}">
                <a16:creationId xmlns:a16="http://schemas.microsoft.com/office/drawing/2014/main" id="{66948C77-8837-9043-8ABC-6F2B0D65F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971" y="1111924"/>
            <a:ext cx="13794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+mn-lt"/>
                <a:cs typeface="Bradley Hand Bold"/>
              </a:rPr>
              <a:t>I mitten nr 5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E0CA93D5-6CF7-E147-9976-7D41D10C09DB}"/>
              </a:ext>
            </a:extLst>
          </p:cNvPr>
          <p:cNvSpPr/>
          <p:nvPr/>
        </p:nvSpPr>
        <p:spPr>
          <a:xfrm>
            <a:off x="3961077" y="1420634"/>
            <a:ext cx="327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b="1" dirty="0">
                <a:solidFill>
                  <a:srgbClr val="950001"/>
                </a:solidFill>
                <a:cs typeface="Bradley Hand Bold"/>
              </a:rPr>
              <a:t>5</a:t>
            </a:r>
            <a:endParaRPr lang="sv-SE" b="1" dirty="0">
              <a:solidFill>
                <a:srgbClr val="950001"/>
              </a:solidFill>
              <a:cs typeface="Bradley Hand Bold"/>
            </a:endParaRP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4B61E5C5-FA3B-C546-BA0E-8547667AD372}"/>
              </a:ext>
            </a:extLst>
          </p:cNvPr>
          <p:cNvSpPr txBox="1"/>
          <p:nvPr/>
        </p:nvSpPr>
        <p:spPr>
          <a:xfrm>
            <a:off x="3069010" y="1409929"/>
            <a:ext cx="1058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Median:</a:t>
            </a:r>
          </a:p>
        </p:txBody>
      </p: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051AEF5D-B3E8-154F-9DF9-2BBD5AAC9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41" y="1873324"/>
            <a:ext cx="1888067" cy="1571839"/>
          </a:xfrm>
          <a:prstGeom prst="rect">
            <a:avLst/>
          </a:prstGeom>
        </p:spPr>
      </p:pic>
      <p:sp>
        <p:nvSpPr>
          <p:cNvPr id="33" name="textruta 32">
            <a:extLst>
              <a:ext uri="{FF2B5EF4-FFF2-40B4-BE49-F238E27FC236}">
                <a16:creationId xmlns:a16="http://schemas.microsoft.com/office/drawing/2014/main" id="{E622D464-9784-FC42-A1A2-32DC002E469D}"/>
              </a:ext>
            </a:extLst>
          </p:cNvPr>
          <p:cNvSpPr txBox="1"/>
          <p:nvPr/>
        </p:nvSpPr>
        <p:spPr>
          <a:xfrm>
            <a:off x="2679228" y="2093421"/>
            <a:ext cx="145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Medelvärde:</a:t>
            </a:r>
          </a:p>
        </p:txBody>
      </p:sp>
      <p:grpSp>
        <p:nvGrpSpPr>
          <p:cNvPr id="34" name="Grupp 33">
            <a:extLst>
              <a:ext uri="{FF2B5EF4-FFF2-40B4-BE49-F238E27FC236}">
                <a16:creationId xmlns:a16="http://schemas.microsoft.com/office/drawing/2014/main" id="{963FCBAD-1104-0A48-A757-CD9FD0F2C866}"/>
              </a:ext>
            </a:extLst>
          </p:cNvPr>
          <p:cNvGrpSpPr/>
          <p:nvPr/>
        </p:nvGrpSpPr>
        <p:grpSpPr>
          <a:xfrm>
            <a:off x="4016573" y="1999945"/>
            <a:ext cx="2153514" cy="659377"/>
            <a:chOff x="2715285" y="3435830"/>
            <a:chExt cx="909711" cy="659377"/>
          </a:xfrm>
        </p:grpSpPr>
        <p:grpSp>
          <p:nvGrpSpPr>
            <p:cNvPr id="35" name="Grupp 34">
              <a:extLst>
                <a:ext uri="{FF2B5EF4-FFF2-40B4-BE49-F238E27FC236}">
                  <a16:creationId xmlns:a16="http://schemas.microsoft.com/office/drawing/2014/main" id="{83C4D321-D564-B14F-9B28-94A9F83D9D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5285" y="3435830"/>
              <a:ext cx="824938" cy="659377"/>
              <a:chOff x="4119886" y="1893387"/>
              <a:chExt cx="824553" cy="659563"/>
            </a:xfrm>
          </p:grpSpPr>
          <p:sp>
            <p:nvSpPr>
              <p:cNvPr id="37" name="textruta 29">
                <a:extLst>
                  <a:ext uri="{FF2B5EF4-FFF2-40B4-BE49-F238E27FC236}">
                    <a16:creationId xmlns:a16="http://schemas.microsoft.com/office/drawing/2014/main" id="{A0D2318A-AE54-B147-AD63-5B56C929EA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9886" y="1893387"/>
                <a:ext cx="824553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+mn-lt"/>
                    <a:cs typeface="Bradley Hand Bold"/>
                  </a:rPr>
                  <a:t>4 · 2 + 5 · 5 + 6 · 2</a:t>
                </a:r>
              </a:p>
            </p:txBody>
          </p:sp>
          <p:sp>
            <p:nvSpPr>
              <p:cNvPr id="38" name="textruta 30">
                <a:extLst>
                  <a:ext uri="{FF2B5EF4-FFF2-40B4-BE49-F238E27FC236}">
                    <a16:creationId xmlns:a16="http://schemas.microsoft.com/office/drawing/2014/main" id="{89A26D1E-3BB6-8E46-868B-9FAE62D767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2668" y="2183514"/>
                <a:ext cx="107422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+mn-lt"/>
                    <a:cs typeface="Bradley Hand Bold"/>
                  </a:rPr>
                  <a:t>9</a:t>
                </a:r>
              </a:p>
            </p:txBody>
          </p:sp>
          <p:cxnSp>
            <p:nvCxnSpPr>
              <p:cNvPr id="39" name="Rak 38">
                <a:extLst>
                  <a:ext uri="{FF2B5EF4-FFF2-40B4-BE49-F238E27FC236}">
                    <a16:creationId xmlns:a16="http://schemas.microsoft.com/office/drawing/2014/main" id="{2C521194-F5C8-D34B-8C64-9BE73F7AB3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9886" y="2201013"/>
                <a:ext cx="742926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ruta 35">
              <a:extLst>
                <a:ext uri="{FF2B5EF4-FFF2-40B4-BE49-F238E27FC236}">
                  <a16:creationId xmlns:a16="http://schemas.microsoft.com/office/drawing/2014/main" id="{8BF5ADD0-FC11-1749-8E7C-D5DE11641D97}"/>
                </a:ext>
              </a:extLst>
            </p:cNvPr>
            <p:cNvSpPr txBox="1"/>
            <p:nvPr/>
          </p:nvSpPr>
          <p:spPr>
            <a:xfrm>
              <a:off x="3474392" y="3537716"/>
              <a:ext cx="150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40" name="Rektangel 39">
            <a:extLst>
              <a:ext uri="{FF2B5EF4-FFF2-40B4-BE49-F238E27FC236}">
                <a16:creationId xmlns:a16="http://schemas.microsoft.com/office/drawing/2014/main" id="{17BBB777-C095-F04F-8DEA-6EB90FDC1F42}"/>
              </a:ext>
            </a:extLst>
          </p:cNvPr>
          <p:cNvSpPr/>
          <p:nvPr/>
        </p:nvSpPr>
        <p:spPr>
          <a:xfrm>
            <a:off x="6748869" y="210532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b="1" dirty="0">
                <a:solidFill>
                  <a:srgbClr val="950001"/>
                </a:solidFill>
                <a:cs typeface="Bradley Hand Bold"/>
              </a:rPr>
              <a:t>5</a:t>
            </a:r>
            <a:endParaRPr lang="sv-SE" b="1" dirty="0">
              <a:solidFill>
                <a:srgbClr val="950001"/>
              </a:solidFill>
              <a:cs typeface="Bradley Hand Bold"/>
            </a:endParaRPr>
          </a:p>
        </p:txBody>
      </p:sp>
      <p:grpSp>
        <p:nvGrpSpPr>
          <p:cNvPr id="41" name="Grupp 40">
            <a:extLst>
              <a:ext uri="{FF2B5EF4-FFF2-40B4-BE49-F238E27FC236}">
                <a16:creationId xmlns:a16="http://schemas.microsoft.com/office/drawing/2014/main" id="{8EFEDA7D-A729-5241-97C4-C9C3B1ABD7B0}"/>
              </a:ext>
            </a:extLst>
          </p:cNvPr>
          <p:cNvGrpSpPr/>
          <p:nvPr/>
        </p:nvGrpSpPr>
        <p:grpSpPr>
          <a:xfrm>
            <a:off x="6085138" y="1995560"/>
            <a:ext cx="719837" cy="632655"/>
            <a:chOff x="2715275" y="3431959"/>
            <a:chExt cx="719837" cy="632655"/>
          </a:xfrm>
        </p:grpSpPr>
        <p:grpSp>
          <p:nvGrpSpPr>
            <p:cNvPr id="42" name="Grupp 41">
              <a:extLst>
                <a:ext uri="{FF2B5EF4-FFF2-40B4-BE49-F238E27FC236}">
                  <a16:creationId xmlns:a16="http://schemas.microsoft.com/office/drawing/2014/main" id="{548753EE-4845-254C-BEAF-3581F64C8E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5275" y="3431959"/>
              <a:ext cx="472046" cy="632655"/>
              <a:chOff x="4119886" y="1889513"/>
              <a:chExt cx="471827" cy="632833"/>
            </a:xfrm>
          </p:grpSpPr>
          <p:sp>
            <p:nvSpPr>
              <p:cNvPr id="44" name="textruta 29">
                <a:extLst>
                  <a:ext uri="{FF2B5EF4-FFF2-40B4-BE49-F238E27FC236}">
                    <a16:creationId xmlns:a16="http://schemas.microsoft.com/office/drawing/2014/main" id="{AFC36DF6-4DBE-5E41-BF54-6388DA8746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6447" y="1889513"/>
                <a:ext cx="418510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+mn-lt"/>
                    <a:cs typeface="Bradley Hand Bold"/>
                  </a:rPr>
                  <a:t>45</a:t>
                </a:r>
              </a:p>
            </p:txBody>
          </p:sp>
          <p:sp>
            <p:nvSpPr>
              <p:cNvPr id="45" name="textruta 30">
                <a:extLst>
                  <a:ext uri="{FF2B5EF4-FFF2-40B4-BE49-F238E27FC236}">
                    <a16:creationId xmlns:a16="http://schemas.microsoft.com/office/drawing/2014/main" id="{029C5A75-D377-6B41-BAD6-F56B8CA8B6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02726" y="2152910"/>
                <a:ext cx="301546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+mn-lt"/>
                    <a:cs typeface="Bradley Hand Bold"/>
                  </a:rPr>
                  <a:t>9</a:t>
                </a:r>
              </a:p>
            </p:txBody>
          </p:sp>
          <p:cxnSp>
            <p:nvCxnSpPr>
              <p:cNvPr id="46" name="Rak 45">
                <a:extLst>
                  <a:ext uri="{FF2B5EF4-FFF2-40B4-BE49-F238E27FC236}">
                    <a16:creationId xmlns:a16="http://schemas.microsoft.com/office/drawing/2014/main" id="{4C09001A-A300-7543-BBD5-0C67E73A9535}"/>
                  </a:ext>
                </a:extLst>
              </p:cNvPr>
              <p:cNvCxnSpPr/>
              <p:nvPr/>
            </p:nvCxnSpPr>
            <p:spPr>
              <a:xfrm>
                <a:off x="4119886" y="2203748"/>
                <a:ext cx="471827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ruta 42">
              <a:extLst>
                <a:ext uri="{FF2B5EF4-FFF2-40B4-BE49-F238E27FC236}">
                  <a16:creationId xmlns:a16="http://schemas.microsoft.com/office/drawing/2014/main" id="{57BFD528-7338-B84B-94BB-4B3A57E64914}"/>
                </a:ext>
              </a:extLst>
            </p:cNvPr>
            <p:cNvSpPr txBox="1"/>
            <p:nvPr/>
          </p:nvSpPr>
          <p:spPr>
            <a:xfrm>
              <a:off x="3179642" y="3535530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48" name="textruta 29">
            <a:extLst>
              <a:ext uri="{FF2B5EF4-FFF2-40B4-BE49-F238E27FC236}">
                <a16:creationId xmlns:a16="http://schemas.microsoft.com/office/drawing/2014/main" id="{1B835316-3A92-AC40-BC40-3E2E0E182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971" y="2566290"/>
            <a:ext cx="13794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+mn-lt"/>
                <a:cs typeface="Bradley Hand Bold"/>
              </a:rPr>
              <a:t>I mitten nr 5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293FBBE3-3A45-CA4B-A836-636214922A45}"/>
              </a:ext>
            </a:extLst>
          </p:cNvPr>
          <p:cNvSpPr/>
          <p:nvPr/>
        </p:nvSpPr>
        <p:spPr>
          <a:xfrm>
            <a:off x="3992427" y="2848840"/>
            <a:ext cx="297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b="1" dirty="0">
                <a:solidFill>
                  <a:srgbClr val="950001"/>
                </a:solidFill>
                <a:cs typeface="Bradley Hand Bold"/>
              </a:rPr>
              <a:t>5</a:t>
            </a:r>
            <a:endParaRPr lang="sv-SE" b="1" dirty="0">
              <a:solidFill>
                <a:srgbClr val="950001"/>
              </a:solidFill>
              <a:cs typeface="Bradley Hand Bold"/>
            </a:endParaRPr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A8FF4C80-8C55-E449-9340-C4C07EA318AE}"/>
              </a:ext>
            </a:extLst>
          </p:cNvPr>
          <p:cNvSpPr txBox="1"/>
          <p:nvPr/>
        </p:nvSpPr>
        <p:spPr>
          <a:xfrm>
            <a:off x="3069011" y="2834954"/>
            <a:ext cx="1058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Median:</a:t>
            </a:r>
          </a:p>
        </p:txBody>
      </p:sp>
      <p:sp>
        <p:nvSpPr>
          <p:cNvPr id="52" name="textruta 51">
            <a:extLst>
              <a:ext uri="{FF2B5EF4-FFF2-40B4-BE49-F238E27FC236}">
                <a16:creationId xmlns:a16="http://schemas.microsoft.com/office/drawing/2014/main" id="{83FEA77D-50D8-654D-88F6-C42A7ED9A194}"/>
              </a:ext>
            </a:extLst>
          </p:cNvPr>
          <p:cNvSpPr txBox="1"/>
          <p:nvPr/>
        </p:nvSpPr>
        <p:spPr>
          <a:xfrm>
            <a:off x="1604547" y="3460406"/>
            <a:ext cx="5934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 båda undersökningarna har samma medelvärde och median. Men stolpdiagrammen visar att resultaten är olika. </a:t>
            </a:r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70CDA4BD-ABA7-D34B-B8EC-18DCB7599338}"/>
              </a:ext>
            </a:extLst>
          </p:cNvPr>
          <p:cNvSpPr txBox="1"/>
          <p:nvPr/>
        </p:nvSpPr>
        <p:spPr>
          <a:xfrm>
            <a:off x="1601779" y="4125220"/>
            <a:ext cx="5934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Ett sätt att beskriva skillnaden är att A har större </a:t>
            </a:r>
            <a:r>
              <a:rPr lang="sv-SE" b="1" i="1" dirty="0">
                <a:solidFill>
                  <a:srgbClr val="950001"/>
                </a:solidFill>
              </a:rPr>
              <a:t>spridning</a:t>
            </a:r>
            <a:r>
              <a:rPr lang="sv-SE" b="1" dirty="0">
                <a:solidFill>
                  <a:srgbClr val="950001"/>
                </a:solidFill>
              </a:rPr>
              <a:t>.</a:t>
            </a:r>
            <a:r>
              <a:rPr lang="sv-SE" dirty="0"/>
              <a:t>  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76BAC052-6331-9140-90DD-3FA19F2311F5}"/>
              </a:ext>
            </a:extLst>
          </p:cNvPr>
          <p:cNvSpPr txBox="1"/>
          <p:nvPr/>
        </p:nvSpPr>
        <p:spPr>
          <a:xfrm>
            <a:off x="1601779" y="4519293"/>
            <a:ext cx="5702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Spridningen kan anges som differensen mellan det största och det minsta värdet, den så kallade </a:t>
            </a:r>
            <a:r>
              <a:rPr lang="sv-SE" b="1" i="1" dirty="0">
                <a:solidFill>
                  <a:srgbClr val="950001"/>
                </a:solidFill>
              </a:rPr>
              <a:t>variationsbredden</a:t>
            </a:r>
            <a:r>
              <a:rPr lang="sv-SE" b="1" dirty="0">
                <a:solidFill>
                  <a:srgbClr val="950001"/>
                </a:solidFill>
              </a:rPr>
              <a:t>. </a:t>
            </a: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657592FC-7D9E-494A-A57E-49F2720F5B10}"/>
              </a:ext>
            </a:extLst>
          </p:cNvPr>
          <p:cNvSpPr txBox="1"/>
          <p:nvPr/>
        </p:nvSpPr>
        <p:spPr>
          <a:xfrm>
            <a:off x="2581563" y="5557712"/>
            <a:ext cx="2619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 A är variationsbredden: </a:t>
            </a:r>
            <a:r>
              <a:rPr lang="sv-SE" b="1" dirty="0">
                <a:solidFill>
                  <a:srgbClr val="950001"/>
                </a:solidFill>
              </a:rPr>
              <a:t> </a:t>
            </a:r>
          </a:p>
        </p:txBody>
      </p:sp>
      <p:sp>
        <p:nvSpPr>
          <p:cNvPr id="56" name="textruta 55">
            <a:extLst>
              <a:ext uri="{FF2B5EF4-FFF2-40B4-BE49-F238E27FC236}">
                <a16:creationId xmlns:a16="http://schemas.microsoft.com/office/drawing/2014/main" id="{CEC58732-E7C8-E94D-997D-0819E65648AD}"/>
              </a:ext>
            </a:extLst>
          </p:cNvPr>
          <p:cNvSpPr txBox="1"/>
          <p:nvPr/>
        </p:nvSpPr>
        <p:spPr>
          <a:xfrm>
            <a:off x="5006374" y="5550697"/>
            <a:ext cx="119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8 – 2 = </a:t>
            </a:r>
            <a:r>
              <a:rPr lang="sv-SE" b="1" dirty="0">
                <a:solidFill>
                  <a:srgbClr val="950001"/>
                </a:solidFill>
              </a:rPr>
              <a:t>6</a:t>
            </a:r>
            <a:r>
              <a:rPr lang="sv-SE" dirty="0"/>
              <a:t> </a:t>
            </a:r>
            <a:r>
              <a:rPr lang="sv-SE" b="1" dirty="0">
                <a:solidFill>
                  <a:srgbClr val="950001"/>
                </a:solidFill>
              </a:rPr>
              <a:t> </a:t>
            </a:r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6D2C66C7-9C62-3141-AF57-A96161035EE9}"/>
              </a:ext>
            </a:extLst>
          </p:cNvPr>
          <p:cNvSpPr txBox="1"/>
          <p:nvPr/>
        </p:nvSpPr>
        <p:spPr>
          <a:xfrm>
            <a:off x="2581563" y="6021529"/>
            <a:ext cx="2619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 B är variationsbredden: </a:t>
            </a:r>
            <a:r>
              <a:rPr lang="sv-SE" b="1" dirty="0">
                <a:solidFill>
                  <a:srgbClr val="950001"/>
                </a:solidFill>
              </a:rPr>
              <a:t> </a:t>
            </a:r>
          </a:p>
        </p:txBody>
      </p:sp>
      <p:sp>
        <p:nvSpPr>
          <p:cNvPr id="58" name="textruta 57">
            <a:extLst>
              <a:ext uri="{FF2B5EF4-FFF2-40B4-BE49-F238E27FC236}">
                <a16:creationId xmlns:a16="http://schemas.microsoft.com/office/drawing/2014/main" id="{417E3730-260A-FE45-A3C4-C0571D505DCE}"/>
              </a:ext>
            </a:extLst>
          </p:cNvPr>
          <p:cNvSpPr txBox="1"/>
          <p:nvPr/>
        </p:nvSpPr>
        <p:spPr>
          <a:xfrm>
            <a:off x="4990943" y="6021529"/>
            <a:ext cx="119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6 – 4 = </a:t>
            </a:r>
            <a:r>
              <a:rPr lang="sv-SE" b="1" dirty="0">
                <a:solidFill>
                  <a:srgbClr val="950001"/>
                </a:solidFill>
              </a:rPr>
              <a:t>2</a:t>
            </a:r>
            <a:r>
              <a:rPr lang="sv-SE" dirty="0"/>
              <a:t> </a:t>
            </a:r>
            <a:r>
              <a:rPr lang="sv-SE" b="1" dirty="0">
                <a:solidFill>
                  <a:srgbClr val="95000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8123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/>
      <p:bldP spid="26" grpId="0"/>
      <p:bldP spid="29" grpId="0"/>
      <p:bldP spid="30" grpId="0"/>
      <p:bldP spid="33" grpId="0"/>
      <p:bldP spid="40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E4B0C7E-67A0-9C4F-A981-5D0CB82BD0E1}"/>
              </a:ext>
            </a:extLst>
          </p:cNvPr>
          <p:cNvSpPr/>
          <p:nvPr/>
        </p:nvSpPr>
        <p:spPr>
          <a:xfrm>
            <a:off x="3561030" y="221807"/>
            <a:ext cx="23842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950001"/>
                </a:solidFill>
              </a:rPr>
              <a:t>Missvisande statistik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6913DA2-9327-744A-AAF7-22D0ABA4114C}"/>
              </a:ext>
            </a:extLst>
          </p:cNvPr>
          <p:cNvSpPr txBox="1"/>
          <p:nvPr/>
        </p:nvSpPr>
        <p:spPr>
          <a:xfrm>
            <a:off x="1091200" y="621917"/>
            <a:ext cx="7635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 tidningar och annan media visar man ofta diagram av olika slag. Det är viktigt att kritiskt granska dessa diagram eftersom de ibland ger ett felaktigt intryck.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CD5261D-6C87-3D4C-90AD-88FB61CF7B71}"/>
              </a:ext>
            </a:extLst>
          </p:cNvPr>
          <p:cNvSpPr txBox="1"/>
          <p:nvPr/>
        </p:nvSpPr>
        <p:spPr>
          <a:xfrm>
            <a:off x="1235577" y="1300938"/>
            <a:ext cx="7186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Antag till exempel att en modetidning vill visa hur försäljningen under några år ökat från 124 000 exemplar per dag till 130 000 exemplar.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8A71C2A-673A-6248-810B-5DC3366A6569}"/>
              </a:ext>
            </a:extLst>
          </p:cNvPr>
          <p:cNvSpPr txBox="1"/>
          <p:nvPr/>
        </p:nvSpPr>
        <p:spPr>
          <a:xfrm>
            <a:off x="336328" y="3023482"/>
            <a:ext cx="3709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För att det ska se ut som att försäljningen har ökat kraftigt kan man visa diagrammet här bredvid.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A66CEA6-8CBD-7348-8308-3F1970DB986F}"/>
              </a:ext>
            </a:extLst>
          </p:cNvPr>
          <p:cNvSpPr txBox="1"/>
          <p:nvPr/>
        </p:nvSpPr>
        <p:spPr>
          <a:xfrm>
            <a:off x="477588" y="6013753"/>
            <a:ext cx="8369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Här visar man inte hela y-axeln. Det ser därför ut som om upplagan 2018 är fyra gånger så stor som 2016. Om man tar med hela y-axeln ser diagrammet helt annorlunda ut.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5E45DED-046A-7446-9FE1-722391327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351" y="1910365"/>
            <a:ext cx="3626072" cy="38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EC755A7-AB91-0D42-9C3B-EC574F035540}"/>
              </a:ext>
            </a:extLst>
          </p:cNvPr>
          <p:cNvSpPr/>
          <p:nvPr/>
        </p:nvSpPr>
        <p:spPr>
          <a:xfrm>
            <a:off x="161198" y="134969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9A0EC86-4578-CF4B-8032-8BE4017D2CCB}"/>
              </a:ext>
            </a:extLst>
          </p:cNvPr>
          <p:cNvSpPr/>
          <p:nvPr/>
        </p:nvSpPr>
        <p:spPr>
          <a:xfrm>
            <a:off x="1327350" y="125021"/>
            <a:ext cx="48030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Under en vecka antecknade </a:t>
            </a:r>
            <a:r>
              <a:rPr lang="sv-SE" dirty="0" err="1"/>
              <a:t>Nuran</a:t>
            </a:r>
            <a:r>
              <a:rPr lang="sv-SE" dirty="0"/>
              <a:t> hur</a:t>
            </a:r>
          </a:p>
          <a:p>
            <a:r>
              <a:rPr lang="sv-SE" dirty="0"/>
              <a:t>många minuter hon räknade matte</a:t>
            </a:r>
          </a:p>
          <a:p>
            <a:r>
              <a:rPr lang="sv-SE" dirty="0"/>
              <a:t>hemma. Diagrammet visar resultatet.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690C5CC-9ED2-BF49-A88B-732C746292C6}"/>
              </a:ext>
            </a:extLst>
          </p:cNvPr>
          <p:cNvSpPr/>
          <p:nvPr/>
        </p:nvSpPr>
        <p:spPr>
          <a:xfrm>
            <a:off x="1391418" y="1087062"/>
            <a:ext cx="3180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a) Vilket är typvärdet?</a:t>
            </a:r>
          </a:p>
          <a:p>
            <a:r>
              <a:rPr lang="sv-SE" dirty="0"/>
              <a:t>b) Vilken är variationsbredden?</a:t>
            </a:r>
          </a:p>
          <a:p>
            <a:r>
              <a:rPr lang="sv-SE" dirty="0"/>
              <a:t>c) Beräkna medelvärdet.</a:t>
            </a:r>
          </a:p>
          <a:p>
            <a:r>
              <a:rPr lang="sv-SE" dirty="0"/>
              <a:t>d) Beräkna medianen.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9E3BEFA-C32B-4942-B771-8D7DDDD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296" y="35366"/>
            <a:ext cx="3322195" cy="2627207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4950D4B6-96E5-274C-860B-180644BF7D44}"/>
              </a:ext>
            </a:extLst>
          </p:cNvPr>
          <p:cNvSpPr/>
          <p:nvPr/>
        </p:nvSpPr>
        <p:spPr>
          <a:xfrm>
            <a:off x="796067" y="2959153"/>
            <a:ext cx="5411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Det finns två typvärden 0 min och 15 min. 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A068D7A-C6C2-774E-B8FC-B689A182D8A4}"/>
              </a:ext>
            </a:extLst>
          </p:cNvPr>
          <p:cNvSpPr/>
          <p:nvPr/>
        </p:nvSpPr>
        <p:spPr>
          <a:xfrm>
            <a:off x="5861243" y="2996419"/>
            <a:ext cx="3182124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Typvärdet är det vanligaste värdet. Eftersom </a:t>
            </a:r>
            <a:r>
              <a:rPr lang="sv-SE" sz="1400" dirty="0">
                <a:solidFill>
                  <a:srgbClr val="C00000"/>
                </a:solidFill>
              </a:rPr>
              <a:t>0 min </a:t>
            </a:r>
            <a:r>
              <a:rPr lang="sv-SE" sz="1400" dirty="0"/>
              <a:t>och </a:t>
            </a:r>
            <a:r>
              <a:rPr lang="sv-SE" sz="1400" dirty="0">
                <a:solidFill>
                  <a:srgbClr val="C00000"/>
                </a:solidFill>
              </a:rPr>
              <a:t>15 min </a:t>
            </a:r>
            <a:r>
              <a:rPr lang="sv-SE" sz="1400" dirty="0"/>
              <a:t>förekommer </a:t>
            </a:r>
            <a:r>
              <a:rPr lang="sv-SE" sz="1400" dirty="0">
                <a:solidFill>
                  <a:srgbClr val="C00000"/>
                </a:solidFill>
              </a:rPr>
              <a:t>två gånger vardera </a:t>
            </a:r>
            <a:r>
              <a:rPr lang="sv-SE" sz="1400" dirty="0"/>
              <a:t>så är båda typvärden.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2F93E4EB-EA53-4647-AC18-F46066048A16}"/>
              </a:ext>
            </a:extLst>
          </p:cNvPr>
          <p:cNvSpPr/>
          <p:nvPr/>
        </p:nvSpPr>
        <p:spPr>
          <a:xfrm>
            <a:off x="796066" y="3753326"/>
            <a:ext cx="2512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  Variationsbredden: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C6F77EF-7FBE-9E48-86CE-681943008CDA}"/>
              </a:ext>
            </a:extLst>
          </p:cNvPr>
          <p:cNvSpPr/>
          <p:nvPr/>
        </p:nvSpPr>
        <p:spPr>
          <a:xfrm>
            <a:off x="4679750" y="3753326"/>
            <a:ext cx="1005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35 min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563ECC4F-D5F1-2A48-AE6E-C766D26D3465}"/>
              </a:ext>
            </a:extLst>
          </p:cNvPr>
          <p:cNvSpPr/>
          <p:nvPr/>
        </p:nvSpPr>
        <p:spPr>
          <a:xfrm>
            <a:off x="3086840" y="3743977"/>
            <a:ext cx="1744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(35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0) min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 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D59D8E82-B2C8-7A45-951D-DAF3784A7F35}"/>
              </a:ext>
            </a:extLst>
          </p:cNvPr>
          <p:cNvSpPr txBox="1"/>
          <p:nvPr/>
        </p:nvSpPr>
        <p:spPr>
          <a:xfrm>
            <a:off x="796066" y="4512173"/>
            <a:ext cx="191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c) Medelvärde :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CD4C2F85-4165-C24E-A48A-AE851EE69AD2}"/>
              </a:ext>
            </a:extLst>
          </p:cNvPr>
          <p:cNvGrpSpPr/>
          <p:nvPr/>
        </p:nvGrpSpPr>
        <p:grpSpPr>
          <a:xfrm>
            <a:off x="2422679" y="4400419"/>
            <a:ext cx="3844890" cy="663492"/>
            <a:chOff x="1932045" y="5075065"/>
            <a:chExt cx="3844890" cy="663492"/>
          </a:xfrm>
        </p:grpSpPr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1F60CF75-BC5D-1D44-B3CF-A7FD4F9ECD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32045" y="5075065"/>
              <a:ext cx="3498878" cy="663492"/>
              <a:chOff x="4119885" y="1846460"/>
              <a:chExt cx="3497245" cy="663679"/>
            </a:xfrm>
          </p:grpSpPr>
          <p:sp>
            <p:nvSpPr>
              <p:cNvPr id="20" name="textruta 29">
                <a:extLst>
                  <a:ext uri="{FF2B5EF4-FFF2-40B4-BE49-F238E27FC236}">
                    <a16:creationId xmlns:a16="http://schemas.microsoft.com/office/drawing/2014/main" id="{0FFA54D3-F1E5-AD45-BF86-59C77C9232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9885" y="1846460"/>
                <a:ext cx="3497245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</a:rPr>
                  <a:t>15 </a:t>
                </a:r>
                <a:r>
                  <a:rPr lang="sv-SE" sz="1800" dirty="0"/>
                  <a:t>+</a:t>
                </a:r>
                <a:r>
                  <a:rPr lang="sv-SE" sz="1800" dirty="0">
                    <a:latin typeface="Bradley Hand" pitchFamily="2" charset="77"/>
                  </a:rPr>
                  <a:t> 0 </a:t>
                </a:r>
                <a:r>
                  <a:rPr lang="sv-SE" sz="1800" dirty="0"/>
                  <a:t>+</a:t>
                </a:r>
                <a:r>
                  <a:rPr lang="sv-SE" sz="1800" dirty="0">
                    <a:latin typeface="Bradley Hand" pitchFamily="2" charset="77"/>
                  </a:rPr>
                  <a:t> 35 </a:t>
                </a:r>
                <a:r>
                  <a:rPr lang="sv-SE" sz="1800" dirty="0"/>
                  <a:t>+</a:t>
                </a:r>
                <a:r>
                  <a:rPr lang="sv-SE" sz="1800" dirty="0">
                    <a:latin typeface="Bradley Hand" pitchFamily="2" charset="77"/>
                  </a:rPr>
                  <a:t> 30 </a:t>
                </a:r>
                <a:r>
                  <a:rPr lang="sv-SE" sz="1800" dirty="0"/>
                  <a:t>+</a:t>
                </a:r>
                <a:r>
                  <a:rPr lang="sv-SE" sz="1800" dirty="0">
                    <a:latin typeface="Bradley Hand" pitchFamily="2" charset="77"/>
                  </a:rPr>
                  <a:t> 10</a:t>
                </a:r>
                <a:r>
                  <a:rPr lang="sv-SE" sz="1800" dirty="0"/>
                  <a:t> +</a:t>
                </a:r>
                <a:r>
                  <a:rPr lang="sv-SE" sz="1800" dirty="0">
                    <a:latin typeface="Bradley Hand" pitchFamily="2" charset="77"/>
                  </a:rPr>
                  <a:t> 0 </a:t>
                </a:r>
                <a:r>
                  <a:rPr lang="sv-SE" sz="1800" dirty="0"/>
                  <a:t>+</a:t>
                </a:r>
                <a:r>
                  <a:rPr lang="sv-SE" sz="1800" dirty="0">
                    <a:latin typeface="Bradley Hand" pitchFamily="2" charset="77"/>
                  </a:rPr>
                  <a:t> 15</a:t>
                </a:r>
                <a:r>
                  <a:rPr lang="sv-SE" sz="1800" dirty="0"/>
                  <a:t> </a:t>
                </a:r>
                <a:endParaRPr lang="sv-SE" sz="1800" dirty="0">
                  <a:latin typeface="Bradley Hand Bold"/>
                  <a:cs typeface="Bradley Hand Bold"/>
                </a:endParaRPr>
              </a:p>
            </p:txBody>
          </p:sp>
          <p:sp>
            <p:nvSpPr>
              <p:cNvPr id="21" name="textruta 30">
                <a:extLst>
                  <a:ext uri="{FF2B5EF4-FFF2-40B4-BE49-F238E27FC236}">
                    <a16:creationId xmlns:a16="http://schemas.microsoft.com/office/drawing/2014/main" id="{BAF57D0C-3C4B-B940-82C0-377D52E00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26037" y="2140703"/>
                <a:ext cx="364032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7</a:t>
                </a:r>
              </a:p>
            </p:txBody>
          </p:sp>
          <p:cxnSp>
            <p:nvCxnSpPr>
              <p:cNvPr id="22" name="Rak 21">
                <a:extLst>
                  <a:ext uri="{FF2B5EF4-FFF2-40B4-BE49-F238E27FC236}">
                    <a16:creationId xmlns:a16="http://schemas.microsoft.com/office/drawing/2014/main" id="{95350A75-3BE9-C34C-A6B1-8037E7399A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85461" y="2171248"/>
                <a:ext cx="2987991" cy="1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3BD03A85-E685-B545-BBFF-26C70FF51005}"/>
                </a:ext>
              </a:extLst>
            </p:cNvPr>
            <p:cNvSpPr txBox="1"/>
            <p:nvPr/>
          </p:nvSpPr>
          <p:spPr>
            <a:xfrm>
              <a:off x="4987038" y="5215095"/>
              <a:ext cx="7898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>
                  <a:latin typeface="Bradley Hand Bold"/>
                  <a:cs typeface="Bradley Hand Bold"/>
                </a:rPr>
                <a:t>min </a:t>
              </a:r>
              <a:r>
                <a:rPr lang="sv-SE" dirty="0"/>
                <a:t>=</a:t>
              </a:r>
              <a:r>
                <a:rPr lang="is-IS" dirty="0">
                  <a:latin typeface="Bradley Hand Bold"/>
                  <a:cs typeface="Bradley Hand Bold"/>
                </a:rPr>
                <a:t> </a:t>
              </a:r>
              <a:endParaRPr lang="sv-SE" dirty="0"/>
            </a:p>
          </p:txBody>
        </p:sp>
      </p:grpSp>
      <p:grpSp>
        <p:nvGrpSpPr>
          <p:cNvPr id="28" name="Grupp 27">
            <a:extLst>
              <a:ext uri="{FF2B5EF4-FFF2-40B4-BE49-F238E27FC236}">
                <a16:creationId xmlns:a16="http://schemas.microsoft.com/office/drawing/2014/main" id="{91189A91-CA1F-FF4A-A711-DFDA599F377A}"/>
              </a:ext>
            </a:extLst>
          </p:cNvPr>
          <p:cNvGrpSpPr/>
          <p:nvPr/>
        </p:nvGrpSpPr>
        <p:grpSpPr>
          <a:xfrm>
            <a:off x="6262212" y="4424200"/>
            <a:ext cx="1203652" cy="601830"/>
            <a:chOff x="1928793" y="5136839"/>
            <a:chExt cx="1203652" cy="601830"/>
          </a:xfrm>
        </p:grpSpPr>
        <p:grpSp>
          <p:nvGrpSpPr>
            <p:cNvPr id="29" name="Grupp 28">
              <a:extLst>
                <a:ext uri="{FF2B5EF4-FFF2-40B4-BE49-F238E27FC236}">
                  <a16:creationId xmlns:a16="http://schemas.microsoft.com/office/drawing/2014/main" id="{457BA288-5AD6-A04C-BA0E-2E2F66DFF53A}"/>
                </a:ext>
              </a:extLst>
            </p:cNvPr>
            <p:cNvGrpSpPr/>
            <p:nvPr/>
          </p:nvGrpSpPr>
          <p:grpSpPr>
            <a:xfrm>
              <a:off x="1928793" y="5136839"/>
              <a:ext cx="1203652" cy="601830"/>
              <a:chOff x="2712032" y="3450692"/>
              <a:chExt cx="1203652" cy="601830"/>
            </a:xfrm>
          </p:grpSpPr>
          <p:grpSp>
            <p:nvGrpSpPr>
              <p:cNvPr id="31" name="Grupp 30">
                <a:extLst>
                  <a:ext uri="{FF2B5EF4-FFF2-40B4-BE49-F238E27FC236}">
                    <a16:creationId xmlns:a16="http://schemas.microsoft.com/office/drawing/2014/main" id="{A3A42A5D-EBFD-7A48-9A1B-02D2FCFF38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12032" y="3450692"/>
                <a:ext cx="572593" cy="601830"/>
                <a:chOff x="4116637" y="1908249"/>
                <a:chExt cx="572326" cy="601999"/>
              </a:xfrm>
            </p:grpSpPr>
            <p:sp>
              <p:nvSpPr>
                <p:cNvPr id="33" name="textruta 29">
                  <a:extLst>
                    <a:ext uri="{FF2B5EF4-FFF2-40B4-BE49-F238E27FC236}">
                      <a16:creationId xmlns:a16="http://schemas.microsoft.com/office/drawing/2014/main" id="{AB5CADF4-7102-6E41-A3E5-264596098D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16637" y="1908249"/>
                  <a:ext cx="572326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105</a:t>
                  </a:r>
                </a:p>
              </p:txBody>
            </p:sp>
            <p:sp>
              <p:nvSpPr>
                <p:cNvPr id="34" name="textruta 30">
                  <a:extLst>
                    <a:ext uri="{FF2B5EF4-FFF2-40B4-BE49-F238E27FC236}">
                      <a16:creationId xmlns:a16="http://schemas.microsoft.com/office/drawing/2014/main" id="{FE5D2852-A41D-8540-A597-5EB6B08CE5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92263" y="2140812"/>
                  <a:ext cx="364032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7</a:t>
                  </a:r>
                </a:p>
              </p:txBody>
            </p:sp>
            <p:cxnSp>
              <p:nvCxnSpPr>
                <p:cNvPr id="35" name="Rak 34">
                  <a:extLst>
                    <a:ext uri="{FF2B5EF4-FFF2-40B4-BE49-F238E27FC236}">
                      <a16:creationId xmlns:a16="http://schemas.microsoft.com/office/drawing/2014/main" id="{8DC9A135-C3F1-9D4D-A591-A5FE000C4FF8}"/>
                    </a:ext>
                  </a:extLst>
                </p:cNvPr>
                <p:cNvCxnSpPr/>
                <p:nvPr/>
              </p:nvCxnSpPr>
              <p:spPr>
                <a:xfrm>
                  <a:off x="4119886" y="2206135"/>
                  <a:ext cx="471827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ruta 31">
                <a:extLst>
                  <a:ext uri="{FF2B5EF4-FFF2-40B4-BE49-F238E27FC236}">
                    <a16:creationId xmlns:a16="http://schemas.microsoft.com/office/drawing/2014/main" id="{10EA7894-A4B4-E04F-B0A2-F5B5E4619108}"/>
                  </a:ext>
                </a:extLst>
              </p:cNvPr>
              <p:cNvSpPr txBox="1"/>
              <p:nvPr/>
            </p:nvSpPr>
            <p:spPr>
              <a:xfrm>
                <a:off x="3660214" y="3526113"/>
                <a:ext cx="2554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sp>
          <p:nvSpPr>
            <p:cNvPr id="30" name="textruta 29">
              <a:extLst>
                <a:ext uri="{FF2B5EF4-FFF2-40B4-BE49-F238E27FC236}">
                  <a16:creationId xmlns:a16="http://schemas.microsoft.com/office/drawing/2014/main" id="{D1CF3639-9724-FC49-B1A6-3002DF1D4C7A}"/>
                </a:ext>
              </a:extLst>
            </p:cNvPr>
            <p:cNvSpPr txBox="1"/>
            <p:nvPr/>
          </p:nvSpPr>
          <p:spPr>
            <a:xfrm>
              <a:off x="2404091" y="5212260"/>
              <a:ext cx="681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dirty="0">
                  <a:latin typeface="Bradley Hand Bold"/>
                  <a:cs typeface="Bradley Hand Bold"/>
                </a:rPr>
                <a:t>min </a:t>
              </a:r>
              <a:endParaRPr lang="sv-SE" dirty="0"/>
            </a:p>
          </p:txBody>
        </p:sp>
      </p:grpSp>
      <p:sp>
        <p:nvSpPr>
          <p:cNvPr id="36" name="Rektangel 35">
            <a:extLst>
              <a:ext uri="{FF2B5EF4-FFF2-40B4-BE49-F238E27FC236}">
                <a16:creationId xmlns:a16="http://schemas.microsoft.com/office/drawing/2014/main" id="{62E66B99-ACEA-E848-9DA2-E9F5B815E5AF}"/>
              </a:ext>
            </a:extLst>
          </p:cNvPr>
          <p:cNvSpPr/>
          <p:nvPr/>
        </p:nvSpPr>
        <p:spPr>
          <a:xfrm>
            <a:off x="7414354" y="4507078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15 min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C00201CD-34F4-B04C-BF6F-4E14E9F5E4C5}"/>
              </a:ext>
            </a:extLst>
          </p:cNvPr>
          <p:cNvSpPr txBox="1"/>
          <p:nvPr/>
        </p:nvSpPr>
        <p:spPr>
          <a:xfrm>
            <a:off x="796066" y="5206361"/>
            <a:ext cx="1860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d) Median: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142B148A-A36A-AF4B-B22D-4977E1777AA6}"/>
              </a:ext>
            </a:extLst>
          </p:cNvPr>
          <p:cNvSpPr/>
          <p:nvPr/>
        </p:nvSpPr>
        <p:spPr>
          <a:xfrm>
            <a:off x="2013968" y="5206361"/>
            <a:ext cx="3376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 0   0  10   15   15   30   35  min</a:t>
            </a:r>
            <a:endParaRPr lang="sv-SE" dirty="0"/>
          </a:p>
        </p:txBody>
      </p:sp>
      <p:sp>
        <p:nvSpPr>
          <p:cNvPr id="39" name="Ellips 38">
            <a:extLst>
              <a:ext uri="{FF2B5EF4-FFF2-40B4-BE49-F238E27FC236}">
                <a16:creationId xmlns:a16="http://schemas.microsoft.com/office/drawing/2014/main" id="{EFDDD349-77FC-1F40-9CAC-A92FA7721BB8}"/>
              </a:ext>
            </a:extLst>
          </p:cNvPr>
          <p:cNvSpPr/>
          <p:nvPr/>
        </p:nvSpPr>
        <p:spPr>
          <a:xfrm>
            <a:off x="3536534" y="5233951"/>
            <a:ext cx="304276" cy="309311"/>
          </a:xfrm>
          <a:prstGeom prst="ellipse">
            <a:avLst/>
          </a:prstGeom>
          <a:solidFill>
            <a:schemeClr val="lt1">
              <a:alpha val="0"/>
            </a:schemeClr>
          </a:solidFill>
          <a:ln w="9525" cmpd="sng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4233CE79-6EC6-9549-8740-201A7781B013}"/>
              </a:ext>
            </a:extLst>
          </p:cNvPr>
          <p:cNvSpPr/>
          <p:nvPr/>
        </p:nvSpPr>
        <p:spPr>
          <a:xfrm>
            <a:off x="552278" y="5931179"/>
            <a:ext cx="8039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u="sng" dirty="0">
                <a:latin typeface="Bradley Hand" pitchFamily="2" charset="77"/>
              </a:rPr>
              <a:t>Svar:</a:t>
            </a:r>
            <a:r>
              <a:rPr lang="sv-SE" dirty="0">
                <a:latin typeface="Bradley Hand" pitchFamily="2" charset="77"/>
              </a:rPr>
              <a:t>   	a) Typvärdet är 0 och 15 min. 	b) Variationsbredden är 35 min.</a:t>
            </a:r>
          </a:p>
          <a:p>
            <a:r>
              <a:rPr lang="sv-SE" dirty="0">
                <a:latin typeface="Bradley Hand" pitchFamily="2" charset="77"/>
              </a:rPr>
              <a:t>		c) Medelvärdet är 15 min. 		d) Medianen är </a:t>
            </a:r>
            <a:r>
              <a:rPr lang="sv-SE">
                <a:latin typeface="Bradley Hand" pitchFamily="2" charset="77"/>
              </a:rPr>
              <a:t>15 min.  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E17372E7-B5DA-1948-95F7-4D9E93E9A005}"/>
              </a:ext>
            </a:extLst>
          </p:cNvPr>
          <p:cNvSpPr/>
          <p:nvPr/>
        </p:nvSpPr>
        <p:spPr>
          <a:xfrm>
            <a:off x="5883998" y="5002249"/>
            <a:ext cx="3159369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Skriv värdena i storleksordning.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A1F879BF-87C5-5C43-91F0-471C7EDC0293}"/>
              </a:ext>
            </a:extLst>
          </p:cNvPr>
          <p:cNvSpPr/>
          <p:nvPr/>
        </p:nvSpPr>
        <p:spPr>
          <a:xfrm>
            <a:off x="5874802" y="5372830"/>
            <a:ext cx="3182124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Medianen är det värde som står i mitten.</a:t>
            </a:r>
          </a:p>
        </p:txBody>
      </p:sp>
    </p:spTree>
    <p:extLst>
      <p:ext uri="{BB962C8B-B14F-4D97-AF65-F5344CB8AC3E}">
        <p14:creationId xmlns:p14="http://schemas.microsoft.com/office/powerpoint/2010/main" val="54212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10" grpId="0" animBg="1"/>
      <p:bldP spid="11" grpId="0"/>
      <p:bldP spid="12" grpId="0"/>
      <p:bldP spid="13" grpId="0"/>
      <p:bldP spid="14" grpId="0"/>
      <p:bldP spid="36" grpId="0"/>
      <p:bldP spid="37" grpId="0"/>
      <p:bldP spid="38" grpId="0"/>
      <p:bldP spid="39" grpId="0" animBg="1"/>
      <p:bldP spid="40" grpId="0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4648</TotalTime>
  <Words>840</Words>
  <Application>Microsoft Macintosh PowerPoint</Application>
  <PresentationFormat>Bildspel på skärmen (4:3)</PresentationFormat>
  <Paragraphs>136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3" baseType="lpstr">
      <vt:lpstr>Arial</vt:lpstr>
      <vt:lpstr>Bradley Hand</vt:lpstr>
      <vt:lpstr>Bradley Hand Bold</vt:lpstr>
      <vt:lpstr>Calibri</vt:lpstr>
      <vt:lpstr>Times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39</cp:revision>
  <dcterms:created xsi:type="dcterms:W3CDTF">2017-04-14T14:36:05Z</dcterms:created>
  <dcterms:modified xsi:type="dcterms:W3CDTF">2021-10-30T05:42:15Z</dcterms:modified>
</cp:coreProperties>
</file>