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1" r:id="rId4"/>
    <p:sldId id="257" r:id="rId5"/>
    <p:sldId id="270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99038" autoAdjust="0"/>
  </p:normalViewPr>
  <p:slideViewPr>
    <p:cSldViewPr snapToGrid="0" snapToObjects="1">
      <p:cViewPr>
        <p:scale>
          <a:sx n="101" d="100"/>
          <a:sy n="101" d="100"/>
        </p:scale>
        <p:origin x="1320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2021-10-26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8627" y="150163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6.1			                    Hur stor är sannolikheten?</a:t>
            </a:r>
          </a:p>
        </p:txBody>
      </p:sp>
      <p:sp>
        <p:nvSpPr>
          <p:cNvPr id="3" name="Rektangel 2"/>
          <p:cNvSpPr/>
          <p:nvPr/>
        </p:nvSpPr>
        <p:spPr>
          <a:xfrm>
            <a:off x="1354010" y="757783"/>
            <a:ext cx="6120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kastar en sexsidig tärning kan det bli </a:t>
            </a:r>
            <a:r>
              <a:rPr lang="sv-SE" b="1" dirty="0">
                <a:solidFill>
                  <a:srgbClr val="800000"/>
                </a:solidFill>
              </a:rPr>
              <a:t>sex </a:t>
            </a:r>
            <a:r>
              <a:rPr lang="sv-SE" dirty="0"/>
              <a:t>olika </a:t>
            </a:r>
            <a:r>
              <a:rPr lang="sv-SE" b="1" i="1" dirty="0">
                <a:solidFill>
                  <a:srgbClr val="800000"/>
                </a:solidFill>
              </a:rPr>
              <a:t>utfall</a:t>
            </a:r>
            <a:r>
              <a:rPr lang="sv-SE" dirty="0"/>
              <a:t>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574050" y="1354088"/>
            <a:ext cx="1038026" cy="103964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4852" r="35298" b="54267"/>
          <a:stretch/>
        </p:blipFill>
        <p:spPr>
          <a:xfrm>
            <a:off x="1942046" y="1357583"/>
            <a:ext cx="1069047" cy="103964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315" b="54267"/>
          <a:stretch/>
        </p:blipFill>
        <p:spPr>
          <a:xfrm>
            <a:off x="3322976" y="1361035"/>
            <a:ext cx="1063155" cy="10396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54779" r="71301" b="1"/>
          <a:stretch/>
        </p:blipFill>
        <p:spPr>
          <a:xfrm>
            <a:off x="4716251" y="1372692"/>
            <a:ext cx="1027832" cy="102798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4852" t="54421" r="35809"/>
          <a:stretch/>
        </p:blipFill>
        <p:spPr>
          <a:xfrm>
            <a:off x="6050502" y="1357583"/>
            <a:ext cx="1050773" cy="103615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1136" t="54115"/>
          <a:stretch/>
        </p:blipFill>
        <p:spPr>
          <a:xfrm>
            <a:off x="7474185" y="1357583"/>
            <a:ext cx="1033718" cy="104309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73151" y="2828836"/>
            <a:ext cx="7801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är </a:t>
            </a:r>
            <a:r>
              <a:rPr lang="sv-SE" b="1" dirty="0">
                <a:solidFill>
                  <a:srgbClr val="800000"/>
                </a:solidFill>
              </a:rPr>
              <a:t>lika stor</a:t>
            </a:r>
            <a:r>
              <a:rPr lang="sv-SE" dirty="0"/>
              <a:t> för varje utfall: </a:t>
            </a:r>
            <a:r>
              <a:rPr lang="sv-SE" b="1" i="1" dirty="0">
                <a:solidFill>
                  <a:srgbClr val="800000"/>
                </a:solidFill>
              </a:rPr>
              <a:t>likformig sannolikhetsfördelning</a:t>
            </a:r>
            <a:r>
              <a:rPr lang="sv-SE" dirty="0"/>
              <a:t>.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40188" y="3705517"/>
            <a:ext cx="7536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kastar en tärning där flera sidor har samma antal prickar, påverkas sannolikheten för varje utfall.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574050" y="4770643"/>
            <a:ext cx="1038026" cy="103964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1973067" y="4753251"/>
            <a:ext cx="1038026" cy="103964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0315" b="54267"/>
          <a:stretch/>
        </p:blipFill>
        <p:spPr>
          <a:xfrm>
            <a:off x="3322976" y="4770643"/>
            <a:ext cx="1063155" cy="1039645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54779" r="71301" b="1"/>
          <a:stretch/>
        </p:blipFill>
        <p:spPr>
          <a:xfrm>
            <a:off x="4716251" y="4770643"/>
            <a:ext cx="1027832" cy="102798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6063249" y="4770643"/>
            <a:ext cx="1038026" cy="1039645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71016" b="54267"/>
          <a:stretch/>
        </p:blipFill>
        <p:spPr>
          <a:xfrm>
            <a:off x="7474185" y="4770643"/>
            <a:ext cx="1038026" cy="1039645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485295" y="6031756"/>
            <a:ext cx="8338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är </a:t>
            </a:r>
            <a:r>
              <a:rPr lang="sv-SE" b="1" dirty="0">
                <a:solidFill>
                  <a:srgbClr val="800000"/>
                </a:solidFill>
              </a:rPr>
              <a:t>inte</a:t>
            </a:r>
            <a:r>
              <a:rPr lang="sv-SE" dirty="0"/>
              <a:t> </a:t>
            </a:r>
            <a:r>
              <a:rPr lang="sv-SE" b="1" dirty="0">
                <a:solidFill>
                  <a:srgbClr val="800000"/>
                </a:solidFill>
              </a:rPr>
              <a:t>lika stor</a:t>
            </a:r>
            <a:r>
              <a:rPr lang="sv-SE" dirty="0"/>
              <a:t> för varje utfall: </a:t>
            </a:r>
            <a:r>
              <a:rPr lang="sv-SE" b="1" i="1" dirty="0">
                <a:solidFill>
                  <a:srgbClr val="800000"/>
                </a:solidFill>
              </a:rPr>
              <a:t>olikformig sannolikhetsfördelning</a:t>
            </a:r>
            <a:r>
              <a:rPr lang="sv-SE" dirty="0"/>
              <a:t>.</a:t>
            </a:r>
          </a:p>
        </p:txBody>
      </p:sp>
      <p:sp>
        <p:nvSpPr>
          <p:cNvPr id="19" name="Rektangel 18"/>
          <p:cNvSpPr/>
          <p:nvPr/>
        </p:nvSpPr>
        <p:spPr>
          <a:xfrm>
            <a:off x="3185623" y="3967249"/>
            <a:ext cx="5637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I det är fallet är det mer sannolikt att slå en 1:a än en 3:a.</a:t>
            </a:r>
          </a:p>
        </p:txBody>
      </p:sp>
    </p:spTree>
    <p:extLst>
      <p:ext uri="{BB962C8B-B14F-4D97-AF65-F5344CB8AC3E}">
        <p14:creationId xmlns:p14="http://schemas.microsoft.com/office/powerpoint/2010/main" val="10737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59047" y="256855"/>
            <a:ext cx="3443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Möjliga och gynnsamma utfall </a:t>
            </a:r>
          </a:p>
        </p:txBody>
      </p:sp>
      <p:sp>
        <p:nvSpPr>
          <p:cNvPr id="3" name="Rektangel 2"/>
          <p:cNvSpPr/>
          <p:nvPr/>
        </p:nvSpPr>
        <p:spPr>
          <a:xfrm>
            <a:off x="990267" y="1101359"/>
            <a:ext cx="8386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 brukar anges som en </a:t>
            </a:r>
            <a:r>
              <a:rPr lang="sv-SE" b="1" i="1" dirty="0">
                <a:solidFill>
                  <a:srgbClr val="800000"/>
                </a:solidFill>
              </a:rPr>
              <a:t>andel</a:t>
            </a:r>
            <a:r>
              <a:rPr lang="sv-SE" dirty="0"/>
              <a:t> i bråkform, procentform eller decimalform.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87" y="1608568"/>
            <a:ext cx="5372530" cy="86761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956752" y="735792"/>
            <a:ext cx="590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Sannolikheten betecknas</a:t>
            </a:r>
            <a:r>
              <a:rPr lang="sv-SE" b="1" dirty="0">
                <a:solidFill>
                  <a:srgbClr val="800000"/>
                </a:solidFill>
              </a:rPr>
              <a:t> </a:t>
            </a:r>
            <a:r>
              <a:rPr lang="sv-SE" b="1" i="1" dirty="0">
                <a:solidFill>
                  <a:srgbClr val="800000"/>
                </a:solidFill>
              </a:rPr>
              <a:t>P</a:t>
            </a:r>
            <a:r>
              <a:rPr lang="sv-SE" dirty="0"/>
              <a:t>, från engelskans </a:t>
            </a:r>
            <a:r>
              <a:rPr lang="sv-SE" i="1" dirty="0" err="1">
                <a:solidFill>
                  <a:srgbClr val="800000"/>
                </a:solidFill>
              </a:rPr>
              <a:t>probability</a:t>
            </a:r>
            <a:r>
              <a:rPr lang="sv-SE" dirty="0"/>
              <a:t>. </a:t>
            </a:r>
          </a:p>
        </p:txBody>
      </p:sp>
      <p:sp>
        <p:nvSpPr>
          <p:cNvPr id="6" name="Rektangel 5"/>
          <p:cNvSpPr/>
          <p:nvPr/>
        </p:nvSpPr>
        <p:spPr>
          <a:xfrm>
            <a:off x="812489" y="2548304"/>
            <a:ext cx="7690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att slå en trea är </a:t>
            </a:r>
            <a:r>
              <a:rPr lang="sv-SE" b="1" dirty="0">
                <a:solidFill>
                  <a:srgbClr val="800000"/>
                </a:solidFill>
              </a:rPr>
              <a:t>1</a:t>
            </a:r>
            <a:r>
              <a:rPr lang="sv-SE" dirty="0"/>
              <a:t> (gynnsamma utfall) av </a:t>
            </a:r>
            <a:r>
              <a:rPr lang="sv-SE" b="1" dirty="0">
                <a:solidFill>
                  <a:srgbClr val="800000"/>
                </a:solidFill>
              </a:rPr>
              <a:t>6</a:t>
            </a:r>
            <a:r>
              <a:rPr lang="sv-SE" dirty="0"/>
              <a:t> (möjliga utfall).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3986857" y="3017026"/>
            <a:ext cx="301660" cy="653388"/>
            <a:chOff x="3910286" y="1834034"/>
            <a:chExt cx="301660" cy="653388"/>
          </a:xfrm>
        </p:grpSpPr>
        <p:sp>
          <p:nvSpPr>
            <p:cNvPr id="8" name="textruta 7"/>
            <p:cNvSpPr txBox="1"/>
            <p:nvPr/>
          </p:nvSpPr>
          <p:spPr>
            <a:xfrm>
              <a:off x="3910286" y="18340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3910286" y="211809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6</a:t>
              </a:r>
            </a:p>
          </p:txBody>
        </p:sp>
        <p:cxnSp>
          <p:nvCxnSpPr>
            <p:cNvPr id="10" name="Rak 9"/>
            <p:cNvCxnSpPr/>
            <p:nvPr/>
          </p:nvCxnSpPr>
          <p:spPr>
            <a:xfrm>
              <a:off x="3910286" y="215657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ktangel 10"/>
          <p:cNvSpPr/>
          <p:nvPr/>
        </p:nvSpPr>
        <p:spPr>
          <a:xfrm>
            <a:off x="3121116" y="3154903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(3:a) =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729050" y="3757952"/>
            <a:ext cx="793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att </a:t>
            </a:r>
            <a:r>
              <a:rPr lang="sv-SE" i="1" dirty="0"/>
              <a:t>inte</a:t>
            </a:r>
            <a:r>
              <a:rPr lang="sv-SE" dirty="0"/>
              <a:t> slå en sexa är </a:t>
            </a:r>
            <a:r>
              <a:rPr lang="sv-SE" b="1" dirty="0">
                <a:solidFill>
                  <a:srgbClr val="800000"/>
                </a:solidFill>
              </a:rPr>
              <a:t>5</a:t>
            </a:r>
            <a:r>
              <a:rPr lang="sv-SE" dirty="0"/>
              <a:t> (gynnsamma utfall) av </a:t>
            </a:r>
            <a:r>
              <a:rPr lang="sv-SE" b="1" dirty="0">
                <a:solidFill>
                  <a:srgbClr val="800000"/>
                </a:solidFill>
              </a:rPr>
              <a:t>6</a:t>
            </a:r>
            <a:r>
              <a:rPr lang="sv-SE" dirty="0"/>
              <a:t> (möjliga utfall).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3986857" y="4211351"/>
            <a:ext cx="301660" cy="641972"/>
            <a:chOff x="3910286" y="1834034"/>
            <a:chExt cx="301660" cy="641972"/>
          </a:xfrm>
        </p:grpSpPr>
        <p:sp>
          <p:nvSpPr>
            <p:cNvPr id="14" name="textruta 13"/>
            <p:cNvSpPr txBox="1"/>
            <p:nvPr/>
          </p:nvSpPr>
          <p:spPr>
            <a:xfrm>
              <a:off x="3910286" y="18340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3910286" y="210667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6</a:t>
              </a:r>
            </a:p>
          </p:txBody>
        </p:sp>
        <p:cxnSp>
          <p:nvCxnSpPr>
            <p:cNvPr id="16" name="Rak 15"/>
            <p:cNvCxnSpPr/>
            <p:nvPr/>
          </p:nvCxnSpPr>
          <p:spPr>
            <a:xfrm>
              <a:off x="3910286" y="2166322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ktangel 16"/>
          <p:cNvSpPr/>
          <p:nvPr/>
        </p:nvSpPr>
        <p:spPr>
          <a:xfrm>
            <a:off x="2725117" y="4358973"/>
            <a:ext cx="137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(inte 3:a) = </a:t>
            </a:r>
          </a:p>
        </p:txBody>
      </p:sp>
      <p:sp>
        <p:nvSpPr>
          <p:cNvPr id="18" name="Rektangel 17"/>
          <p:cNvSpPr/>
          <p:nvPr/>
        </p:nvSpPr>
        <p:spPr>
          <a:xfrm>
            <a:off x="1113151" y="5176544"/>
            <a:ext cx="7027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för att en händelse ska inträffa adderat med sannolikheten för </a:t>
            </a:r>
            <a:r>
              <a:rPr lang="sv-SE" i="1" dirty="0">
                <a:solidFill>
                  <a:srgbClr val="950001"/>
                </a:solidFill>
              </a:rPr>
              <a:t>komplementhändelsen</a:t>
            </a:r>
            <a:r>
              <a:rPr lang="sv-SE" dirty="0"/>
              <a:t>, att den inte ska inträffa, är </a:t>
            </a:r>
            <a:r>
              <a:rPr lang="sv-SE" b="1" dirty="0">
                <a:solidFill>
                  <a:srgbClr val="800000"/>
                </a:solidFill>
              </a:rPr>
              <a:t>1 </a:t>
            </a:r>
            <a:r>
              <a:rPr lang="sv-SE" dirty="0"/>
              <a:t>eller</a:t>
            </a:r>
            <a:r>
              <a:rPr lang="sv-SE" b="1" dirty="0">
                <a:solidFill>
                  <a:srgbClr val="800000"/>
                </a:solidFill>
              </a:rPr>
              <a:t> 100 %</a:t>
            </a:r>
            <a:r>
              <a:rPr lang="sv-SE" dirty="0"/>
              <a:t>.</a:t>
            </a:r>
          </a:p>
        </p:txBody>
      </p:sp>
      <p:sp>
        <p:nvSpPr>
          <p:cNvPr id="19" name="Rektangel 18"/>
          <p:cNvSpPr/>
          <p:nvPr/>
        </p:nvSpPr>
        <p:spPr>
          <a:xfrm>
            <a:off x="1827173" y="6130051"/>
            <a:ext cx="219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(3:a) + </a:t>
            </a:r>
            <a:r>
              <a:rPr lang="sv-SE" i="1" dirty="0"/>
              <a:t>P</a:t>
            </a:r>
            <a:r>
              <a:rPr lang="sv-SE" dirty="0"/>
              <a:t>(inte 3:a)  = </a:t>
            </a:r>
          </a:p>
        </p:txBody>
      </p:sp>
      <p:grpSp>
        <p:nvGrpSpPr>
          <p:cNvPr id="31" name="Grupp 30"/>
          <p:cNvGrpSpPr/>
          <p:nvPr/>
        </p:nvGrpSpPr>
        <p:grpSpPr>
          <a:xfrm>
            <a:off x="3950011" y="5975481"/>
            <a:ext cx="1233584" cy="684127"/>
            <a:chOff x="3950919" y="6118919"/>
            <a:chExt cx="1233584" cy="684127"/>
          </a:xfrm>
        </p:grpSpPr>
        <p:grpSp>
          <p:nvGrpSpPr>
            <p:cNvPr id="29" name="Grupp 28"/>
            <p:cNvGrpSpPr/>
            <p:nvPr/>
          </p:nvGrpSpPr>
          <p:grpSpPr>
            <a:xfrm>
              <a:off x="3950919" y="6118919"/>
              <a:ext cx="862029" cy="684127"/>
              <a:chOff x="3950919" y="6118919"/>
              <a:chExt cx="862029" cy="684127"/>
            </a:xfrm>
          </p:grpSpPr>
          <p:grpSp>
            <p:nvGrpSpPr>
              <p:cNvPr id="20" name="Grupp 19"/>
              <p:cNvGrpSpPr/>
              <p:nvPr/>
            </p:nvGrpSpPr>
            <p:grpSpPr>
              <a:xfrm>
                <a:off x="3950919" y="6130051"/>
                <a:ext cx="301660" cy="672995"/>
                <a:chOff x="3910286" y="1834034"/>
                <a:chExt cx="301660" cy="672995"/>
              </a:xfrm>
            </p:grpSpPr>
            <p:sp>
              <p:nvSpPr>
                <p:cNvPr id="21" name="textruta 20"/>
                <p:cNvSpPr txBox="1"/>
                <p:nvPr/>
              </p:nvSpPr>
              <p:spPr>
                <a:xfrm>
                  <a:off x="3910286" y="183403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22" name="textruta 21"/>
                <p:cNvSpPr txBox="1"/>
                <p:nvPr/>
              </p:nvSpPr>
              <p:spPr>
                <a:xfrm>
                  <a:off x="3910286" y="2137697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23" name="Rak 22"/>
                <p:cNvCxnSpPr/>
                <p:nvPr/>
              </p:nvCxnSpPr>
              <p:spPr>
                <a:xfrm>
                  <a:off x="3910286" y="2167183"/>
                  <a:ext cx="301660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ruta 23"/>
              <p:cNvSpPr txBox="1"/>
              <p:nvPr/>
            </p:nvSpPr>
            <p:spPr>
              <a:xfrm>
                <a:off x="4252579" y="6289534"/>
                <a:ext cx="405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+</a:t>
                </a:r>
              </a:p>
            </p:txBody>
          </p:sp>
          <p:grpSp>
            <p:nvGrpSpPr>
              <p:cNvPr id="25" name="Grupp 24"/>
              <p:cNvGrpSpPr/>
              <p:nvPr/>
            </p:nvGrpSpPr>
            <p:grpSpPr>
              <a:xfrm>
                <a:off x="4511288" y="6118919"/>
                <a:ext cx="301660" cy="684127"/>
                <a:chOff x="3910286" y="1834034"/>
                <a:chExt cx="301660" cy="684127"/>
              </a:xfrm>
            </p:grpSpPr>
            <p:sp>
              <p:nvSpPr>
                <p:cNvPr id="26" name="textruta 25"/>
                <p:cNvSpPr txBox="1"/>
                <p:nvPr/>
              </p:nvSpPr>
              <p:spPr>
                <a:xfrm>
                  <a:off x="3910286" y="183403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5</a:t>
                  </a:r>
                </a:p>
              </p:txBody>
            </p:sp>
            <p:sp>
              <p:nvSpPr>
                <p:cNvPr id="27" name="textruta 26"/>
                <p:cNvSpPr txBox="1"/>
                <p:nvPr/>
              </p:nvSpPr>
              <p:spPr>
                <a:xfrm>
                  <a:off x="3910286" y="2148829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28" name="Rak 27"/>
                <p:cNvCxnSpPr/>
                <p:nvPr/>
              </p:nvCxnSpPr>
              <p:spPr>
                <a:xfrm>
                  <a:off x="3910286" y="2178315"/>
                  <a:ext cx="301660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ruta 29"/>
            <p:cNvSpPr txBox="1"/>
            <p:nvPr/>
          </p:nvSpPr>
          <p:spPr>
            <a:xfrm>
              <a:off x="4778530" y="6289534"/>
              <a:ext cx="40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5033673" y="5986613"/>
            <a:ext cx="707633" cy="672995"/>
            <a:chOff x="5033673" y="6130051"/>
            <a:chExt cx="707633" cy="672995"/>
          </a:xfrm>
        </p:grpSpPr>
        <p:grpSp>
          <p:nvGrpSpPr>
            <p:cNvPr id="32" name="Grupp 31"/>
            <p:cNvGrpSpPr/>
            <p:nvPr/>
          </p:nvGrpSpPr>
          <p:grpSpPr>
            <a:xfrm>
              <a:off x="5033673" y="6130051"/>
              <a:ext cx="301660" cy="672995"/>
              <a:chOff x="3910286" y="1834034"/>
              <a:chExt cx="301660" cy="672995"/>
            </a:xfrm>
          </p:grpSpPr>
          <p:sp>
            <p:nvSpPr>
              <p:cNvPr id="33" name="textruta 32"/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sp>
            <p:nvSpPr>
              <p:cNvPr id="34" name="textruta 33"/>
              <p:cNvSpPr txBox="1"/>
              <p:nvPr/>
            </p:nvSpPr>
            <p:spPr>
              <a:xfrm>
                <a:off x="3910286" y="213769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35" name="Rak 34"/>
              <p:cNvCxnSpPr/>
              <p:nvPr/>
            </p:nvCxnSpPr>
            <p:spPr>
              <a:xfrm>
                <a:off x="3910286" y="2168823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ruta 35"/>
            <p:cNvSpPr txBox="1"/>
            <p:nvPr/>
          </p:nvSpPr>
          <p:spPr>
            <a:xfrm>
              <a:off x="5335333" y="6282658"/>
              <a:ext cx="40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38" name="textruta 37"/>
          <p:cNvSpPr txBox="1"/>
          <p:nvPr/>
        </p:nvSpPr>
        <p:spPr>
          <a:xfrm>
            <a:off x="5552616" y="61601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BE3BD9F4-EDF6-8042-9497-37DD044F8997}"/>
              </a:ext>
            </a:extLst>
          </p:cNvPr>
          <p:cNvSpPr txBox="1"/>
          <p:nvPr/>
        </p:nvSpPr>
        <p:spPr>
          <a:xfrm>
            <a:off x="4597303" y="4325154"/>
            <a:ext cx="2684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950001"/>
                </a:solidFill>
              </a:rPr>
              <a:t>Komplementhändelse</a:t>
            </a:r>
          </a:p>
        </p:txBody>
      </p:sp>
    </p:spTree>
    <p:extLst>
      <p:ext uri="{BB962C8B-B14F-4D97-AF65-F5344CB8AC3E}">
        <p14:creationId xmlns:p14="http://schemas.microsoft.com/office/powerpoint/2010/main" val="5560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2" grpId="0"/>
      <p:bldP spid="17" grpId="0"/>
      <p:bldP spid="18" grpId="0"/>
      <p:bldP spid="19" grpId="0"/>
      <p:bldP spid="38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9F4B470-E7A2-9A4D-9752-2F5B87D108C9}"/>
              </a:ext>
            </a:extLst>
          </p:cNvPr>
          <p:cNvSpPr/>
          <p:nvPr/>
        </p:nvSpPr>
        <p:spPr>
          <a:xfrm>
            <a:off x="2939970" y="245280"/>
            <a:ext cx="4004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Sannolikhet vid flera händelser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89748E2-3007-4542-985E-B2990B7CDBA1}"/>
              </a:ext>
            </a:extLst>
          </p:cNvPr>
          <p:cNvSpPr/>
          <p:nvPr/>
        </p:nvSpPr>
        <p:spPr>
          <a:xfrm>
            <a:off x="1470991" y="838387"/>
            <a:ext cx="6506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Varje gång man kastar en vanlig tärning finns det sex möjliga utfall..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7D210EE-342A-9948-9D4E-473BF59405BD}"/>
              </a:ext>
            </a:extLst>
          </p:cNvPr>
          <p:cNvSpPr/>
          <p:nvPr/>
        </p:nvSpPr>
        <p:spPr>
          <a:xfrm>
            <a:off x="1603512" y="1138941"/>
            <a:ext cx="6241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Två kast med tärning kan därför utfalla på 6 · 6 = 36 möjliga sätt.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A9F61A1-52CD-DE49-8EB8-21184EB1AA0D}"/>
              </a:ext>
            </a:extLst>
          </p:cNvPr>
          <p:cNvSpPr/>
          <p:nvPr/>
        </p:nvSpPr>
        <p:spPr>
          <a:xfrm>
            <a:off x="173418" y="1901856"/>
            <a:ext cx="185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Två kast med tärning kan visas med ett så kallat </a:t>
            </a:r>
            <a:r>
              <a:rPr lang="sv-SE" i="1" dirty="0"/>
              <a:t>träddiagram</a:t>
            </a:r>
            <a:r>
              <a:rPr lang="sv-SE" dirty="0"/>
              <a:t>. </a:t>
            </a:r>
            <a:endParaRPr lang="sv-SE" dirty="0">
              <a:effectLst/>
            </a:endParaRP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CBB66E37-20C1-B24D-BAF2-8D214E2AA47B}"/>
              </a:ext>
            </a:extLst>
          </p:cNvPr>
          <p:cNvGrpSpPr/>
          <p:nvPr/>
        </p:nvGrpSpPr>
        <p:grpSpPr>
          <a:xfrm>
            <a:off x="1954692" y="1434388"/>
            <a:ext cx="5539409" cy="2313356"/>
            <a:chOff x="1603513" y="2503177"/>
            <a:chExt cx="5194852" cy="2083192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68B0F979-DB9F-7E44-A586-0E436CFAF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3513" y="2503177"/>
              <a:ext cx="5194852" cy="2083192"/>
            </a:xfrm>
            <a:prstGeom prst="rect">
              <a:avLst/>
            </a:prstGeom>
          </p:spPr>
        </p:pic>
        <p:cxnSp>
          <p:nvCxnSpPr>
            <p:cNvPr id="8" name="Rak 7">
              <a:extLst>
                <a:ext uri="{FF2B5EF4-FFF2-40B4-BE49-F238E27FC236}">
                  <a16:creationId xmlns:a16="http://schemas.microsoft.com/office/drawing/2014/main" id="{E4328357-39BB-1642-986D-B23576C22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56814" y="2630590"/>
              <a:ext cx="426894" cy="9113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3D845B81-A9E4-3444-8BBF-666298227015}"/>
                </a:ext>
              </a:extLst>
            </p:cNvPr>
            <p:cNvCxnSpPr>
              <a:cxnSpLocks/>
            </p:cNvCxnSpPr>
            <p:nvPr/>
          </p:nvCxnSpPr>
          <p:spPr>
            <a:xfrm>
              <a:off x="4783708" y="3692525"/>
              <a:ext cx="61342" cy="7143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17BB7DEB-28D9-8A46-9355-D9D6A9C3F4DE}"/>
                </a:ext>
              </a:extLst>
            </p:cNvPr>
            <p:cNvCxnSpPr>
              <a:cxnSpLocks/>
            </p:cNvCxnSpPr>
            <p:nvPr/>
          </p:nvCxnSpPr>
          <p:spPr>
            <a:xfrm>
              <a:off x="4356814" y="2630590"/>
              <a:ext cx="402511" cy="934935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72AFBB1A-6949-AF4D-9F64-0D310BE5C417}"/>
                </a:ext>
              </a:extLst>
            </p:cNvPr>
            <p:cNvCxnSpPr>
              <a:cxnSpLocks/>
            </p:cNvCxnSpPr>
            <p:nvPr/>
          </p:nvCxnSpPr>
          <p:spPr>
            <a:xfrm>
              <a:off x="4783708" y="3738735"/>
              <a:ext cx="92077" cy="668165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Rak 76">
              <a:extLst>
                <a:ext uri="{FF2B5EF4-FFF2-40B4-BE49-F238E27FC236}">
                  <a16:creationId xmlns:a16="http://schemas.microsoft.com/office/drawing/2014/main" id="{B8C018C3-A0E9-1244-846A-C2B2149C21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3708" y="3735940"/>
              <a:ext cx="53690" cy="116096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Rak 82">
              <a:extLst>
                <a:ext uri="{FF2B5EF4-FFF2-40B4-BE49-F238E27FC236}">
                  <a16:creationId xmlns:a16="http://schemas.microsoft.com/office/drawing/2014/main" id="{31901E91-8D52-7242-A1A5-C02CA72F96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8973" y="3751815"/>
              <a:ext cx="25406" cy="87141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Rak 85">
              <a:extLst>
                <a:ext uri="{FF2B5EF4-FFF2-40B4-BE49-F238E27FC236}">
                  <a16:creationId xmlns:a16="http://schemas.microsoft.com/office/drawing/2014/main" id="{263654E1-456D-3F4B-B815-51D143C0F4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3707" y="3751817"/>
              <a:ext cx="1" cy="100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Rak 91">
              <a:extLst>
                <a:ext uri="{FF2B5EF4-FFF2-40B4-BE49-F238E27FC236}">
                  <a16:creationId xmlns:a16="http://schemas.microsoft.com/office/drawing/2014/main" id="{9AF49D91-1306-9149-83B4-1DFFCEFEA2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9094" y="3735939"/>
              <a:ext cx="34613" cy="89937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Rektangel 102">
            <a:extLst>
              <a:ext uri="{FF2B5EF4-FFF2-40B4-BE49-F238E27FC236}">
                <a16:creationId xmlns:a16="http://schemas.microsoft.com/office/drawing/2014/main" id="{6A703872-0A22-DD42-A233-1E9F33665051}"/>
              </a:ext>
            </a:extLst>
          </p:cNvPr>
          <p:cNvSpPr/>
          <p:nvPr/>
        </p:nvSpPr>
        <p:spPr>
          <a:xfrm>
            <a:off x="656894" y="3746728"/>
            <a:ext cx="8135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sannolikheten att det blir två fyror när man kastar en tärning två gånger? </a:t>
            </a:r>
            <a:endParaRPr lang="sv-SE" dirty="0">
              <a:effectLst/>
            </a:endParaRPr>
          </a:p>
        </p:txBody>
      </p:sp>
      <p:sp>
        <p:nvSpPr>
          <p:cNvPr id="104" name="Rektangel 103">
            <a:extLst>
              <a:ext uri="{FF2B5EF4-FFF2-40B4-BE49-F238E27FC236}">
                <a16:creationId xmlns:a16="http://schemas.microsoft.com/office/drawing/2014/main" id="{08452BD0-C43F-9E41-9F22-CC98560588BB}"/>
              </a:ext>
            </a:extLst>
          </p:cNvPr>
          <p:cNvSpPr/>
          <p:nvPr/>
        </p:nvSpPr>
        <p:spPr>
          <a:xfrm>
            <a:off x="173418" y="4160599"/>
            <a:ext cx="6011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 de 36 möjliga utfallen är det endast </a:t>
            </a:r>
            <a:r>
              <a:rPr lang="sv-SE" b="1" dirty="0">
                <a:solidFill>
                  <a:srgbClr val="950001"/>
                </a:solidFill>
              </a:rPr>
              <a:t>ett</a:t>
            </a:r>
            <a:r>
              <a:rPr lang="sv-SE" dirty="0"/>
              <a:t> som är gynnsamt </a:t>
            </a:r>
            <a:endParaRPr lang="sv-SE" dirty="0">
              <a:effectLst/>
            </a:endParaRPr>
          </a:p>
        </p:txBody>
      </p:sp>
      <p:cxnSp>
        <p:nvCxnSpPr>
          <p:cNvPr id="106" name="Rak 105">
            <a:extLst>
              <a:ext uri="{FF2B5EF4-FFF2-40B4-BE49-F238E27FC236}">
                <a16:creationId xmlns:a16="http://schemas.microsoft.com/office/drawing/2014/main" id="{05DCB027-F2E1-3441-A4D6-E9D47C0EC097}"/>
              </a:ext>
            </a:extLst>
          </p:cNvPr>
          <p:cNvCxnSpPr>
            <a:cxnSpLocks/>
          </p:cNvCxnSpPr>
          <p:nvPr/>
        </p:nvCxnSpPr>
        <p:spPr>
          <a:xfrm flipH="1" flipV="1">
            <a:off x="4890610" y="1580824"/>
            <a:ext cx="436753" cy="1051676"/>
          </a:xfrm>
          <a:prstGeom prst="line">
            <a:avLst/>
          </a:prstGeom>
          <a:ln w="28575">
            <a:solidFill>
              <a:srgbClr val="95000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Rak 112">
            <a:extLst>
              <a:ext uri="{FF2B5EF4-FFF2-40B4-BE49-F238E27FC236}">
                <a16:creationId xmlns:a16="http://schemas.microsoft.com/office/drawing/2014/main" id="{AD7B8DB7-B820-BB47-BA60-4B663227E210}"/>
              </a:ext>
            </a:extLst>
          </p:cNvPr>
          <p:cNvCxnSpPr>
            <a:cxnSpLocks/>
          </p:cNvCxnSpPr>
          <p:nvPr/>
        </p:nvCxnSpPr>
        <p:spPr>
          <a:xfrm flipH="1" flipV="1">
            <a:off x="5345818" y="2820983"/>
            <a:ext cx="98185" cy="726788"/>
          </a:xfrm>
          <a:prstGeom prst="line">
            <a:avLst/>
          </a:prstGeom>
          <a:ln w="28575">
            <a:solidFill>
              <a:srgbClr val="95000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81B58EFE-DD0B-4D49-B006-B8ACCE5804C5}"/>
              </a:ext>
            </a:extLst>
          </p:cNvPr>
          <p:cNvGrpSpPr/>
          <p:nvPr/>
        </p:nvGrpSpPr>
        <p:grpSpPr>
          <a:xfrm>
            <a:off x="7154317" y="4007641"/>
            <a:ext cx="418704" cy="651752"/>
            <a:chOff x="3851764" y="1834034"/>
            <a:chExt cx="418704" cy="651752"/>
          </a:xfrm>
        </p:grpSpPr>
        <p:sp>
          <p:nvSpPr>
            <p:cNvPr id="118" name="textruta 117">
              <a:extLst>
                <a:ext uri="{FF2B5EF4-FFF2-40B4-BE49-F238E27FC236}">
                  <a16:creationId xmlns:a16="http://schemas.microsoft.com/office/drawing/2014/main" id="{FCEC3B34-6F23-E64A-82A4-18B1383EE5EC}"/>
                </a:ext>
              </a:extLst>
            </p:cNvPr>
            <p:cNvSpPr txBox="1"/>
            <p:nvPr/>
          </p:nvSpPr>
          <p:spPr>
            <a:xfrm>
              <a:off x="3910286" y="18340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119" name="textruta 118">
              <a:extLst>
                <a:ext uri="{FF2B5EF4-FFF2-40B4-BE49-F238E27FC236}">
                  <a16:creationId xmlns:a16="http://schemas.microsoft.com/office/drawing/2014/main" id="{56E87673-B67F-1846-AEB2-48ABD9F8FDF1}"/>
                </a:ext>
              </a:extLst>
            </p:cNvPr>
            <p:cNvSpPr txBox="1"/>
            <p:nvPr/>
          </p:nvSpPr>
          <p:spPr>
            <a:xfrm>
              <a:off x="3851764" y="21164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36</a:t>
              </a:r>
            </a:p>
          </p:txBody>
        </p:sp>
        <p:cxnSp>
          <p:nvCxnSpPr>
            <p:cNvPr id="120" name="Rak 119">
              <a:extLst>
                <a:ext uri="{FF2B5EF4-FFF2-40B4-BE49-F238E27FC236}">
                  <a16:creationId xmlns:a16="http://schemas.microsoft.com/office/drawing/2014/main" id="{7D85F388-97A0-1540-BD42-16416B5AD7B7}"/>
                </a:ext>
              </a:extLst>
            </p:cNvPr>
            <p:cNvCxnSpPr/>
            <p:nvPr/>
          </p:nvCxnSpPr>
          <p:spPr>
            <a:xfrm>
              <a:off x="3910286" y="215657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ktangel 120">
            <a:extLst>
              <a:ext uri="{FF2B5EF4-FFF2-40B4-BE49-F238E27FC236}">
                <a16:creationId xmlns:a16="http://schemas.microsoft.com/office/drawing/2014/main" id="{0EEA6C48-31C2-CF48-A05F-66808182D23A}"/>
              </a:ext>
            </a:extLst>
          </p:cNvPr>
          <p:cNvSpPr/>
          <p:nvPr/>
        </p:nvSpPr>
        <p:spPr>
          <a:xfrm>
            <a:off x="5890211" y="4160599"/>
            <a:ext cx="1473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(4:a, 4:a) = </a:t>
            </a:r>
          </a:p>
        </p:txBody>
      </p:sp>
      <p:sp>
        <p:nvSpPr>
          <p:cNvPr id="122" name="Rektangel 121">
            <a:extLst>
              <a:ext uri="{FF2B5EF4-FFF2-40B4-BE49-F238E27FC236}">
                <a16:creationId xmlns:a16="http://schemas.microsoft.com/office/drawing/2014/main" id="{3D480189-B4EB-EB4B-9197-FA1E6CE9DBE2}"/>
              </a:ext>
            </a:extLst>
          </p:cNvPr>
          <p:cNvSpPr/>
          <p:nvPr/>
        </p:nvSpPr>
        <p:spPr>
          <a:xfrm>
            <a:off x="-38477" y="4597185"/>
            <a:ext cx="4403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Sannolikheten kan räknas ut genom att multiplicera sannolikheten för den ena händelsen med sannolikheten för den andra. </a:t>
            </a:r>
            <a:endParaRPr lang="sv-SE" dirty="0">
              <a:effectLst/>
            </a:endParaRPr>
          </a:p>
        </p:txBody>
      </p:sp>
      <p:grpSp>
        <p:nvGrpSpPr>
          <p:cNvPr id="124" name="Grupp 123">
            <a:extLst>
              <a:ext uri="{FF2B5EF4-FFF2-40B4-BE49-F238E27FC236}">
                <a16:creationId xmlns:a16="http://schemas.microsoft.com/office/drawing/2014/main" id="{040E9B14-EAB1-3146-A23A-623713CE1E14}"/>
              </a:ext>
            </a:extLst>
          </p:cNvPr>
          <p:cNvGrpSpPr/>
          <p:nvPr/>
        </p:nvGrpSpPr>
        <p:grpSpPr>
          <a:xfrm>
            <a:off x="5729161" y="4731833"/>
            <a:ext cx="1172622" cy="667849"/>
            <a:chOff x="3939575" y="6125618"/>
            <a:chExt cx="1172622" cy="667849"/>
          </a:xfrm>
        </p:grpSpPr>
        <p:grpSp>
          <p:nvGrpSpPr>
            <p:cNvPr id="125" name="Grupp 124">
              <a:extLst>
                <a:ext uri="{FF2B5EF4-FFF2-40B4-BE49-F238E27FC236}">
                  <a16:creationId xmlns:a16="http://schemas.microsoft.com/office/drawing/2014/main" id="{825F4ABF-D0BC-E143-9681-72E3C18BFAE4}"/>
                </a:ext>
              </a:extLst>
            </p:cNvPr>
            <p:cNvGrpSpPr/>
            <p:nvPr/>
          </p:nvGrpSpPr>
          <p:grpSpPr>
            <a:xfrm>
              <a:off x="3939575" y="6125618"/>
              <a:ext cx="799123" cy="667849"/>
              <a:chOff x="3939575" y="6125618"/>
              <a:chExt cx="799123" cy="667849"/>
            </a:xfrm>
          </p:grpSpPr>
          <p:grpSp>
            <p:nvGrpSpPr>
              <p:cNvPr id="127" name="Grupp 126">
                <a:extLst>
                  <a:ext uri="{FF2B5EF4-FFF2-40B4-BE49-F238E27FC236}">
                    <a16:creationId xmlns:a16="http://schemas.microsoft.com/office/drawing/2014/main" id="{1E9F9237-47F2-424B-9EA8-E95E4595C88C}"/>
                  </a:ext>
                </a:extLst>
              </p:cNvPr>
              <p:cNvGrpSpPr/>
              <p:nvPr/>
            </p:nvGrpSpPr>
            <p:grpSpPr>
              <a:xfrm>
                <a:off x="3939575" y="6130051"/>
                <a:ext cx="313004" cy="663416"/>
                <a:chOff x="3898942" y="1834034"/>
                <a:chExt cx="313004" cy="663416"/>
              </a:xfrm>
            </p:grpSpPr>
            <p:sp>
              <p:nvSpPr>
                <p:cNvPr id="133" name="textruta 132">
                  <a:extLst>
                    <a:ext uri="{FF2B5EF4-FFF2-40B4-BE49-F238E27FC236}">
                      <a16:creationId xmlns:a16="http://schemas.microsoft.com/office/drawing/2014/main" id="{C3FF9874-96EC-8D40-9A5A-D45C01B14FAD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134" name="textruta 133">
                  <a:extLst>
                    <a:ext uri="{FF2B5EF4-FFF2-40B4-BE49-F238E27FC236}">
                      <a16:creationId xmlns:a16="http://schemas.microsoft.com/office/drawing/2014/main" id="{F0206270-1B98-4B44-847A-2653A0865E85}"/>
                    </a:ext>
                  </a:extLst>
                </p:cNvPr>
                <p:cNvSpPr txBox="1"/>
                <p:nvPr/>
              </p:nvSpPr>
              <p:spPr>
                <a:xfrm>
                  <a:off x="3898942" y="2128118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135" name="Rak 134">
                  <a:extLst>
                    <a:ext uri="{FF2B5EF4-FFF2-40B4-BE49-F238E27FC236}">
                      <a16:creationId xmlns:a16="http://schemas.microsoft.com/office/drawing/2014/main" id="{83156FB6-5D55-AA45-9CA9-A489740116BD}"/>
                    </a:ext>
                  </a:extLst>
                </p:cNvPr>
                <p:cNvCxnSpPr/>
                <p:nvPr/>
              </p:nvCxnSpPr>
              <p:spPr>
                <a:xfrm>
                  <a:off x="3910286" y="2167183"/>
                  <a:ext cx="301660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textruta 127">
                <a:extLst>
                  <a:ext uri="{FF2B5EF4-FFF2-40B4-BE49-F238E27FC236}">
                    <a16:creationId xmlns:a16="http://schemas.microsoft.com/office/drawing/2014/main" id="{A73A63B2-B527-3940-9881-D6A1B2059538}"/>
                  </a:ext>
                </a:extLst>
              </p:cNvPr>
              <p:cNvSpPr txBox="1"/>
              <p:nvPr/>
            </p:nvSpPr>
            <p:spPr>
              <a:xfrm>
                <a:off x="4224998" y="6283016"/>
                <a:ext cx="3690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·</a:t>
                </a:r>
              </a:p>
            </p:txBody>
          </p:sp>
          <p:grpSp>
            <p:nvGrpSpPr>
              <p:cNvPr id="129" name="Grupp 128">
                <a:extLst>
                  <a:ext uri="{FF2B5EF4-FFF2-40B4-BE49-F238E27FC236}">
                    <a16:creationId xmlns:a16="http://schemas.microsoft.com/office/drawing/2014/main" id="{03A65E24-454F-9E4F-848E-5149D3BFA6B7}"/>
                  </a:ext>
                </a:extLst>
              </p:cNvPr>
              <p:cNvGrpSpPr/>
              <p:nvPr/>
            </p:nvGrpSpPr>
            <p:grpSpPr>
              <a:xfrm>
                <a:off x="4430671" y="6125618"/>
                <a:ext cx="308027" cy="667849"/>
                <a:chOff x="3829669" y="1840733"/>
                <a:chExt cx="308027" cy="667849"/>
              </a:xfrm>
            </p:grpSpPr>
            <p:sp>
              <p:nvSpPr>
                <p:cNvPr id="130" name="textruta 129">
                  <a:extLst>
                    <a:ext uri="{FF2B5EF4-FFF2-40B4-BE49-F238E27FC236}">
                      <a16:creationId xmlns:a16="http://schemas.microsoft.com/office/drawing/2014/main" id="{68AE9CCD-18EF-4A43-8511-7D4C3935D1F4}"/>
                    </a:ext>
                  </a:extLst>
                </p:cNvPr>
                <p:cNvSpPr txBox="1"/>
                <p:nvPr/>
              </p:nvSpPr>
              <p:spPr>
                <a:xfrm>
                  <a:off x="3836036" y="1840733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131" name="textruta 130">
                  <a:extLst>
                    <a:ext uri="{FF2B5EF4-FFF2-40B4-BE49-F238E27FC236}">
                      <a16:creationId xmlns:a16="http://schemas.microsoft.com/office/drawing/2014/main" id="{EBA2D9B6-3BC0-5B45-A207-F1F885CC9997}"/>
                    </a:ext>
                  </a:extLst>
                </p:cNvPr>
                <p:cNvSpPr txBox="1"/>
                <p:nvPr/>
              </p:nvSpPr>
              <p:spPr>
                <a:xfrm>
                  <a:off x="3829669" y="2139250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cxnSp>
              <p:nvCxnSpPr>
                <p:cNvPr id="132" name="Rak 131">
                  <a:extLst>
                    <a:ext uri="{FF2B5EF4-FFF2-40B4-BE49-F238E27FC236}">
                      <a16:creationId xmlns:a16="http://schemas.microsoft.com/office/drawing/2014/main" id="{8C52FD33-2BBD-CF44-BB9D-6500AC0DA814}"/>
                    </a:ext>
                  </a:extLst>
                </p:cNvPr>
                <p:cNvCxnSpPr/>
                <p:nvPr/>
              </p:nvCxnSpPr>
              <p:spPr>
                <a:xfrm>
                  <a:off x="3836036" y="2185014"/>
                  <a:ext cx="301660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6" name="textruta 125">
              <a:extLst>
                <a:ext uri="{FF2B5EF4-FFF2-40B4-BE49-F238E27FC236}">
                  <a16:creationId xmlns:a16="http://schemas.microsoft.com/office/drawing/2014/main" id="{9B08AB0D-C517-AF41-A42F-3250F7E92072}"/>
                </a:ext>
              </a:extLst>
            </p:cNvPr>
            <p:cNvSpPr txBox="1"/>
            <p:nvPr/>
          </p:nvSpPr>
          <p:spPr>
            <a:xfrm>
              <a:off x="4706224" y="6276317"/>
              <a:ext cx="405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37" name="Rektangel 136">
            <a:extLst>
              <a:ext uri="{FF2B5EF4-FFF2-40B4-BE49-F238E27FC236}">
                <a16:creationId xmlns:a16="http://schemas.microsoft.com/office/drawing/2014/main" id="{B80958BA-2824-8548-8D88-82DC8EBC6088}"/>
              </a:ext>
            </a:extLst>
          </p:cNvPr>
          <p:cNvSpPr/>
          <p:nvPr/>
        </p:nvSpPr>
        <p:spPr>
          <a:xfrm>
            <a:off x="4416753" y="4861962"/>
            <a:ext cx="1473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/>
              <a:t>P</a:t>
            </a:r>
            <a:r>
              <a:rPr lang="sv-SE" dirty="0"/>
              <a:t>(4:a, 4:a) = </a:t>
            </a:r>
          </a:p>
        </p:txBody>
      </p:sp>
      <p:grpSp>
        <p:nvGrpSpPr>
          <p:cNvPr id="138" name="Grupp 137">
            <a:extLst>
              <a:ext uri="{FF2B5EF4-FFF2-40B4-BE49-F238E27FC236}">
                <a16:creationId xmlns:a16="http://schemas.microsoft.com/office/drawing/2014/main" id="{EC560B8E-14F2-A948-A351-43409B0B9CD5}"/>
              </a:ext>
            </a:extLst>
          </p:cNvPr>
          <p:cNvGrpSpPr/>
          <p:nvPr/>
        </p:nvGrpSpPr>
        <p:grpSpPr>
          <a:xfrm>
            <a:off x="6706376" y="4760603"/>
            <a:ext cx="418704" cy="652988"/>
            <a:chOff x="3875894" y="1834034"/>
            <a:chExt cx="418704" cy="652988"/>
          </a:xfrm>
        </p:grpSpPr>
        <p:sp>
          <p:nvSpPr>
            <p:cNvPr id="139" name="textruta 138">
              <a:extLst>
                <a:ext uri="{FF2B5EF4-FFF2-40B4-BE49-F238E27FC236}">
                  <a16:creationId xmlns:a16="http://schemas.microsoft.com/office/drawing/2014/main" id="{5601D4EC-0F46-AD47-91C7-A218A85C8344}"/>
                </a:ext>
              </a:extLst>
            </p:cNvPr>
            <p:cNvSpPr txBox="1"/>
            <p:nvPr/>
          </p:nvSpPr>
          <p:spPr>
            <a:xfrm>
              <a:off x="3910286" y="18340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140" name="textruta 139">
              <a:extLst>
                <a:ext uri="{FF2B5EF4-FFF2-40B4-BE49-F238E27FC236}">
                  <a16:creationId xmlns:a16="http://schemas.microsoft.com/office/drawing/2014/main" id="{DBA3E103-C027-B74F-973E-8E016074A50D}"/>
                </a:ext>
              </a:extLst>
            </p:cNvPr>
            <p:cNvSpPr txBox="1"/>
            <p:nvPr/>
          </p:nvSpPr>
          <p:spPr>
            <a:xfrm>
              <a:off x="3875894" y="21176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36</a:t>
              </a:r>
            </a:p>
          </p:txBody>
        </p:sp>
        <p:cxnSp>
          <p:nvCxnSpPr>
            <p:cNvPr id="141" name="Rak 140">
              <a:extLst>
                <a:ext uri="{FF2B5EF4-FFF2-40B4-BE49-F238E27FC236}">
                  <a16:creationId xmlns:a16="http://schemas.microsoft.com/office/drawing/2014/main" id="{25CBC096-1393-874C-BAB4-2CC9118A6149}"/>
                </a:ext>
              </a:extLst>
            </p:cNvPr>
            <p:cNvCxnSpPr/>
            <p:nvPr/>
          </p:nvCxnSpPr>
          <p:spPr>
            <a:xfrm>
              <a:off x="3910286" y="2156577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Rektangel 141">
            <a:extLst>
              <a:ext uri="{FF2B5EF4-FFF2-40B4-BE49-F238E27FC236}">
                <a16:creationId xmlns:a16="http://schemas.microsoft.com/office/drawing/2014/main" id="{31035276-1EE8-654E-BD57-DAAE274AC9D3}"/>
              </a:ext>
            </a:extLst>
          </p:cNvPr>
          <p:cNvSpPr/>
          <p:nvPr/>
        </p:nvSpPr>
        <p:spPr>
          <a:xfrm>
            <a:off x="392161" y="5834672"/>
            <a:ext cx="4024592" cy="923330"/>
          </a:xfrm>
          <a:prstGeom prst="rect">
            <a:avLst/>
          </a:prstGeom>
          <a:ln>
            <a:solidFill>
              <a:srgbClr val="950001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Om sannolikheten för händelse A är </a:t>
            </a:r>
            <a:r>
              <a:rPr lang="sv-SE" i="1" dirty="0"/>
              <a:t>P</a:t>
            </a:r>
            <a:r>
              <a:rPr lang="sv-SE" dirty="0"/>
              <a:t>(A) och sannolikheten för händelse B är </a:t>
            </a:r>
            <a:r>
              <a:rPr lang="sv-SE" i="1" dirty="0"/>
              <a:t>P</a:t>
            </a:r>
            <a:r>
              <a:rPr lang="sv-SE" dirty="0"/>
              <a:t>(B) så är sannolikheten för både A och B: </a:t>
            </a:r>
            <a:endParaRPr lang="sv-SE" dirty="0">
              <a:effectLst/>
            </a:endParaRPr>
          </a:p>
        </p:txBody>
      </p:sp>
      <p:pic>
        <p:nvPicPr>
          <p:cNvPr id="143" name="Bildobjekt 142">
            <a:extLst>
              <a:ext uri="{FF2B5EF4-FFF2-40B4-BE49-F238E27FC236}">
                <a16:creationId xmlns:a16="http://schemas.microsoft.com/office/drawing/2014/main" id="{B5759F8E-B74E-5B40-8BD8-557633370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10" y="5981222"/>
            <a:ext cx="3316448" cy="6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3" grpId="0"/>
      <p:bldP spid="104" grpId="0"/>
      <p:bldP spid="121" grpId="0"/>
      <p:bldP spid="122" grpId="0"/>
      <p:bldP spid="137" grpId="0"/>
      <p:bldP spid="1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502324" y="389967"/>
            <a:ext cx="6658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sannolikheten att man vid kast med en 8-sidig tärning får</a:t>
            </a:r>
          </a:p>
        </p:txBody>
      </p:sp>
      <p:sp>
        <p:nvSpPr>
          <p:cNvPr id="4" name="Rektangel 3"/>
          <p:cNvSpPr/>
          <p:nvPr/>
        </p:nvSpPr>
        <p:spPr>
          <a:xfrm>
            <a:off x="1502325" y="947665"/>
            <a:ext cx="157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a) ett jämnt tal</a:t>
            </a:r>
          </a:p>
        </p:txBody>
      </p:sp>
      <p:sp>
        <p:nvSpPr>
          <p:cNvPr id="6" name="Rektangel 5"/>
          <p:cNvSpPr/>
          <p:nvPr/>
        </p:nvSpPr>
        <p:spPr>
          <a:xfrm>
            <a:off x="5373058" y="932585"/>
            <a:ext cx="1658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minst en fyra</a:t>
            </a:r>
          </a:p>
        </p:txBody>
      </p:sp>
      <p:sp>
        <p:nvSpPr>
          <p:cNvPr id="9" name="Rektangel 8"/>
          <p:cNvSpPr/>
          <p:nvPr/>
        </p:nvSpPr>
        <p:spPr>
          <a:xfrm>
            <a:off x="1502324" y="2698287"/>
            <a:ext cx="640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låda finns 7 röda, 3 gula och 10 vita kulor.</a:t>
            </a:r>
          </a:p>
          <a:p>
            <a:r>
              <a:rPr lang="sv-SE" dirty="0"/>
              <a:t>Du tar upp en kula utan att titta. Hur stor är sannolikheten att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84956" y="3467518"/>
            <a:ext cx="1458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a) kulan är vit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223292" y="3470039"/>
            <a:ext cx="197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 kulan inte är röd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2814256" y="1500973"/>
            <a:ext cx="546469" cy="613696"/>
            <a:chOff x="1259751" y="1094949"/>
            <a:chExt cx="546469" cy="613696"/>
          </a:xfrm>
        </p:grpSpPr>
        <p:grpSp>
          <p:nvGrpSpPr>
            <p:cNvPr id="16" name="Grupp 15"/>
            <p:cNvGrpSpPr/>
            <p:nvPr/>
          </p:nvGrpSpPr>
          <p:grpSpPr>
            <a:xfrm>
              <a:off x="1259751" y="1094949"/>
              <a:ext cx="338554" cy="613696"/>
              <a:chOff x="3910449" y="1861688"/>
              <a:chExt cx="338554" cy="613696"/>
            </a:xfrm>
          </p:grpSpPr>
          <p:sp>
            <p:nvSpPr>
              <p:cNvPr id="18" name="textruta 17"/>
              <p:cNvSpPr txBox="1"/>
              <p:nvPr/>
            </p:nvSpPr>
            <p:spPr>
              <a:xfrm>
                <a:off x="3910449" y="1861688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3910829" y="2106052"/>
                <a:ext cx="315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8</a:t>
                </a:r>
              </a:p>
            </p:txBody>
          </p:sp>
          <p:cxnSp>
            <p:nvCxnSpPr>
              <p:cNvPr id="20" name="Rak 19"/>
              <p:cNvCxnSpPr>
                <a:cxnSpLocks/>
              </p:cNvCxnSpPr>
              <p:nvPr/>
            </p:nvCxnSpPr>
            <p:spPr>
              <a:xfrm>
                <a:off x="4000688" y="2159932"/>
                <a:ext cx="15808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/>
            <p:cNvSpPr txBox="1"/>
            <p:nvPr/>
          </p:nvSpPr>
          <p:spPr>
            <a:xfrm>
              <a:off x="1506138" y="119594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21" name="Rektangel 20"/>
          <p:cNvSpPr/>
          <p:nvPr/>
        </p:nvSpPr>
        <p:spPr>
          <a:xfrm>
            <a:off x="1233196" y="1610743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(jämnt tal) :</a:t>
            </a:r>
          </a:p>
        </p:txBody>
      </p:sp>
      <p:grpSp>
        <p:nvGrpSpPr>
          <p:cNvPr id="22" name="Grupp 21"/>
          <p:cNvGrpSpPr/>
          <p:nvPr/>
        </p:nvGrpSpPr>
        <p:grpSpPr>
          <a:xfrm>
            <a:off x="3261698" y="1513759"/>
            <a:ext cx="329626" cy="595146"/>
            <a:chOff x="3882608" y="1873375"/>
            <a:chExt cx="329626" cy="595146"/>
          </a:xfrm>
        </p:grpSpPr>
        <p:sp>
          <p:nvSpPr>
            <p:cNvPr id="23" name="textruta 22"/>
            <p:cNvSpPr txBox="1"/>
            <p:nvPr/>
          </p:nvSpPr>
          <p:spPr>
            <a:xfrm>
              <a:off x="3886181" y="1873375"/>
              <a:ext cx="30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3882608" y="2099189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25" name="Rak 24"/>
            <p:cNvCxnSpPr>
              <a:cxnSpLocks/>
            </p:cNvCxnSpPr>
            <p:nvPr/>
          </p:nvCxnSpPr>
          <p:spPr>
            <a:xfrm>
              <a:off x="3957748" y="2165969"/>
              <a:ext cx="162717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ktangel 25"/>
          <p:cNvSpPr/>
          <p:nvPr/>
        </p:nvSpPr>
        <p:spPr>
          <a:xfrm>
            <a:off x="5266486" y="1621446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(minst en fyra):</a:t>
            </a:r>
          </a:p>
        </p:txBody>
      </p:sp>
      <p:grpSp>
        <p:nvGrpSpPr>
          <p:cNvPr id="28" name="Grupp 27"/>
          <p:cNvGrpSpPr/>
          <p:nvPr/>
        </p:nvGrpSpPr>
        <p:grpSpPr>
          <a:xfrm>
            <a:off x="7210147" y="1496695"/>
            <a:ext cx="341012" cy="618833"/>
            <a:chOff x="3904601" y="1849688"/>
            <a:chExt cx="341012" cy="618833"/>
          </a:xfrm>
        </p:grpSpPr>
        <p:sp>
          <p:nvSpPr>
            <p:cNvPr id="30" name="textruta 29"/>
            <p:cNvSpPr txBox="1"/>
            <p:nvPr/>
          </p:nvSpPr>
          <p:spPr>
            <a:xfrm>
              <a:off x="3913471" y="1849688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5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3904601" y="2099189"/>
              <a:ext cx="315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</a:t>
              </a:r>
            </a:p>
          </p:txBody>
        </p:sp>
        <p:cxnSp>
          <p:nvCxnSpPr>
            <p:cNvPr id="32" name="Rak 31"/>
            <p:cNvCxnSpPr>
              <a:cxnSpLocks/>
            </p:cNvCxnSpPr>
            <p:nvPr/>
          </p:nvCxnSpPr>
          <p:spPr>
            <a:xfrm>
              <a:off x="3979257" y="2154424"/>
              <a:ext cx="165773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ktangel 32"/>
          <p:cNvSpPr/>
          <p:nvPr/>
        </p:nvSpPr>
        <p:spPr>
          <a:xfrm>
            <a:off x="1607109" y="5117504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(vit):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2374968" y="5028689"/>
            <a:ext cx="620932" cy="587736"/>
            <a:chOff x="1177133" y="1112068"/>
            <a:chExt cx="620932" cy="587736"/>
          </a:xfrm>
        </p:grpSpPr>
        <p:grpSp>
          <p:nvGrpSpPr>
            <p:cNvPr id="35" name="Grupp 34"/>
            <p:cNvGrpSpPr/>
            <p:nvPr/>
          </p:nvGrpSpPr>
          <p:grpSpPr>
            <a:xfrm>
              <a:off x="1177133" y="1112068"/>
              <a:ext cx="468271" cy="587736"/>
              <a:chOff x="3827831" y="1878807"/>
              <a:chExt cx="468271" cy="587736"/>
            </a:xfrm>
          </p:grpSpPr>
          <p:sp>
            <p:nvSpPr>
              <p:cNvPr id="37" name="textruta 36"/>
              <p:cNvSpPr txBox="1"/>
              <p:nvPr/>
            </p:nvSpPr>
            <p:spPr>
              <a:xfrm>
                <a:off x="3864447" y="1878807"/>
                <a:ext cx="431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10</a:t>
                </a:r>
              </a:p>
            </p:txBody>
          </p:sp>
          <p:sp>
            <p:nvSpPr>
              <p:cNvPr id="38" name="textruta 37"/>
              <p:cNvSpPr txBox="1"/>
              <p:nvPr/>
            </p:nvSpPr>
            <p:spPr>
              <a:xfrm>
                <a:off x="3827831" y="2097211"/>
                <a:ext cx="45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39" name="Rak 38"/>
              <p:cNvCxnSpPr>
                <a:cxnSpLocks/>
              </p:cNvCxnSpPr>
              <p:nvPr/>
            </p:nvCxnSpPr>
            <p:spPr>
              <a:xfrm>
                <a:off x="3926718" y="2156591"/>
                <a:ext cx="23604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ruta 35"/>
            <p:cNvSpPr txBox="1"/>
            <p:nvPr/>
          </p:nvSpPr>
          <p:spPr>
            <a:xfrm>
              <a:off x="1497983" y="1189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40" name="Grupp 39"/>
          <p:cNvGrpSpPr/>
          <p:nvPr/>
        </p:nvGrpSpPr>
        <p:grpSpPr>
          <a:xfrm>
            <a:off x="2885515" y="5012398"/>
            <a:ext cx="329626" cy="607507"/>
            <a:chOff x="3882293" y="1851274"/>
            <a:chExt cx="329626" cy="607507"/>
          </a:xfrm>
        </p:grpSpPr>
        <p:sp>
          <p:nvSpPr>
            <p:cNvPr id="41" name="textruta 40"/>
            <p:cNvSpPr txBox="1"/>
            <p:nvPr/>
          </p:nvSpPr>
          <p:spPr>
            <a:xfrm>
              <a:off x="3901308" y="1851274"/>
              <a:ext cx="30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42" name="textruta 41"/>
            <p:cNvSpPr txBox="1"/>
            <p:nvPr/>
          </p:nvSpPr>
          <p:spPr>
            <a:xfrm>
              <a:off x="3882293" y="2089449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43" name="Rak 42"/>
            <p:cNvCxnSpPr>
              <a:cxnSpLocks/>
            </p:cNvCxnSpPr>
            <p:nvPr/>
          </p:nvCxnSpPr>
          <p:spPr>
            <a:xfrm>
              <a:off x="3962850" y="2148829"/>
              <a:ext cx="151059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ktangel 43"/>
          <p:cNvSpPr/>
          <p:nvPr/>
        </p:nvSpPr>
        <p:spPr>
          <a:xfrm>
            <a:off x="6109636" y="4532071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(inte röd):</a:t>
            </a:r>
          </a:p>
        </p:txBody>
      </p:sp>
      <p:sp>
        <p:nvSpPr>
          <p:cNvPr id="51" name="Rektangel 50"/>
          <p:cNvSpPr/>
          <p:nvPr/>
        </p:nvSpPr>
        <p:spPr>
          <a:xfrm>
            <a:off x="765720" y="4054616"/>
            <a:ext cx="172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Möjliga utfall :</a:t>
            </a:r>
          </a:p>
        </p:txBody>
      </p:sp>
      <p:sp>
        <p:nvSpPr>
          <p:cNvPr id="5" name="Rektangel 4"/>
          <p:cNvSpPr/>
          <p:nvPr/>
        </p:nvSpPr>
        <p:spPr>
          <a:xfrm>
            <a:off x="2293363" y="4046395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(7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10)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52" name="Rektangel 51"/>
          <p:cNvSpPr/>
          <p:nvPr/>
        </p:nvSpPr>
        <p:spPr>
          <a:xfrm>
            <a:off x="3965315" y="404912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53" name="Rektangel 52"/>
          <p:cNvSpPr/>
          <p:nvPr/>
        </p:nvSpPr>
        <p:spPr>
          <a:xfrm>
            <a:off x="163797" y="4565613"/>
            <a:ext cx="235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Gynnsamma utfall :</a:t>
            </a:r>
          </a:p>
        </p:txBody>
      </p:sp>
      <p:sp>
        <p:nvSpPr>
          <p:cNvPr id="54" name="Rektangel 53"/>
          <p:cNvSpPr/>
          <p:nvPr/>
        </p:nvSpPr>
        <p:spPr>
          <a:xfrm>
            <a:off x="2421868" y="4568127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55" name="Rektangel 54"/>
          <p:cNvSpPr/>
          <p:nvPr/>
        </p:nvSpPr>
        <p:spPr>
          <a:xfrm>
            <a:off x="5182245" y="4055014"/>
            <a:ext cx="235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Gynnsamma utfall :</a:t>
            </a:r>
          </a:p>
        </p:txBody>
      </p:sp>
      <p:sp>
        <p:nvSpPr>
          <p:cNvPr id="56" name="Rektangel 55"/>
          <p:cNvSpPr/>
          <p:nvPr/>
        </p:nvSpPr>
        <p:spPr>
          <a:xfrm>
            <a:off x="7412840" y="40552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7" name="textruta 46"/>
          <p:cNvSpPr txBox="1"/>
          <p:nvPr/>
        </p:nvSpPr>
        <p:spPr>
          <a:xfrm>
            <a:off x="3090190" y="5131486"/>
            <a:ext cx="92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50 </a:t>
            </a:r>
            <a:r>
              <a:rPr lang="sv-SE" dirty="0">
                <a:cs typeface="Bradley Hand Bold"/>
              </a:rPr>
              <a:t>%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7998617" y="5117504"/>
            <a:ext cx="100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65 </a:t>
            </a:r>
            <a:r>
              <a:rPr lang="sv-SE" dirty="0">
                <a:cs typeface="Bradley Hand Bold"/>
              </a:rPr>
              <a:t>%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7412840" y="4425516"/>
            <a:ext cx="650220" cy="633048"/>
            <a:chOff x="7486742" y="4418241"/>
            <a:chExt cx="650220" cy="633048"/>
          </a:xfrm>
        </p:grpSpPr>
        <p:grpSp>
          <p:nvGrpSpPr>
            <p:cNvPr id="46" name="Grupp 45"/>
            <p:cNvGrpSpPr/>
            <p:nvPr/>
          </p:nvGrpSpPr>
          <p:grpSpPr>
            <a:xfrm>
              <a:off x="7486742" y="4418241"/>
              <a:ext cx="454045" cy="633048"/>
              <a:chOff x="3909718" y="1834034"/>
              <a:chExt cx="454045" cy="633048"/>
            </a:xfrm>
          </p:grpSpPr>
          <p:sp>
            <p:nvSpPr>
              <p:cNvPr id="48" name="textruta 47"/>
              <p:cNvSpPr txBox="1"/>
              <p:nvPr/>
            </p:nvSpPr>
            <p:spPr>
              <a:xfrm>
                <a:off x="3910286" y="1834034"/>
                <a:ext cx="445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13</a:t>
                </a:r>
              </a:p>
            </p:txBody>
          </p:sp>
          <p:sp>
            <p:nvSpPr>
              <p:cNvPr id="49" name="textruta 48"/>
              <p:cNvSpPr txBox="1"/>
              <p:nvPr/>
            </p:nvSpPr>
            <p:spPr>
              <a:xfrm>
                <a:off x="3909718" y="2097750"/>
                <a:ext cx="454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cxnSp>
            <p:nvCxnSpPr>
              <p:cNvPr id="50" name="Rak 49"/>
              <p:cNvCxnSpPr/>
              <p:nvPr/>
            </p:nvCxnSpPr>
            <p:spPr>
              <a:xfrm>
                <a:off x="3976716" y="2142886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ruta 57"/>
            <p:cNvSpPr txBox="1"/>
            <p:nvPr/>
          </p:nvSpPr>
          <p:spPr>
            <a:xfrm>
              <a:off x="7836880" y="45296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59" name="Grupp 58"/>
          <p:cNvGrpSpPr/>
          <p:nvPr/>
        </p:nvGrpSpPr>
        <p:grpSpPr>
          <a:xfrm>
            <a:off x="7930186" y="4423948"/>
            <a:ext cx="965117" cy="620720"/>
            <a:chOff x="7454335" y="4426462"/>
            <a:chExt cx="965117" cy="620720"/>
          </a:xfrm>
        </p:grpSpPr>
        <p:grpSp>
          <p:nvGrpSpPr>
            <p:cNvPr id="60" name="Grupp 59"/>
            <p:cNvGrpSpPr/>
            <p:nvPr/>
          </p:nvGrpSpPr>
          <p:grpSpPr>
            <a:xfrm>
              <a:off x="7454335" y="4426462"/>
              <a:ext cx="834956" cy="620720"/>
              <a:chOff x="3877311" y="1842255"/>
              <a:chExt cx="834956" cy="620720"/>
            </a:xfrm>
          </p:grpSpPr>
          <p:sp>
            <p:nvSpPr>
              <p:cNvPr id="62" name="textruta 61"/>
              <p:cNvSpPr txBox="1"/>
              <p:nvPr/>
            </p:nvSpPr>
            <p:spPr>
              <a:xfrm>
                <a:off x="3924872" y="1842255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13 </a:t>
                </a:r>
                <a:r>
                  <a:rPr lang="is-IS" dirty="0">
                    <a:latin typeface="Bradley Hand Bold"/>
                    <a:cs typeface="Bradley Hand Bold"/>
                  </a:rPr>
                  <a:t>∙ 5</a:t>
                </a:r>
                <a:r>
                  <a:rPr lang="sv-SE" dirty="0">
                    <a:latin typeface="Bradley Hand Bold"/>
                    <a:cs typeface="Bradley Hand Bold"/>
                  </a:rPr>
                  <a:t> </a:t>
                </a:r>
              </a:p>
            </p:txBody>
          </p:sp>
          <p:sp>
            <p:nvSpPr>
              <p:cNvPr id="63" name="textruta 62"/>
              <p:cNvSpPr txBox="1"/>
              <p:nvPr/>
            </p:nvSpPr>
            <p:spPr>
              <a:xfrm>
                <a:off x="3877311" y="2093643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20 </a:t>
                </a:r>
                <a:r>
                  <a:rPr lang="is-IS" dirty="0">
                    <a:latin typeface="Bradley Hand Bold"/>
                    <a:cs typeface="Bradley Hand Bold"/>
                  </a:rPr>
                  <a:t>∙ 5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64" name="Rak 63"/>
              <p:cNvCxnSpPr/>
              <p:nvPr/>
            </p:nvCxnSpPr>
            <p:spPr>
              <a:xfrm>
                <a:off x="3976716" y="2145400"/>
                <a:ext cx="532491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ruta 60"/>
            <p:cNvSpPr txBox="1"/>
            <p:nvPr/>
          </p:nvSpPr>
          <p:spPr>
            <a:xfrm>
              <a:off x="8119370" y="45521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72" name="Grupp 71"/>
          <p:cNvGrpSpPr/>
          <p:nvPr/>
        </p:nvGrpSpPr>
        <p:grpSpPr>
          <a:xfrm>
            <a:off x="7428864" y="5011126"/>
            <a:ext cx="768456" cy="586898"/>
            <a:chOff x="7375954" y="5103685"/>
            <a:chExt cx="768456" cy="586898"/>
          </a:xfrm>
        </p:grpSpPr>
        <p:grpSp>
          <p:nvGrpSpPr>
            <p:cNvPr id="66" name="Grupp 65"/>
            <p:cNvGrpSpPr/>
            <p:nvPr/>
          </p:nvGrpSpPr>
          <p:grpSpPr>
            <a:xfrm>
              <a:off x="7586952" y="5103685"/>
              <a:ext cx="557458" cy="586898"/>
              <a:chOff x="3875500" y="1887653"/>
              <a:chExt cx="557458" cy="586898"/>
            </a:xfrm>
          </p:grpSpPr>
          <p:sp>
            <p:nvSpPr>
              <p:cNvPr id="68" name="textruta 67"/>
              <p:cNvSpPr txBox="1"/>
              <p:nvPr/>
            </p:nvSpPr>
            <p:spPr>
              <a:xfrm>
                <a:off x="3909655" y="1887653"/>
                <a:ext cx="492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65</a:t>
                </a:r>
              </a:p>
            </p:txBody>
          </p:sp>
          <p:sp>
            <p:nvSpPr>
              <p:cNvPr id="69" name="textruta 68"/>
              <p:cNvSpPr txBox="1"/>
              <p:nvPr/>
            </p:nvSpPr>
            <p:spPr>
              <a:xfrm>
                <a:off x="3875500" y="2105219"/>
                <a:ext cx="557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100</a:t>
                </a:r>
              </a:p>
            </p:txBody>
          </p:sp>
          <p:cxnSp>
            <p:nvCxnSpPr>
              <p:cNvPr id="70" name="Rak 69"/>
              <p:cNvCxnSpPr/>
              <p:nvPr/>
            </p:nvCxnSpPr>
            <p:spPr>
              <a:xfrm>
                <a:off x="3970941" y="2167096"/>
                <a:ext cx="345692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ruta 70"/>
            <p:cNvSpPr txBox="1"/>
            <p:nvPr/>
          </p:nvSpPr>
          <p:spPr>
            <a:xfrm>
              <a:off x="7375954" y="517581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60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21" grpId="0"/>
      <p:bldP spid="26" grpId="0"/>
      <p:bldP spid="33" grpId="0"/>
      <p:bldP spid="44" grpId="0"/>
      <p:bldP spid="51" grpId="0"/>
      <p:bldP spid="5" grpId="0"/>
      <p:bldP spid="52" grpId="0"/>
      <p:bldP spid="53" grpId="0"/>
      <p:bldP spid="54" grpId="0"/>
      <p:bldP spid="55" grpId="0"/>
      <p:bldP spid="56" grpId="0"/>
      <p:bldP spid="47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831068" y="702713"/>
            <a:ext cx="4801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 båda korten är röda?  Svara i procent.</a:t>
            </a:r>
          </a:p>
        </p:txBody>
      </p:sp>
      <p:sp>
        <p:nvSpPr>
          <p:cNvPr id="4" name="Rektangel 3"/>
          <p:cNvSpPr/>
          <p:nvPr/>
        </p:nvSpPr>
        <p:spPr>
          <a:xfrm>
            <a:off x="2447658" y="1113802"/>
            <a:ext cx="1745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(rött kort) :</a:t>
            </a:r>
          </a:p>
        </p:txBody>
      </p:sp>
      <p:sp>
        <p:nvSpPr>
          <p:cNvPr id="26" name="Rektangel 25"/>
          <p:cNvSpPr/>
          <p:nvPr/>
        </p:nvSpPr>
        <p:spPr>
          <a:xfrm>
            <a:off x="810874" y="2558571"/>
            <a:ext cx="7515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 det första kortet är en spader och det andra högre än 10? Svara i bråkform.</a:t>
            </a:r>
          </a:p>
        </p:txBody>
      </p:sp>
      <p:sp>
        <p:nvSpPr>
          <p:cNvPr id="27" name="Rektangel 26"/>
          <p:cNvSpPr/>
          <p:nvPr/>
        </p:nvSpPr>
        <p:spPr>
          <a:xfrm>
            <a:off x="2578424" y="295798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(spader) :</a:t>
            </a:r>
          </a:p>
        </p:txBody>
      </p:sp>
      <p:grpSp>
        <p:nvGrpSpPr>
          <p:cNvPr id="28" name="Grupp 27"/>
          <p:cNvGrpSpPr/>
          <p:nvPr/>
        </p:nvGrpSpPr>
        <p:grpSpPr>
          <a:xfrm>
            <a:off x="3912863" y="2819074"/>
            <a:ext cx="329626" cy="623050"/>
            <a:chOff x="3882320" y="1897967"/>
            <a:chExt cx="329626" cy="623050"/>
          </a:xfrm>
        </p:grpSpPr>
        <p:sp>
          <p:nvSpPr>
            <p:cNvPr id="29" name="textruta 28"/>
            <p:cNvSpPr txBox="1"/>
            <p:nvPr/>
          </p:nvSpPr>
          <p:spPr>
            <a:xfrm>
              <a:off x="3889712" y="189796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3882320" y="2151685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</a:t>
              </a:r>
            </a:p>
          </p:txBody>
        </p:sp>
        <p:cxnSp>
          <p:nvCxnSpPr>
            <p:cNvPr id="31" name="Rak 30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upp 127">
            <a:extLst>
              <a:ext uri="{FF2B5EF4-FFF2-40B4-BE49-F238E27FC236}">
                <a16:creationId xmlns:a16="http://schemas.microsoft.com/office/drawing/2014/main" id="{4E4A9182-6E8C-4842-AE3E-0567134ED66D}"/>
              </a:ext>
            </a:extLst>
          </p:cNvPr>
          <p:cNvGrpSpPr/>
          <p:nvPr/>
        </p:nvGrpSpPr>
        <p:grpSpPr>
          <a:xfrm>
            <a:off x="810874" y="30683"/>
            <a:ext cx="7661551" cy="1060797"/>
            <a:chOff x="810874" y="30683"/>
            <a:chExt cx="7661551" cy="1060797"/>
          </a:xfrm>
        </p:grpSpPr>
        <p:sp>
          <p:nvSpPr>
            <p:cNvPr id="2" name="Rektangel 1"/>
            <p:cNvSpPr/>
            <p:nvPr/>
          </p:nvSpPr>
          <p:spPr>
            <a:xfrm>
              <a:off x="810874" y="30683"/>
              <a:ext cx="75157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Mildred drar ett kort ur en vanlig kortlek. Hon stoppar tillbaka kortet, blandar leken och drar sen ett kort till. Hur stor är sannolikheten att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84A55D73-4D14-CC4F-9BC5-A365DC44F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24" b="92262" l="5000" r="90333">
                          <a14:foregroundMark x1="10797" y1="43356" x2="11333" y2="38095"/>
                          <a14:foregroundMark x1="23443" y1="87709" x2="33000" y2="83333"/>
                          <a14:foregroundMark x1="22667" y1="89881" x2="29667" y2="92857"/>
                          <a14:foregroundMark x1="29667" y1="92262" x2="23333" y2="92857"/>
                          <a14:foregroundMark x1="23333" y1="92262" x2="29667" y2="92262"/>
                          <a14:foregroundMark x1="5763" y1="44066" x2="5333" y2="38690"/>
                          <a14:foregroundMark x1="10517" y1="42621" x2="11000" y2="35714"/>
                          <a14:foregroundMark x1="78000" y1="23214" x2="90333" y2="32143"/>
                          <a14:backgroundMark x1="4667" y1="45238" x2="9667" y2="58333"/>
                          <a14:backgroundMark x1="19000" y1="89286" x2="20000" y2="91667"/>
                        </a14:backgroundRemoval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14623" y="219111"/>
              <a:ext cx="1557802" cy="872369"/>
            </a:xfrm>
            <a:prstGeom prst="rect">
              <a:avLst/>
            </a:prstGeom>
          </p:spPr>
        </p:pic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32F2ED7F-8BDB-D645-A2E9-425E7E119DD9}"/>
              </a:ext>
            </a:extLst>
          </p:cNvPr>
          <p:cNvGrpSpPr/>
          <p:nvPr/>
        </p:nvGrpSpPr>
        <p:grpSpPr>
          <a:xfrm>
            <a:off x="4461494" y="1028971"/>
            <a:ext cx="329626" cy="581416"/>
            <a:chOff x="3886016" y="1921701"/>
            <a:chExt cx="329626" cy="581416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E1A8BD9F-7BCB-3F4B-9238-10A04980C716}"/>
                </a:ext>
              </a:extLst>
            </p:cNvPr>
            <p:cNvSpPr txBox="1"/>
            <p:nvPr/>
          </p:nvSpPr>
          <p:spPr>
            <a:xfrm>
              <a:off x="3897582" y="19217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260E960B-0156-CF45-86F9-010B7335CAF7}"/>
                </a:ext>
              </a:extLst>
            </p:cNvPr>
            <p:cNvSpPr txBox="1"/>
            <p:nvPr/>
          </p:nvSpPr>
          <p:spPr>
            <a:xfrm>
              <a:off x="3886016" y="2133785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</a:t>
              </a:r>
            </a:p>
          </p:txBody>
        </p:sp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99D7247E-6DB2-6A4D-8306-06676DC14E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0286" y="2202470"/>
              <a:ext cx="245543" cy="896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 128">
            <a:extLst>
              <a:ext uri="{FF2B5EF4-FFF2-40B4-BE49-F238E27FC236}">
                <a16:creationId xmlns:a16="http://schemas.microsoft.com/office/drawing/2014/main" id="{F06B1B9A-D55E-C94E-B51A-3C5575D167F1}"/>
              </a:ext>
            </a:extLst>
          </p:cNvPr>
          <p:cNvGrpSpPr/>
          <p:nvPr/>
        </p:nvGrpSpPr>
        <p:grpSpPr>
          <a:xfrm>
            <a:off x="3879812" y="1022978"/>
            <a:ext cx="732245" cy="605623"/>
            <a:chOff x="3879812" y="1022978"/>
            <a:chExt cx="732245" cy="605623"/>
          </a:xfrm>
        </p:grpSpPr>
        <p:grpSp>
          <p:nvGrpSpPr>
            <p:cNvPr id="5" name="Grupp 4"/>
            <p:cNvGrpSpPr/>
            <p:nvPr/>
          </p:nvGrpSpPr>
          <p:grpSpPr>
            <a:xfrm>
              <a:off x="3879812" y="1022978"/>
              <a:ext cx="482789" cy="605623"/>
              <a:chOff x="3879518" y="1882800"/>
              <a:chExt cx="482789" cy="605623"/>
            </a:xfrm>
          </p:grpSpPr>
          <p:sp>
            <p:nvSpPr>
              <p:cNvPr id="6" name="textruta 5"/>
              <p:cNvSpPr txBox="1"/>
              <p:nvPr/>
            </p:nvSpPr>
            <p:spPr>
              <a:xfrm>
                <a:off x="3885895" y="1882800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26</a:t>
                </a:r>
              </a:p>
            </p:txBody>
          </p:sp>
          <p:sp>
            <p:nvSpPr>
              <p:cNvPr id="7" name="textruta 6"/>
              <p:cNvSpPr txBox="1"/>
              <p:nvPr/>
            </p:nvSpPr>
            <p:spPr>
              <a:xfrm>
                <a:off x="3879518" y="2119091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52</a:t>
                </a:r>
              </a:p>
            </p:txBody>
          </p:sp>
          <p:cxnSp>
            <p:nvCxnSpPr>
              <p:cNvPr id="8" name="Rak 7"/>
              <p:cNvCxnSpPr/>
              <p:nvPr/>
            </p:nvCxnSpPr>
            <p:spPr>
              <a:xfrm>
                <a:off x="3951589" y="2175128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9535B740-DC81-2A4A-92D2-68A435A23461}"/>
                </a:ext>
              </a:extLst>
            </p:cNvPr>
            <p:cNvSpPr txBox="1"/>
            <p:nvPr/>
          </p:nvSpPr>
          <p:spPr>
            <a:xfrm>
              <a:off x="4230751" y="1115762"/>
              <a:ext cx="381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D7CE52B7-23FF-E446-878C-C5609B7D4104}"/>
              </a:ext>
            </a:extLst>
          </p:cNvPr>
          <p:cNvSpPr/>
          <p:nvPr/>
        </p:nvSpPr>
        <p:spPr>
          <a:xfrm>
            <a:off x="2135949" y="1611592"/>
            <a:ext cx="1984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(2 röda kort) :</a:t>
            </a:r>
          </a:p>
        </p:txBody>
      </p:sp>
      <p:grpSp>
        <p:nvGrpSpPr>
          <p:cNvPr id="131" name="Grupp 130">
            <a:extLst>
              <a:ext uri="{FF2B5EF4-FFF2-40B4-BE49-F238E27FC236}">
                <a16:creationId xmlns:a16="http://schemas.microsoft.com/office/drawing/2014/main" id="{B8F61F6E-3829-DF48-858E-F507BB9FBD2C}"/>
              </a:ext>
            </a:extLst>
          </p:cNvPr>
          <p:cNvGrpSpPr/>
          <p:nvPr/>
        </p:nvGrpSpPr>
        <p:grpSpPr>
          <a:xfrm>
            <a:off x="3895525" y="1530248"/>
            <a:ext cx="1001795" cy="590372"/>
            <a:chOff x="3895525" y="1530248"/>
            <a:chExt cx="1001795" cy="590372"/>
          </a:xfrm>
        </p:grpSpPr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A3B4A09D-5FD4-254C-8790-D645A4B6F667}"/>
                </a:ext>
              </a:extLst>
            </p:cNvPr>
            <p:cNvSpPr txBox="1"/>
            <p:nvPr/>
          </p:nvSpPr>
          <p:spPr>
            <a:xfrm>
              <a:off x="4567694" y="1626838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130" name="Grupp 129">
              <a:extLst>
                <a:ext uri="{FF2B5EF4-FFF2-40B4-BE49-F238E27FC236}">
                  <a16:creationId xmlns:a16="http://schemas.microsoft.com/office/drawing/2014/main" id="{190A29EE-1FDB-7948-BF13-A4076711C3CC}"/>
                </a:ext>
              </a:extLst>
            </p:cNvPr>
            <p:cNvGrpSpPr/>
            <p:nvPr/>
          </p:nvGrpSpPr>
          <p:grpSpPr>
            <a:xfrm>
              <a:off x="3895525" y="1530248"/>
              <a:ext cx="772091" cy="590372"/>
              <a:chOff x="3895525" y="1530248"/>
              <a:chExt cx="772091" cy="590372"/>
            </a:xfrm>
          </p:grpSpPr>
          <p:grpSp>
            <p:nvGrpSpPr>
              <p:cNvPr id="49" name="Grupp 48">
                <a:extLst>
                  <a:ext uri="{FF2B5EF4-FFF2-40B4-BE49-F238E27FC236}">
                    <a16:creationId xmlns:a16="http://schemas.microsoft.com/office/drawing/2014/main" id="{9843EDB9-2E69-E44D-B48C-911AC25CD150}"/>
                  </a:ext>
                </a:extLst>
              </p:cNvPr>
              <p:cNvGrpSpPr/>
              <p:nvPr/>
            </p:nvGrpSpPr>
            <p:grpSpPr>
              <a:xfrm>
                <a:off x="3895525" y="1542158"/>
                <a:ext cx="328936" cy="578462"/>
                <a:chOff x="3895231" y="1906493"/>
                <a:chExt cx="328936" cy="578462"/>
              </a:xfrm>
            </p:grpSpPr>
            <p:sp>
              <p:nvSpPr>
                <p:cNvPr id="50" name="textruta 49">
                  <a:extLst>
                    <a:ext uri="{FF2B5EF4-FFF2-40B4-BE49-F238E27FC236}">
                      <a16:creationId xmlns:a16="http://schemas.microsoft.com/office/drawing/2014/main" id="{AFAF35A2-67C1-424D-AC4D-B5A9876EDFDE}"/>
                    </a:ext>
                  </a:extLst>
                </p:cNvPr>
                <p:cNvSpPr txBox="1"/>
                <p:nvPr/>
              </p:nvSpPr>
              <p:spPr>
                <a:xfrm>
                  <a:off x="3906701" y="1906493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1</a:t>
                  </a:r>
                </a:p>
              </p:txBody>
            </p:sp>
            <p:sp>
              <p:nvSpPr>
                <p:cNvPr id="51" name="textruta 50">
                  <a:extLst>
                    <a:ext uri="{FF2B5EF4-FFF2-40B4-BE49-F238E27FC236}">
                      <a16:creationId xmlns:a16="http://schemas.microsoft.com/office/drawing/2014/main" id="{0BC32D96-3E6D-2841-A029-3BE104DF22F1}"/>
                    </a:ext>
                  </a:extLst>
                </p:cNvPr>
                <p:cNvSpPr txBox="1"/>
                <p:nvPr/>
              </p:nvSpPr>
              <p:spPr>
                <a:xfrm>
                  <a:off x="3895231" y="2115623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cxnSp>
              <p:nvCxnSpPr>
                <p:cNvPr id="52" name="Rak 51">
                  <a:extLst>
                    <a:ext uri="{FF2B5EF4-FFF2-40B4-BE49-F238E27FC236}">
                      <a16:creationId xmlns:a16="http://schemas.microsoft.com/office/drawing/2014/main" id="{E94F1C1B-76C5-4B4B-A033-68FC8B7AC8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1589" y="2175128"/>
                  <a:ext cx="240800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8F74A310-95B6-2546-8636-75FB527DB39A}"/>
                  </a:ext>
                </a:extLst>
              </p:cNvPr>
              <p:cNvGrpSpPr/>
              <p:nvPr/>
            </p:nvGrpSpPr>
            <p:grpSpPr>
              <a:xfrm>
                <a:off x="4337990" y="1530248"/>
                <a:ext cx="329626" cy="581416"/>
                <a:chOff x="3886016" y="1921701"/>
                <a:chExt cx="329626" cy="581416"/>
              </a:xfrm>
            </p:grpSpPr>
            <p:sp>
              <p:nvSpPr>
                <p:cNvPr id="54" name="textruta 53">
                  <a:extLst>
                    <a:ext uri="{FF2B5EF4-FFF2-40B4-BE49-F238E27FC236}">
                      <a16:creationId xmlns:a16="http://schemas.microsoft.com/office/drawing/2014/main" id="{4B8A1550-9DC6-E242-B1D9-659A95839306}"/>
                    </a:ext>
                  </a:extLst>
                </p:cNvPr>
                <p:cNvSpPr txBox="1"/>
                <p:nvPr/>
              </p:nvSpPr>
              <p:spPr>
                <a:xfrm>
                  <a:off x="3897582" y="1921701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1</a:t>
                  </a:r>
                </a:p>
              </p:txBody>
            </p:sp>
            <p:sp>
              <p:nvSpPr>
                <p:cNvPr id="55" name="textruta 54">
                  <a:extLst>
                    <a:ext uri="{FF2B5EF4-FFF2-40B4-BE49-F238E27FC236}">
                      <a16:creationId xmlns:a16="http://schemas.microsoft.com/office/drawing/2014/main" id="{691EB571-C4B7-494B-B7DF-C77CF72CC5B1}"/>
                    </a:ext>
                  </a:extLst>
                </p:cNvPr>
                <p:cNvSpPr txBox="1"/>
                <p:nvPr/>
              </p:nvSpPr>
              <p:spPr>
                <a:xfrm>
                  <a:off x="3886016" y="2133785"/>
                  <a:ext cx="329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2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id="{DFB98267-A8F1-EB44-88F7-05ADCFD94C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10286" y="2202470"/>
                  <a:ext cx="245543" cy="896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7BA34702-5B0D-8646-97BB-5F6E1019204A}"/>
                  </a:ext>
                </a:extLst>
              </p:cNvPr>
              <p:cNvSpPr txBox="1"/>
              <p:nvPr/>
            </p:nvSpPr>
            <p:spPr>
              <a:xfrm>
                <a:off x="4159451" y="1633245"/>
                <a:ext cx="2441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∙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DDFAD818-24BF-5748-9997-349AF0F7D839}"/>
              </a:ext>
            </a:extLst>
          </p:cNvPr>
          <p:cNvGrpSpPr/>
          <p:nvPr/>
        </p:nvGrpSpPr>
        <p:grpSpPr>
          <a:xfrm>
            <a:off x="4771969" y="1535547"/>
            <a:ext cx="575290" cy="584478"/>
            <a:chOff x="4826897" y="1530248"/>
            <a:chExt cx="575290" cy="584478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AC56FCDA-7D4A-2149-9247-654237D60994}"/>
                </a:ext>
              </a:extLst>
            </p:cNvPr>
            <p:cNvGrpSpPr/>
            <p:nvPr/>
          </p:nvGrpSpPr>
          <p:grpSpPr>
            <a:xfrm>
              <a:off x="4826897" y="1530248"/>
              <a:ext cx="338839" cy="584478"/>
              <a:chOff x="3865237" y="1921701"/>
              <a:chExt cx="338839" cy="584478"/>
            </a:xfrm>
          </p:grpSpPr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5B5C9032-2954-4F49-A7B1-B94141DCAA59}"/>
                  </a:ext>
                </a:extLst>
              </p:cNvPr>
              <p:cNvSpPr txBox="1"/>
              <p:nvPr/>
            </p:nvSpPr>
            <p:spPr>
              <a:xfrm>
                <a:off x="3897582" y="1921701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</a:t>
                </a:r>
              </a:p>
            </p:txBody>
          </p:sp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273CB922-044F-1147-B07B-005FB86C1139}"/>
                  </a:ext>
                </a:extLst>
              </p:cNvPr>
              <p:cNvSpPr txBox="1"/>
              <p:nvPr/>
            </p:nvSpPr>
            <p:spPr>
              <a:xfrm>
                <a:off x="3865237" y="2136847"/>
                <a:ext cx="329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61" name="Rak 60">
                <a:extLst>
                  <a:ext uri="{FF2B5EF4-FFF2-40B4-BE49-F238E27FC236}">
                    <a16:creationId xmlns:a16="http://schemas.microsoft.com/office/drawing/2014/main" id="{CE5407E0-A502-C34A-8074-B24746DCD2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4CE6B858-4215-154A-A944-F41BA6DC0850}"/>
                </a:ext>
              </a:extLst>
            </p:cNvPr>
            <p:cNvSpPr txBox="1"/>
            <p:nvPr/>
          </p:nvSpPr>
          <p:spPr>
            <a:xfrm>
              <a:off x="5072561" y="1632713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63" name="Rektangel 62">
            <a:extLst>
              <a:ext uri="{FF2B5EF4-FFF2-40B4-BE49-F238E27FC236}">
                <a16:creationId xmlns:a16="http://schemas.microsoft.com/office/drawing/2014/main" id="{F4984691-D711-5548-A3A4-AE560E0FD5E5}"/>
              </a:ext>
            </a:extLst>
          </p:cNvPr>
          <p:cNvSpPr/>
          <p:nvPr/>
        </p:nvSpPr>
        <p:spPr>
          <a:xfrm>
            <a:off x="5182009" y="1644252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25 </a:t>
            </a:r>
            <a:r>
              <a:rPr lang="sv-SE" dirty="0">
                <a:cs typeface="Bradley Hand Bold"/>
              </a:rPr>
              <a:t>%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7C8849F7-9BE2-9A47-B3DF-A7B20046EAB4}"/>
              </a:ext>
            </a:extLst>
          </p:cNvPr>
          <p:cNvSpPr/>
          <p:nvPr/>
        </p:nvSpPr>
        <p:spPr>
          <a:xfrm>
            <a:off x="2053437" y="3402506"/>
            <a:ext cx="2055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(högre än 10) :</a:t>
            </a:r>
          </a:p>
        </p:txBody>
      </p:sp>
      <p:grpSp>
        <p:nvGrpSpPr>
          <p:cNvPr id="69" name="Grupp 68">
            <a:extLst>
              <a:ext uri="{FF2B5EF4-FFF2-40B4-BE49-F238E27FC236}">
                <a16:creationId xmlns:a16="http://schemas.microsoft.com/office/drawing/2014/main" id="{A255AD48-789E-F840-AA0F-B1DB61757C37}"/>
              </a:ext>
            </a:extLst>
          </p:cNvPr>
          <p:cNvGrpSpPr/>
          <p:nvPr/>
        </p:nvGrpSpPr>
        <p:grpSpPr>
          <a:xfrm>
            <a:off x="5349503" y="3299687"/>
            <a:ext cx="445956" cy="584326"/>
            <a:chOff x="3852348" y="1921701"/>
            <a:chExt cx="445956" cy="584326"/>
          </a:xfrm>
        </p:grpSpPr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F279B972-B84D-CC4A-9A31-D28E0AB9F524}"/>
                </a:ext>
              </a:extLst>
            </p:cNvPr>
            <p:cNvSpPr txBox="1"/>
            <p:nvPr/>
          </p:nvSpPr>
          <p:spPr>
            <a:xfrm>
              <a:off x="3897582" y="1921701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</a:t>
              </a:r>
            </a:p>
          </p:txBody>
        </p:sp>
        <p:sp>
          <p:nvSpPr>
            <p:cNvPr id="71" name="textruta 70">
              <a:extLst>
                <a:ext uri="{FF2B5EF4-FFF2-40B4-BE49-F238E27FC236}">
                  <a16:creationId xmlns:a16="http://schemas.microsoft.com/office/drawing/2014/main" id="{D5DE04B6-9B3B-8243-824F-5A7030A498A8}"/>
                </a:ext>
              </a:extLst>
            </p:cNvPr>
            <p:cNvSpPr txBox="1"/>
            <p:nvPr/>
          </p:nvSpPr>
          <p:spPr>
            <a:xfrm>
              <a:off x="3852348" y="2136695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13</a:t>
              </a:r>
            </a:p>
          </p:txBody>
        </p:sp>
        <p:cxnSp>
          <p:nvCxnSpPr>
            <p:cNvPr id="72" name="Rak 71">
              <a:extLst>
                <a:ext uri="{FF2B5EF4-FFF2-40B4-BE49-F238E27FC236}">
                  <a16:creationId xmlns:a16="http://schemas.microsoft.com/office/drawing/2014/main" id="{C89907CC-9210-BA45-8C27-A93D376B6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0286" y="2202470"/>
              <a:ext cx="245543" cy="896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upp 132">
            <a:extLst>
              <a:ext uri="{FF2B5EF4-FFF2-40B4-BE49-F238E27FC236}">
                <a16:creationId xmlns:a16="http://schemas.microsoft.com/office/drawing/2014/main" id="{23C84764-8A8D-2843-99F5-E0568597620E}"/>
              </a:ext>
            </a:extLst>
          </p:cNvPr>
          <p:cNvGrpSpPr/>
          <p:nvPr/>
        </p:nvGrpSpPr>
        <p:grpSpPr>
          <a:xfrm>
            <a:off x="3895826" y="3273150"/>
            <a:ext cx="701988" cy="605623"/>
            <a:chOff x="3892949" y="3008165"/>
            <a:chExt cx="701988" cy="605623"/>
          </a:xfrm>
        </p:grpSpPr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0DF65D44-9BD1-B44D-A502-A57CE65FC9BE}"/>
                </a:ext>
              </a:extLst>
            </p:cNvPr>
            <p:cNvGrpSpPr/>
            <p:nvPr/>
          </p:nvGrpSpPr>
          <p:grpSpPr>
            <a:xfrm>
              <a:off x="3892949" y="3008165"/>
              <a:ext cx="470000" cy="605623"/>
              <a:chOff x="3879518" y="1882800"/>
              <a:chExt cx="470000" cy="605623"/>
            </a:xfrm>
          </p:grpSpPr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59F625BB-7EF0-9543-B3DA-15E2EC0E9D37}"/>
                  </a:ext>
                </a:extLst>
              </p:cNvPr>
              <p:cNvSpPr txBox="1"/>
              <p:nvPr/>
            </p:nvSpPr>
            <p:spPr>
              <a:xfrm>
                <a:off x="3885895" y="188280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16</a:t>
                </a:r>
              </a:p>
            </p:txBody>
          </p:sp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99AC8719-B652-5B43-AA89-293A881E3D1D}"/>
                  </a:ext>
                </a:extLst>
              </p:cNvPr>
              <p:cNvSpPr txBox="1"/>
              <p:nvPr/>
            </p:nvSpPr>
            <p:spPr>
              <a:xfrm>
                <a:off x="3879518" y="2119091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52</a:t>
                </a:r>
              </a:p>
            </p:txBody>
          </p:sp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id="{1E696ADD-DC94-9742-B3C2-35BF5BD79E4F}"/>
                  </a:ext>
                </a:extLst>
              </p:cNvPr>
              <p:cNvCxnSpPr/>
              <p:nvPr/>
            </p:nvCxnSpPr>
            <p:spPr>
              <a:xfrm>
                <a:off x="3951589" y="2175128"/>
                <a:ext cx="30166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541F35FB-52FB-6647-99B1-0248BE3256F3}"/>
                </a:ext>
              </a:extLst>
            </p:cNvPr>
            <p:cNvSpPr txBox="1"/>
            <p:nvPr/>
          </p:nvSpPr>
          <p:spPr>
            <a:xfrm>
              <a:off x="4213631" y="3108782"/>
              <a:ext cx="381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8E43CF75-E6CB-374C-BCBF-07F6205357CE}"/>
              </a:ext>
            </a:extLst>
          </p:cNvPr>
          <p:cNvGrpSpPr/>
          <p:nvPr/>
        </p:nvGrpSpPr>
        <p:grpSpPr>
          <a:xfrm>
            <a:off x="4411060" y="3291000"/>
            <a:ext cx="1137630" cy="588950"/>
            <a:chOff x="4817624" y="3692424"/>
            <a:chExt cx="729542" cy="648727"/>
          </a:xfrm>
        </p:grpSpPr>
        <p:grpSp>
          <p:nvGrpSpPr>
            <p:cNvPr id="75" name="Grupp 74">
              <a:extLst>
                <a:ext uri="{FF2B5EF4-FFF2-40B4-BE49-F238E27FC236}">
                  <a16:creationId xmlns:a16="http://schemas.microsoft.com/office/drawing/2014/main" id="{76D7EEAE-1B3A-AC46-AE14-F09BCF6AE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7624" y="3692424"/>
              <a:ext cx="642938" cy="648727"/>
              <a:chOff x="3870887" y="1893233"/>
              <a:chExt cx="644395" cy="647479"/>
            </a:xfrm>
          </p:grpSpPr>
          <p:sp>
            <p:nvSpPr>
              <p:cNvPr id="77" name="textruta 24">
                <a:extLst>
                  <a:ext uri="{FF2B5EF4-FFF2-40B4-BE49-F238E27FC236}">
                    <a16:creationId xmlns:a16="http://schemas.microsoft.com/office/drawing/2014/main" id="{B37BC020-49D2-5243-AAAB-74E36F3F7C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3799" y="1893233"/>
                <a:ext cx="524632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16 </a:t>
                </a:r>
                <a:r>
                  <a:rPr lang="is-IS" sz="1800" dirty="0">
                    <a:latin typeface="Bradley Hand" pitchFamily="2" charset="77"/>
                  </a:rPr>
                  <a:t>/ </a:t>
                </a:r>
                <a:r>
                  <a:rPr lang="is-IS" sz="1800" dirty="0">
                    <a:solidFill>
                      <a:srgbClr val="800000"/>
                    </a:solidFill>
                    <a:latin typeface="Bradley Hand" pitchFamily="2" charset="77"/>
                  </a:rPr>
                  <a:t>4</a:t>
                </a:r>
                <a:endParaRPr lang="sv-SE" sz="1800" dirty="0">
                  <a:solidFill>
                    <a:srgbClr val="800000"/>
                  </a:solidFill>
                  <a:latin typeface="Bradley Hand" pitchFamily="2" charset="77"/>
                </a:endParaRPr>
              </a:p>
            </p:txBody>
          </p:sp>
          <p:sp>
            <p:nvSpPr>
              <p:cNvPr id="78" name="textruta 25">
                <a:extLst>
                  <a:ext uri="{FF2B5EF4-FFF2-40B4-BE49-F238E27FC236}">
                    <a16:creationId xmlns:a16="http://schemas.microsoft.com/office/drawing/2014/main" id="{64DECA5A-197D-2647-B87F-E1BA44DC9D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887" y="2134676"/>
                <a:ext cx="644395" cy="406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52 </a:t>
                </a:r>
                <a:r>
                  <a:rPr lang="is-IS" sz="1800" dirty="0">
                    <a:latin typeface="Bradley Hand" pitchFamily="2" charset="77"/>
                  </a:rPr>
                  <a:t>/ </a:t>
                </a:r>
                <a:r>
                  <a:rPr lang="is-IS" sz="1800" dirty="0">
                    <a:solidFill>
                      <a:srgbClr val="800000"/>
                    </a:solidFill>
                    <a:latin typeface="Bradley Hand" pitchFamily="2" charset="77"/>
                  </a:rPr>
                  <a:t>4</a:t>
                </a:r>
                <a:endParaRPr lang="sv-SE" sz="1800" dirty="0">
                  <a:latin typeface="Bradley Hand" pitchFamily="2" charset="77"/>
                </a:endParaRPr>
              </a:p>
            </p:txBody>
          </p:sp>
          <p:cxnSp>
            <p:nvCxnSpPr>
              <p:cNvPr id="79" name="Rak 78">
                <a:extLst>
                  <a:ext uri="{FF2B5EF4-FFF2-40B4-BE49-F238E27FC236}">
                    <a16:creationId xmlns:a16="http://schemas.microsoft.com/office/drawing/2014/main" id="{83D8826D-65FB-884B-AD1C-18F962FF8E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9513" y="2202961"/>
                <a:ext cx="473300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9C359A52-74FF-5643-A9D7-025C3F8F48C6}"/>
                </a:ext>
              </a:extLst>
            </p:cNvPr>
            <p:cNvSpPr txBox="1"/>
            <p:nvPr/>
          </p:nvSpPr>
          <p:spPr>
            <a:xfrm>
              <a:off x="5291696" y="3796330"/>
              <a:ext cx="255470" cy="40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81" name="Rektangel 80">
            <a:extLst>
              <a:ext uri="{FF2B5EF4-FFF2-40B4-BE49-F238E27FC236}">
                <a16:creationId xmlns:a16="http://schemas.microsoft.com/office/drawing/2014/main" id="{EB8CF5BC-0E75-7D45-931A-370D6157DD4D}"/>
              </a:ext>
            </a:extLst>
          </p:cNvPr>
          <p:cNvSpPr/>
          <p:nvPr/>
        </p:nvSpPr>
        <p:spPr>
          <a:xfrm>
            <a:off x="1489376" y="3977108"/>
            <a:ext cx="2704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(båda händelserna) :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44D4CFE6-3DED-9441-AC85-297988EB4B17}"/>
              </a:ext>
            </a:extLst>
          </p:cNvPr>
          <p:cNvGrpSpPr/>
          <p:nvPr/>
        </p:nvGrpSpPr>
        <p:grpSpPr>
          <a:xfrm>
            <a:off x="3944393" y="3904135"/>
            <a:ext cx="328936" cy="578462"/>
            <a:chOff x="3895231" y="1906493"/>
            <a:chExt cx="328936" cy="578462"/>
          </a:xfrm>
        </p:grpSpPr>
        <p:sp>
          <p:nvSpPr>
            <p:cNvPr id="83" name="textruta 82">
              <a:extLst>
                <a:ext uri="{FF2B5EF4-FFF2-40B4-BE49-F238E27FC236}">
                  <a16:creationId xmlns:a16="http://schemas.microsoft.com/office/drawing/2014/main" id="{16655507-4369-5248-9441-DB63694D0615}"/>
                </a:ext>
              </a:extLst>
            </p:cNvPr>
            <p:cNvSpPr txBox="1"/>
            <p:nvPr/>
          </p:nvSpPr>
          <p:spPr>
            <a:xfrm>
              <a:off x="3906701" y="190649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84" name="textruta 83">
              <a:extLst>
                <a:ext uri="{FF2B5EF4-FFF2-40B4-BE49-F238E27FC236}">
                  <a16:creationId xmlns:a16="http://schemas.microsoft.com/office/drawing/2014/main" id="{D6F8FD05-5F67-D145-AFD8-A43BA4EE8B62}"/>
                </a:ext>
              </a:extLst>
            </p:cNvPr>
            <p:cNvSpPr txBox="1"/>
            <p:nvPr/>
          </p:nvSpPr>
          <p:spPr>
            <a:xfrm>
              <a:off x="3895231" y="2115623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</a:t>
              </a:r>
            </a:p>
          </p:txBody>
        </p:sp>
        <p:cxnSp>
          <p:nvCxnSpPr>
            <p:cNvPr id="85" name="Rak 84">
              <a:extLst>
                <a:ext uri="{FF2B5EF4-FFF2-40B4-BE49-F238E27FC236}">
                  <a16:creationId xmlns:a16="http://schemas.microsoft.com/office/drawing/2014/main" id="{3D2A63D3-49FE-6942-81E6-7826AA6CDF30}"/>
                </a:ext>
              </a:extLst>
            </p:cNvPr>
            <p:cNvCxnSpPr>
              <a:cxnSpLocks/>
            </p:cNvCxnSpPr>
            <p:nvPr/>
          </p:nvCxnSpPr>
          <p:spPr>
            <a:xfrm>
              <a:off x="3951589" y="2175128"/>
              <a:ext cx="240800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 134">
            <a:extLst>
              <a:ext uri="{FF2B5EF4-FFF2-40B4-BE49-F238E27FC236}">
                <a16:creationId xmlns:a16="http://schemas.microsoft.com/office/drawing/2014/main" id="{EFAB1ECF-36B3-BD4D-81B7-671825CD54E8}"/>
              </a:ext>
            </a:extLst>
          </p:cNvPr>
          <p:cNvGrpSpPr/>
          <p:nvPr/>
        </p:nvGrpSpPr>
        <p:grpSpPr>
          <a:xfrm>
            <a:off x="4351851" y="3891132"/>
            <a:ext cx="579112" cy="584710"/>
            <a:chOff x="4372045" y="3626147"/>
            <a:chExt cx="579112" cy="584710"/>
          </a:xfrm>
        </p:grpSpPr>
        <p:sp>
          <p:nvSpPr>
            <p:cNvPr id="80" name="textruta 79">
              <a:extLst>
                <a:ext uri="{FF2B5EF4-FFF2-40B4-BE49-F238E27FC236}">
                  <a16:creationId xmlns:a16="http://schemas.microsoft.com/office/drawing/2014/main" id="{D6AA60F1-E092-B442-A9D9-84320453A54E}"/>
                </a:ext>
              </a:extLst>
            </p:cNvPr>
            <p:cNvSpPr txBox="1"/>
            <p:nvPr/>
          </p:nvSpPr>
          <p:spPr>
            <a:xfrm>
              <a:off x="4621531" y="3717807"/>
              <a:ext cx="329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86" name="Grupp 85">
              <a:extLst>
                <a:ext uri="{FF2B5EF4-FFF2-40B4-BE49-F238E27FC236}">
                  <a16:creationId xmlns:a16="http://schemas.microsoft.com/office/drawing/2014/main" id="{E9D6B16B-1E54-864E-B393-A07E6B9713BC}"/>
                </a:ext>
              </a:extLst>
            </p:cNvPr>
            <p:cNvGrpSpPr/>
            <p:nvPr/>
          </p:nvGrpSpPr>
          <p:grpSpPr>
            <a:xfrm>
              <a:off x="4372045" y="3626147"/>
              <a:ext cx="445956" cy="584710"/>
              <a:chOff x="3848132" y="1921701"/>
              <a:chExt cx="445956" cy="584710"/>
            </a:xfrm>
          </p:grpSpPr>
          <p:sp>
            <p:nvSpPr>
              <p:cNvPr id="87" name="textruta 86">
                <a:extLst>
                  <a:ext uri="{FF2B5EF4-FFF2-40B4-BE49-F238E27FC236}">
                    <a16:creationId xmlns:a16="http://schemas.microsoft.com/office/drawing/2014/main" id="{922811C9-92E8-1E46-AF2D-59F2243D41A9}"/>
                  </a:ext>
                </a:extLst>
              </p:cNvPr>
              <p:cNvSpPr txBox="1"/>
              <p:nvPr/>
            </p:nvSpPr>
            <p:spPr>
              <a:xfrm>
                <a:off x="3897582" y="1921701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sp>
            <p:nvSpPr>
              <p:cNvPr id="88" name="textruta 87">
                <a:extLst>
                  <a:ext uri="{FF2B5EF4-FFF2-40B4-BE49-F238E27FC236}">
                    <a16:creationId xmlns:a16="http://schemas.microsoft.com/office/drawing/2014/main" id="{15E76DD3-E8C4-1040-9237-01726C150869}"/>
                  </a:ext>
                </a:extLst>
              </p:cNvPr>
              <p:cNvSpPr txBox="1"/>
              <p:nvPr/>
            </p:nvSpPr>
            <p:spPr>
              <a:xfrm>
                <a:off x="3848132" y="2137079"/>
                <a:ext cx="445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13</a:t>
                </a:r>
              </a:p>
            </p:txBody>
          </p:sp>
          <p:cxnSp>
            <p:nvCxnSpPr>
              <p:cNvPr id="89" name="Rak 88">
                <a:extLst>
                  <a:ext uri="{FF2B5EF4-FFF2-40B4-BE49-F238E27FC236}">
                    <a16:creationId xmlns:a16="http://schemas.microsoft.com/office/drawing/2014/main" id="{17625A98-8CD4-E641-BF6A-ABC23A3689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0286" y="2202470"/>
                <a:ext cx="245543" cy="896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ruta 89">
            <a:extLst>
              <a:ext uri="{FF2B5EF4-FFF2-40B4-BE49-F238E27FC236}">
                <a16:creationId xmlns:a16="http://schemas.microsoft.com/office/drawing/2014/main" id="{CDE84ED4-68E9-EC46-ACB8-412D6FB840FF}"/>
              </a:ext>
            </a:extLst>
          </p:cNvPr>
          <p:cNvSpPr txBox="1"/>
          <p:nvPr/>
        </p:nvSpPr>
        <p:spPr>
          <a:xfrm>
            <a:off x="4224120" y="4003475"/>
            <a:ext cx="244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∙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91" name="Grupp 90">
            <a:extLst>
              <a:ext uri="{FF2B5EF4-FFF2-40B4-BE49-F238E27FC236}">
                <a16:creationId xmlns:a16="http://schemas.microsoft.com/office/drawing/2014/main" id="{D07BB418-82DF-9A47-A67E-058120B03178}"/>
              </a:ext>
            </a:extLst>
          </p:cNvPr>
          <p:cNvGrpSpPr/>
          <p:nvPr/>
        </p:nvGrpSpPr>
        <p:grpSpPr>
          <a:xfrm>
            <a:off x="4761584" y="3894976"/>
            <a:ext cx="445956" cy="601308"/>
            <a:chOff x="3841446" y="1921701"/>
            <a:chExt cx="445956" cy="601308"/>
          </a:xfrm>
        </p:grpSpPr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1E8A718C-F797-1241-AA76-82120A8C854C}"/>
                </a:ext>
              </a:extLst>
            </p:cNvPr>
            <p:cNvSpPr txBox="1"/>
            <p:nvPr/>
          </p:nvSpPr>
          <p:spPr>
            <a:xfrm>
              <a:off x="3897582" y="192170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628D3EFA-44B4-A546-9ED5-7F46CA678F37}"/>
                </a:ext>
              </a:extLst>
            </p:cNvPr>
            <p:cNvSpPr txBox="1"/>
            <p:nvPr/>
          </p:nvSpPr>
          <p:spPr>
            <a:xfrm>
              <a:off x="3841446" y="2153677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13</a:t>
              </a:r>
            </a:p>
          </p:txBody>
        </p:sp>
        <p:cxnSp>
          <p:nvCxnSpPr>
            <p:cNvPr id="94" name="Rak 93">
              <a:extLst>
                <a:ext uri="{FF2B5EF4-FFF2-40B4-BE49-F238E27FC236}">
                  <a16:creationId xmlns:a16="http://schemas.microsoft.com/office/drawing/2014/main" id="{4F8F4668-0E80-154C-B24A-42B63FE079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0286" y="2202470"/>
              <a:ext cx="245543" cy="896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ruta 94">
            <a:extLst>
              <a:ext uri="{FF2B5EF4-FFF2-40B4-BE49-F238E27FC236}">
                <a16:creationId xmlns:a16="http://schemas.microsoft.com/office/drawing/2014/main" id="{BE7D12D4-4AC1-F84B-A5C6-96387D937B59}"/>
              </a:ext>
            </a:extLst>
          </p:cNvPr>
          <p:cNvSpPr txBox="1"/>
          <p:nvPr/>
        </p:nvSpPr>
        <p:spPr>
          <a:xfrm>
            <a:off x="4428391" y="3887553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92812CE4-A295-5243-BBC3-7E4009BC3E90}"/>
              </a:ext>
            </a:extLst>
          </p:cNvPr>
          <p:cNvSpPr txBox="1"/>
          <p:nvPr/>
        </p:nvSpPr>
        <p:spPr>
          <a:xfrm>
            <a:off x="4428391" y="372928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1</a:t>
            </a:r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E5CB5D84-C195-C448-A2E5-10ECACD6D1F7}"/>
              </a:ext>
            </a:extLst>
          </p:cNvPr>
          <p:cNvSpPr txBox="1"/>
          <p:nvPr/>
        </p:nvSpPr>
        <p:spPr>
          <a:xfrm>
            <a:off x="3972398" y="411326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C0EEB828-C788-4D4D-8814-245C0A764F89}"/>
              </a:ext>
            </a:extLst>
          </p:cNvPr>
          <p:cNvSpPr txBox="1"/>
          <p:nvPr/>
        </p:nvSpPr>
        <p:spPr>
          <a:xfrm>
            <a:off x="3961715" y="426124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1</a:t>
            </a: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B567CBE7-8455-CE48-A0F1-E79D9C8704A1}"/>
              </a:ext>
            </a:extLst>
          </p:cNvPr>
          <p:cNvSpPr/>
          <p:nvPr/>
        </p:nvSpPr>
        <p:spPr>
          <a:xfrm>
            <a:off x="2427485" y="595990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klöver :</a:t>
            </a: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E6824FD1-F73F-FE45-9471-9BEBDD99BDE1}"/>
              </a:ext>
            </a:extLst>
          </p:cNvPr>
          <p:cNvGrpSpPr/>
          <p:nvPr/>
        </p:nvGrpSpPr>
        <p:grpSpPr>
          <a:xfrm>
            <a:off x="5455984" y="5868816"/>
            <a:ext cx="1501590" cy="610518"/>
            <a:chOff x="4148786" y="3204907"/>
            <a:chExt cx="1501590" cy="610518"/>
          </a:xfrm>
        </p:grpSpPr>
        <p:grpSp>
          <p:nvGrpSpPr>
            <p:cNvPr id="103" name="Grupp 102">
              <a:extLst>
                <a:ext uri="{FF2B5EF4-FFF2-40B4-BE49-F238E27FC236}">
                  <a16:creationId xmlns:a16="http://schemas.microsoft.com/office/drawing/2014/main" id="{E0A85982-0431-1C4B-9424-D463747B68EC}"/>
                </a:ext>
              </a:extLst>
            </p:cNvPr>
            <p:cNvGrpSpPr/>
            <p:nvPr/>
          </p:nvGrpSpPr>
          <p:grpSpPr>
            <a:xfrm>
              <a:off x="4148786" y="3204907"/>
              <a:ext cx="330757" cy="610518"/>
              <a:chOff x="3603236" y="1915858"/>
              <a:chExt cx="330757" cy="610518"/>
            </a:xfrm>
          </p:grpSpPr>
          <p:sp>
            <p:nvSpPr>
              <p:cNvPr id="106" name="textruta 105">
                <a:extLst>
                  <a:ext uri="{FF2B5EF4-FFF2-40B4-BE49-F238E27FC236}">
                    <a16:creationId xmlns:a16="http://schemas.microsoft.com/office/drawing/2014/main" id="{444A1FCB-A3E3-4049-9F91-92CA6FB04D34}"/>
                  </a:ext>
                </a:extLst>
              </p:cNvPr>
              <p:cNvSpPr txBox="1"/>
              <p:nvPr/>
            </p:nvSpPr>
            <p:spPr>
              <a:xfrm>
                <a:off x="3627499" y="191585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1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107" name="textruta 106">
                <a:extLst>
                  <a:ext uri="{FF2B5EF4-FFF2-40B4-BE49-F238E27FC236}">
                    <a16:creationId xmlns:a16="http://schemas.microsoft.com/office/drawing/2014/main" id="{B11F6469-AE7B-C647-A570-E2801FE04FE4}"/>
                  </a:ext>
                </a:extLst>
              </p:cNvPr>
              <p:cNvSpPr txBox="1"/>
              <p:nvPr/>
            </p:nvSpPr>
            <p:spPr>
              <a:xfrm>
                <a:off x="3603236" y="215704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BD91865F-A60B-6D41-AA7C-575A2AF8F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4118" y="2203366"/>
                <a:ext cx="212003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Rektangel 103">
              <a:extLst>
                <a:ext uri="{FF2B5EF4-FFF2-40B4-BE49-F238E27FC236}">
                  <a16:creationId xmlns:a16="http://schemas.microsoft.com/office/drawing/2014/main" id="{E87F1A30-630F-224D-B539-16293DD26D7B}"/>
                </a:ext>
              </a:extLst>
            </p:cNvPr>
            <p:cNvSpPr/>
            <p:nvPr/>
          </p:nvSpPr>
          <p:spPr>
            <a:xfrm>
              <a:off x="4388918" y="3307749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∙ 400</a:t>
              </a:r>
              <a:endParaRPr lang="sv-SE" dirty="0"/>
            </a:p>
          </p:txBody>
        </p:sp>
        <p:sp>
          <p:nvSpPr>
            <p:cNvPr id="105" name="textruta 104">
              <a:extLst>
                <a:ext uri="{FF2B5EF4-FFF2-40B4-BE49-F238E27FC236}">
                  <a16:creationId xmlns:a16="http://schemas.microsoft.com/office/drawing/2014/main" id="{B2AB3BDE-1C8B-9547-8031-C9D18C5F0E84}"/>
                </a:ext>
              </a:extLst>
            </p:cNvPr>
            <p:cNvSpPr txBox="1"/>
            <p:nvPr/>
          </p:nvSpPr>
          <p:spPr>
            <a:xfrm>
              <a:off x="4983384" y="3300146"/>
              <a:ext cx="6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09" name="Rektangel 108">
            <a:extLst>
              <a:ext uri="{FF2B5EF4-FFF2-40B4-BE49-F238E27FC236}">
                <a16:creationId xmlns:a16="http://schemas.microsoft.com/office/drawing/2014/main" id="{969CD24F-0B0A-5A43-B529-EE4220D77FA8}"/>
              </a:ext>
            </a:extLst>
          </p:cNvPr>
          <p:cNvSpPr/>
          <p:nvPr/>
        </p:nvSpPr>
        <p:spPr>
          <a:xfrm>
            <a:off x="6724061" y="5959906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10" name="Rektangel 109">
            <a:extLst>
              <a:ext uri="{FF2B5EF4-FFF2-40B4-BE49-F238E27FC236}">
                <a16:creationId xmlns:a16="http://schemas.microsoft.com/office/drawing/2014/main" id="{C1C29714-42F5-2545-B028-C5347E2C603B}"/>
              </a:ext>
            </a:extLst>
          </p:cNvPr>
          <p:cNvSpPr/>
          <p:nvPr/>
        </p:nvSpPr>
        <p:spPr>
          <a:xfrm>
            <a:off x="820221" y="5109949"/>
            <a:ext cx="807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c) Mildred gör om det hela 400 gånger. Ungefär hur många gånger blir det klöver? </a:t>
            </a: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6C22B05D-5533-6D44-B5C9-0B074DE60F7E}"/>
              </a:ext>
            </a:extLst>
          </p:cNvPr>
          <p:cNvSpPr/>
          <p:nvPr/>
        </p:nvSpPr>
        <p:spPr>
          <a:xfrm>
            <a:off x="2670499" y="5542430"/>
            <a:ext cx="1457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 (klöver) :</a:t>
            </a:r>
          </a:p>
        </p:txBody>
      </p:sp>
      <p:grpSp>
        <p:nvGrpSpPr>
          <p:cNvPr id="112" name="Grupp 111">
            <a:extLst>
              <a:ext uri="{FF2B5EF4-FFF2-40B4-BE49-F238E27FC236}">
                <a16:creationId xmlns:a16="http://schemas.microsoft.com/office/drawing/2014/main" id="{2D2C1374-5FDE-4549-AAD2-0585454DC6FF}"/>
              </a:ext>
            </a:extLst>
          </p:cNvPr>
          <p:cNvGrpSpPr/>
          <p:nvPr/>
        </p:nvGrpSpPr>
        <p:grpSpPr>
          <a:xfrm>
            <a:off x="3953913" y="5442599"/>
            <a:ext cx="340259" cy="586524"/>
            <a:chOff x="3864688" y="1931624"/>
            <a:chExt cx="340259" cy="586524"/>
          </a:xfrm>
        </p:grpSpPr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D675CD6A-A166-8B4A-9704-3290B3CD9A30}"/>
                </a:ext>
              </a:extLst>
            </p:cNvPr>
            <p:cNvSpPr txBox="1"/>
            <p:nvPr/>
          </p:nvSpPr>
          <p:spPr>
            <a:xfrm>
              <a:off x="3898453" y="193162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1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E9DE8BAA-90CA-324B-A2B8-C9BE24B70F80}"/>
                </a:ext>
              </a:extLst>
            </p:cNvPr>
            <p:cNvSpPr txBox="1"/>
            <p:nvPr/>
          </p:nvSpPr>
          <p:spPr>
            <a:xfrm>
              <a:off x="3864688" y="2148816"/>
              <a:ext cx="32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</a:t>
              </a:r>
            </a:p>
          </p:txBody>
        </p:sp>
        <p:cxnSp>
          <p:nvCxnSpPr>
            <p:cNvPr id="115" name="Rak 114">
              <a:extLst>
                <a:ext uri="{FF2B5EF4-FFF2-40B4-BE49-F238E27FC236}">
                  <a16:creationId xmlns:a16="http://schemas.microsoft.com/office/drawing/2014/main" id="{5F1B3632-9D96-D845-B09A-38E5B0B715EC}"/>
                </a:ext>
              </a:extLst>
            </p:cNvPr>
            <p:cNvCxnSpPr>
              <a:cxnSpLocks/>
            </p:cNvCxnSpPr>
            <p:nvPr/>
          </p:nvCxnSpPr>
          <p:spPr>
            <a:xfrm>
              <a:off x="3930963" y="2216121"/>
              <a:ext cx="197077" cy="0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upp 116">
            <a:extLst>
              <a:ext uri="{FF2B5EF4-FFF2-40B4-BE49-F238E27FC236}">
                <a16:creationId xmlns:a16="http://schemas.microsoft.com/office/drawing/2014/main" id="{D821BCCF-9275-024F-81DB-292865F27447}"/>
              </a:ext>
            </a:extLst>
          </p:cNvPr>
          <p:cNvGrpSpPr/>
          <p:nvPr/>
        </p:nvGrpSpPr>
        <p:grpSpPr>
          <a:xfrm>
            <a:off x="3962035" y="5868816"/>
            <a:ext cx="1898356" cy="749017"/>
            <a:chOff x="4151201" y="3204907"/>
            <a:chExt cx="1486598" cy="749017"/>
          </a:xfrm>
        </p:grpSpPr>
        <p:grpSp>
          <p:nvGrpSpPr>
            <p:cNvPr id="118" name="Grupp 117">
              <a:extLst>
                <a:ext uri="{FF2B5EF4-FFF2-40B4-BE49-F238E27FC236}">
                  <a16:creationId xmlns:a16="http://schemas.microsoft.com/office/drawing/2014/main" id="{29675346-6CC2-AD4A-8350-3AB5827A1C3E}"/>
                </a:ext>
              </a:extLst>
            </p:cNvPr>
            <p:cNvGrpSpPr/>
            <p:nvPr/>
          </p:nvGrpSpPr>
          <p:grpSpPr>
            <a:xfrm>
              <a:off x="4151201" y="3204907"/>
              <a:ext cx="328936" cy="577783"/>
              <a:chOff x="3605651" y="1915858"/>
              <a:chExt cx="328936" cy="577783"/>
            </a:xfrm>
          </p:grpSpPr>
          <p:sp>
            <p:nvSpPr>
              <p:cNvPr id="121" name="textruta 120">
                <a:extLst>
                  <a:ext uri="{FF2B5EF4-FFF2-40B4-BE49-F238E27FC236}">
                    <a16:creationId xmlns:a16="http://schemas.microsoft.com/office/drawing/2014/main" id="{BB1535C3-49A6-DE45-AAD7-B66C439DAF6E}"/>
                  </a:ext>
                </a:extLst>
              </p:cNvPr>
              <p:cNvSpPr txBox="1"/>
              <p:nvPr/>
            </p:nvSpPr>
            <p:spPr>
              <a:xfrm>
                <a:off x="3627499" y="191585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dirty="0">
                    <a:latin typeface="Bradley Hand Bold"/>
                    <a:cs typeface="Bradley Hand Bold"/>
                  </a:rPr>
                  <a:t>1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122" name="textruta 121">
                <a:extLst>
                  <a:ext uri="{FF2B5EF4-FFF2-40B4-BE49-F238E27FC236}">
                    <a16:creationId xmlns:a16="http://schemas.microsoft.com/office/drawing/2014/main" id="{055BBC97-AA49-8A4D-89C1-478970C412A5}"/>
                  </a:ext>
                </a:extLst>
              </p:cNvPr>
              <p:cNvSpPr txBox="1"/>
              <p:nvPr/>
            </p:nvSpPr>
            <p:spPr>
              <a:xfrm>
                <a:off x="3605651" y="2124309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4</a:t>
                </a:r>
              </a:p>
            </p:txBody>
          </p:sp>
          <p:cxnSp>
            <p:nvCxnSpPr>
              <p:cNvPr id="123" name="Rak 122">
                <a:extLst>
                  <a:ext uri="{FF2B5EF4-FFF2-40B4-BE49-F238E27FC236}">
                    <a16:creationId xmlns:a16="http://schemas.microsoft.com/office/drawing/2014/main" id="{0991AF63-430A-3C41-AC9D-0084D2B97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4118" y="2203366"/>
                <a:ext cx="17671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DC6644DA-7EDC-AD4F-8B13-D6499961D9D6}"/>
                </a:ext>
              </a:extLst>
            </p:cNvPr>
            <p:cNvSpPr/>
            <p:nvPr/>
          </p:nvSpPr>
          <p:spPr>
            <a:xfrm>
              <a:off x="4388918" y="3307749"/>
              <a:ext cx="9321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av 400</a:t>
              </a:r>
              <a:endParaRPr lang="sv-SE" dirty="0"/>
            </a:p>
          </p:txBody>
        </p:sp>
        <p:sp>
          <p:nvSpPr>
            <p:cNvPr id="120" name="textruta 119">
              <a:extLst>
                <a:ext uri="{FF2B5EF4-FFF2-40B4-BE49-F238E27FC236}">
                  <a16:creationId xmlns:a16="http://schemas.microsoft.com/office/drawing/2014/main" id="{8C644E81-772F-564B-87CD-90FD91785FC8}"/>
                </a:ext>
              </a:extLst>
            </p:cNvPr>
            <p:cNvSpPr txBox="1"/>
            <p:nvPr/>
          </p:nvSpPr>
          <p:spPr>
            <a:xfrm>
              <a:off x="4970807" y="3307593"/>
              <a:ext cx="666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dirty="0">
                  <a:cs typeface="Bradley Hand Bold"/>
                </a:rPr>
                <a:t>=</a:t>
              </a:r>
            </a:p>
            <a:p>
              <a:endParaRPr lang="sv-SE" dirty="0">
                <a:latin typeface="Bradley Hand Bold"/>
                <a:cs typeface="Bradley Han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6" grpId="0"/>
      <p:bldP spid="27" grpId="0"/>
      <p:bldP spid="48" grpId="0"/>
      <p:bldP spid="63" grpId="0"/>
      <p:bldP spid="64" grpId="0"/>
      <p:bldP spid="81" grpId="0"/>
      <p:bldP spid="90" grpId="0"/>
      <p:bldP spid="95" grpId="0"/>
      <p:bldP spid="96" grpId="0"/>
      <p:bldP spid="99" grpId="0"/>
      <p:bldP spid="100" grpId="0"/>
      <p:bldP spid="101" grpId="0"/>
      <p:bldP spid="109" grpId="0"/>
      <p:bldP spid="110" grpId="0"/>
      <p:bldP spid="111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9516</TotalTime>
  <Words>679</Words>
  <Application>Microsoft Macintosh PowerPoint</Application>
  <PresentationFormat>Bildspel på skärmen (4:3)</PresentationFormat>
  <Paragraphs>150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63</cp:revision>
  <dcterms:created xsi:type="dcterms:W3CDTF">2017-04-14T14:36:05Z</dcterms:created>
  <dcterms:modified xsi:type="dcterms:W3CDTF">2021-10-26T06:30:50Z</dcterms:modified>
</cp:coreProperties>
</file>