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105" d="100"/>
          <a:sy n="105" d="100"/>
        </p:scale>
        <p:origin x="1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25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6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4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93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20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63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05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89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61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05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B8B1-20CB-7249-AAB4-BCE3888EFC11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930A-B1EF-DD4C-9677-32FA63F256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945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B667B89-C00D-D347-B5A9-8DDF219E386B}"/>
              </a:ext>
            </a:extLst>
          </p:cNvPr>
          <p:cNvSpPr/>
          <p:nvPr/>
        </p:nvSpPr>
        <p:spPr>
          <a:xfrm>
            <a:off x="181551" y="269853"/>
            <a:ext cx="8780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5.6				                     Pythagoras sats.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9CF326E-4B5C-2043-A8A0-8C2BF31C3422}"/>
              </a:ext>
            </a:extLst>
          </p:cNvPr>
          <p:cNvSpPr/>
          <p:nvPr/>
        </p:nvSpPr>
        <p:spPr>
          <a:xfrm>
            <a:off x="195516" y="845806"/>
            <a:ext cx="39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olika sidorna i en </a:t>
            </a:r>
            <a:r>
              <a:rPr lang="sv-SE" i="1" dirty="0">
                <a:solidFill>
                  <a:srgbClr val="C00000"/>
                </a:solidFill>
              </a:rPr>
              <a:t>rätvinklig triangel </a:t>
            </a:r>
            <a:r>
              <a:rPr lang="sv-SE" dirty="0"/>
              <a:t>kallas </a:t>
            </a:r>
            <a:r>
              <a:rPr lang="sv-SE" i="1" dirty="0">
                <a:solidFill>
                  <a:srgbClr val="C00000"/>
                </a:solidFill>
              </a:rPr>
              <a:t>kateter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i="1" dirty="0">
                <a:solidFill>
                  <a:srgbClr val="C00000"/>
                </a:solidFill>
              </a:rPr>
              <a:t>hypotenusa</a:t>
            </a:r>
            <a:r>
              <a:rPr lang="sv-SE" dirty="0"/>
              <a:t>.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5C79DC-3AC7-ED4F-88AA-477CCD80E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37" t="4571" r="756" b="1776"/>
          <a:stretch/>
        </p:blipFill>
        <p:spPr>
          <a:xfrm>
            <a:off x="6318600" y="665877"/>
            <a:ext cx="1985794" cy="1172533"/>
          </a:xfrm>
          <a:prstGeom prst="rtTriangle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0C9FDF5-2091-3E42-B041-B77D7BAC65AB}"/>
              </a:ext>
            </a:extLst>
          </p:cNvPr>
          <p:cNvSpPr/>
          <p:nvPr/>
        </p:nvSpPr>
        <p:spPr>
          <a:xfrm>
            <a:off x="6870950" y="1768138"/>
            <a:ext cx="88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Katet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45BA9D5-3897-A743-B794-F01B5412E23F}"/>
              </a:ext>
            </a:extLst>
          </p:cNvPr>
          <p:cNvSpPr/>
          <p:nvPr/>
        </p:nvSpPr>
        <p:spPr>
          <a:xfrm>
            <a:off x="5615464" y="1067477"/>
            <a:ext cx="88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Katet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6609775-989E-AC4E-9ECA-03D6E7E75BA5}"/>
              </a:ext>
            </a:extLst>
          </p:cNvPr>
          <p:cNvSpPr/>
          <p:nvPr/>
        </p:nvSpPr>
        <p:spPr>
          <a:xfrm>
            <a:off x="7199693" y="847676"/>
            <a:ext cx="158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Hypotenusa</a:t>
            </a:r>
            <a:r>
              <a:rPr lang="sv-SE" dirty="0"/>
              <a:t>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C3B99E-2E46-C644-BA45-C3B6BBF34658}"/>
              </a:ext>
            </a:extLst>
          </p:cNvPr>
          <p:cNvSpPr/>
          <p:nvPr/>
        </p:nvSpPr>
        <p:spPr>
          <a:xfrm>
            <a:off x="195516" y="1444584"/>
            <a:ext cx="5223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båda </a:t>
            </a:r>
            <a:r>
              <a:rPr lang="sv-SE" dirty="0">
                <a:solidFill>
                  <a:srgbClr val="C00000"/>
                </a:solidFill>
              </a:rPr>
              <a:t>kateterna är vinkelben </a:t>
            </a:r>
            <a:r>
              <a:rPr lang="sv-SE" dirty="0"/>
              <a:t>till den räta vinkeln.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5CCE7B9-3E1A-B843-88DA-ECEB470F1893}"/>
              </a:ext>
            </a:extLst>
          </p:cNvPr>
          <p:cNvSpPr/>
          <p:nvPr/>
        </p:nvSpPr>
        <p:spPr>
          <a:xfrm>
            <a:off x="145291" y="2364286"/>
            <a:ext cx="3986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den här triangeln är kateterna 3 cm och 4 cm långa. Hypotenusan är 5 cm lång. 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D0B09F00-4679-C842-A928-2866D40F635D}"/>
              </a:ext>
            </a:extLst>
          </p:cNvPr>
          <p:cNvGrpSpPr/>
          <p:nvPr/>
        </p:nvGrpSpPr>
        <p:grpSpPr>
          <a:xfrm>
            <a:off x="4145966" y="2106957"/>
            <a:ext cx="1592141" cy="1225731"/>
            <a:chOff x="6506404" y="3149086"/>
            <a:chExt cx="1592141" cy="1225731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1D8258C-A53D-9140-B061-CFD1E3548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137" t="4571" r="756" b="1776"/>
            <a:stretch/>
          </p:blipFill>
          <p:spPr>
            <a:xfrm>
              <a:off x="6746480" y="3264402"/>
              <a:ext cx="1352065" cy="798341"/>
            </a:xfrm>
            <a:prstGeom prst="rtTriangle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FB36EEF-713F-F348-9B2F-F1FF89AE0352}"/>
                </a:ext>
              </a:extLst>
            </p:cNvPr>
            <p:cNvSpPr/>
            <p:nvPr/>
          </p:nvSpPr>
          <p:spPr>
            <a:xfrm>
              <a:off x="6506404" y="3461029"/>
              <a:ext cx="4237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3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FDC15C1C-ED46-B14D-9ED4-18EC106ED195}"/>
                </a:ext>
              </a:extLst>
            </p:cNvPr>
            <p:cNvSpPr/>
            <p:nvPr/>
          </p:nvSpPr>
          <p:spPr>
            <a:xfrm>
              <a:off x="7210644" y="4036263"/>
              <a:ext cx="4237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4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F2ECFB9-8BE7-054C-8ADD-F79510F7F7C2}"/>
                </a:ext>
              </a:extLst>
            </p:cNvPr>
            <p:cNvSpPr/>
            <p:nvPr/>
          </p:nvSpPr>
          <p:spPr>
            <a:xfrm>
              <a:off x="7337874" y="3355920"/>
              <a:ext cx="4237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5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C2397AB2-5516-3F40-807D-FEAAFDD97221}"/>
                </a:ext>
              </a:extLst>
            </p:cNvPr>
            <p:cNvSpPr/>
            <p:nvPr/>
          </p:nvSpPr>
          <p:spPr>
            <a:xfrm>
              <a:off x="7067860" y="3149086"/>
              <a:ext cx="6954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EC3ECB6B-FAA6-814D-A498-BF636311055D}"/>
              </a:ext>
            </a:extLst>
          </p:cNvPr>
          <p:cNvSpPr/>
          <p:nvPr/>
        </p:nvSpPr>
        <p:spPr>
          <a:xfrm>
            <a:off x="1430612" y="3955460"/>
            <a:ext cx="35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ritar ut kvadrater vid varje sida i triangeln ser det ut så här: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C4EC091-CDDD-274A-A82A-94B4F71B814D}"/>
              </a:ext>
            </a:extLst>
          </p:cNvPr>
          <p:cNvSpPr/>
          <p:nvPr/>
        </p:nvSpPr>
        <p:spPr>
          <a:xfrm>
            <a:off x="5554795" y="4257242"/>
            <a:ext cx="924172" cy="923289"/>
          </a:xfrm>
          <a:prstGeom prst="rect">
            <a:avLst/>
          </a:prstGeom>
          <a:solidFill>
            <a:srgbClr val="B6C0E7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CB6F64F-7071-A047-AF19-A3A522924532}"/>
              </a:ext>
            </a:extLst>
          </p:cNvPr>
          <p:cNvSpPr/>
          <p:nvPr/>
        </p:nvSpPr>
        <p:spPr>
          <a:xfrm>
            <a:off x="6478965" y="5194393"/>
            <a:ext cx="1590094" cy="1589704"/>
          </a:xfrm>
          <a:prstGeom prst="rect">
            <a:avLst/>
          </a:prstGeom>
          <a:solidFill>
            <a:srgbClr val="B6C0E7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73F608E-B868-834E-9580-A4FFB59CC2B4}"/>
              </a:ext>
            </a:extLst>
          </p:cNvPr>
          <p:cNvSpPr/>
          <p:nvPr/>
        </p:nvSpPr>
        <p:spPr>
          <a:xfrm rot="18022461">
            <a:off x="6817248" y="2988616"/>
            <a:ext cx="1873875" cy="1842736"/>
          </a:xfrm>
          <a:prstGeom prst="rect">
            <a:avLst/>
          </a:prstGeom>
          <a:solidFill>
            <a:srgbClr val="B6C0E7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F7A8A91-B717-254E-AC05-31A1616C9E9D}"/>
              </a:ext>
            </a:extLst>
          </p:cNvPr>
          <p:cNvSpPr/>
          <p:nvPr/>
        </p:nvSpPr>
        <p:spPr>
          <a:xfrm>
            <a:off x="1476855" y="4708751"/>
            <a:ext cx="3511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olika kvadraternas areor är: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EB59802-A8CF-6A49-A9BE-1206274DDB53}"/>
              </a:ext>
            </a:extLst>
          </p:cNvPr>
          <p:cNvSpPr/>
          <p:nvPr/>
        </p:nvSpPr>
        <p:spPr>
          <a:xfrm>
            <a:off x="5568805" y="4485016"/>
            <a:ext cx="896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9 cm</a:t>
            </a:r>
            <a:r>
              <a:rPr lang="sv-SE" sz="2400" b="1" baseline="30000" dirty="0"/>
              <a:t>2</a:t>
            </a:r>
            <a:endParaRPr lang="sv-SE" sz="2400" b="1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1B4A440-EAFF-2C4B-AB26-FA4E8200D65B}"/>
              </a:ext>
            </a:extLst>
          </p:cNvPr>
          <p:cNvSpPr/>
          <p:nvPr/>
        </p:nvSpPr>
        <p:spPr>
          <a:xfrm>
            <a:off x="6756354" y="5679506"/>
            <a:ext cx="1068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16 cm</a:t>
            </a:r>
            <a:r>
              <a:rPr lang="sv-SE" sz="2400" b="1" baseline="30000" dirty="0"/>
              <a:t>2</a:t>
            </a:r>
            <a:endParaRPr lang="sv-SE" sz="2400" b="1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42DDE61-B572-A247-8ABC-9033BA98A6F2}"/>
              </a:ext>
            </a:extLst>
          </p:cNvPr>
          <p:cNvSpPr/>
          <p:nvPr/>
        </p:nvSpPr>
        <p:spPr>
          <a:xfrm>
            <a:off x="7274012" y="3658503"/>
            <a:ext cx="1068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25 cm</a:t>
            </a:r>
            <a:r>
              <a:rPr lang="sv-SE" sz="2400" b="1" baseline="30000" dirty="0"/>
              <a:t>2</a:t>
            </a:r>
            <a:endParaRPr lang="sv-SE" sz="2400" b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E16ACC4-A1CE-214B-A2B5-0AE32424651E}"/>
              </a:ext>
            </a:extLst>
          </p:cNvPr>
          <p:cNvSpPr/>
          <p:nvPr/>
        </p:nvSpPr>
        <p:spPr>
          <a:xfrm>
            <a:off x="1337356" y="5443524"/>
            <a:ext cx="4326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två mindre kvadraterna har sammanlagt samma area som den stora kvadraten: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E60E0AA-0D3D-494A-ACA9-AA211A3C3986}"/>
              </a:ext>
            </a:extLst>
          </p:cNvPr>
          <p:cNvSpPr/>
          <p:nvPr/>
        </p:nvSpPr>
        <p:spPr>
          <a:xfrm>
            <a:off x="1681287" y="6188037"/>
            <a:ext cx="2826998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 9 cm</a:t>
            </a:r>
            <a:r>
              <a:rPr lang="sv-SE" sz="2000" baseline="30000" dirty="0"/>
              <a:t>2</a:t>
            </a:r>
            <a:r>
              <a:rPr lang="sv-SE" sz="2000" dirty="0"/>
              <a:t> + 16 cm</a:t>
            </a:r>
            <a:r>
              <a:rPr lang="sv-SE" sz="2000" baseline="30000" dirty="0"/>
              <a:t>2</a:t>
            </a:r>
            <a:r>
              <a:rPr lang="sv-SE" sz="2000" dirty="0"/>
              <a:t> = 25 cm</a:t>
            </a:r>
            <a:r>
              <a:rPr lang="sv-SE" sz="2000" baseline="30000" dirty="0"/>
              <a:t>2</a:t>
            </a:r>
            <a:r>
              <a:rPr lang="sv-SE" sz="2000" dirty="0"/>
              <a:t> 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649BBDA9-9A5D-A946-B105-E70ED34AD52E}"/>
              </a:ext>
            </a:extLst>
          </p:cNvPr>
          <p:cNvGrpSpPr/>
          <p:nvPr/>
        </p:nvGrpSpPr>
        <p:grpSpPr>
          <a:xfrm>
            <a:off x="6432722" y="4237428"/>
            <a:ext cx="1669954" cy="1017030"/>
            <a:chOff x="9454174" y="2842835"/>
            <a:chExt cx="1669954" cy="1017030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832158A4-2323-4D48-85D4-98A492BCE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137" t="4571" r="756" b="1776"/>
            <a:stretch/>
          </p:blipFill>
          <p:spPr>
            <a:xfrm>
              <a:off x="9500417" y="2842835"/>
              <a:ext cx="1623711" cy="956965"/>
            </a:xfrm>
            <a:prstGeom prst="rtTriangle">
              <a:avLst/>
            </a:prstGeom>
          </p:spPr>
        </p:pic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7A7C04CE-6811-2741-849A-9DE4781A95BA}"/>
                </a:ext>
              </a:extLst>
            </p:cNvPr>
            <p:cNvSpPr/>
            <p:nvPr/>
          </p:nvSpPr>
          <p:spPr>
            <a:xfrm>
              <a:off x="9454174" y="3213534"/>
              <a:ext cx="4237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3</a:t>
              </a: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AB0E765A-4EF3-6F4B-BB42-91FB5375286C}"/>
                </a:ext>
              </a:extLst>
            </p:cNvPr>
            <p:cNvSpPr/>
            <p:nvPr/>
          </p:nvSpPr>
          <p:spPr>
            <a:xfrm>
              <a:off x="10029014" y="3552088"/>
              <a:ext cx="4237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4</a:t>
              </a: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F5F93029-C5C6-3041-A3BB-6A0D97406BCF}"/>
                </a:ext>
              </a:extLst>
            </p:cNvPr>
            <p:cNvSpPr/>
            <p:nvPr/>
          </p:nvSpPr>
          <p:spPr>
            <a:xfrm>
              <a:off x="10005464" y="3187912"/>
              <a:ext cx="4237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8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A8A9BB0-019C-6E45-A3BC-8038E49B8C04}"/>
              </a:ext>
            </a:extLst>
          </p:cNvPr>
          <p:cNvSpPr/>
          <p:nvPr/>
        </p:nvSpPr>
        <p:spPr>
          <a:xfrm>
            <a:off x="883128" y="971239"/>
            <a:ext cx="4026866" cy="147732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För ungefär 2 500 år sedan bevisade den grekiske matematikern </a:t>
            </a:r>
            <a:r>
              <a:rPr lang="sv-SE" dirty="0">
                <a:solidFill>
                  <a:srgbClr val="C00000"/>
                </a:solidFill>
              </a:rPr>
              <a:t>Pythagoras</a:t>
            </a:r>
            <a:r>
              <a:rPr lang="sv-SE" dirty="0"/>
              <a:t> att</a:t>
            </a:r>
          </a:p>
          <a:p>
            <a:r>
              <a:rPr lang="sv-SE" dirty="0"/>
              <a:t>för </a:t>
            </a:r>
            <a:r>
              <a:rPr lang="sv-SE" b="1" dirty="0">
                <a:solidFill>
                  <a:srgbClr val="C00000"/>
                </a:solidFill>
              </a:rPr>
              <a:t>alla rätvinkliga trianglar </a:t>
            </a:r>
            <a:r>
              <a:rPr lang="sv-SE" dirty="0"/>
              <a:t>gäller det att den sammanlagda </a:t>
            </a:r>
            <a:r>
              <a:rPr lang="sv-SE" b="1" dirty="0">
                <a:solidFill>
                  <a:srgbClr val="C00000"/>
                </a:solidFill>
              </a:rPr>
              <a:t>arean av kvadrat I och II är lika med arean av kvadrat III</a:t>
            </a:r>
            <a:r>
              <a:rPr lang="sv-SE" dirty="0"/>
              <a:t>.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FC5E73C-CCB7-4941-8710-AE008347C266}"/>
              </a:ext>
            </a:extLst>
          </p:cNvPr>
          <p:cNvGrpSpPr/>
          <p:nvPr/>
        </p:nvGrpSpPr>
        <p:grpSpPr>
          <a:xfrm>
            <a:off x="5747703" y="362301"/>
            <a:ext cx="2530665" cy="3066699"/>
            <a:chOff x="5674551" y="456789"/>
            <a:chExt cx="3120759" cy="3811051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8CF6333A-1A3C-2D48-AA36-274B1E83B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137" t="4571" r="756" b="1776"/>
            <a:stretch/>
          </p:blipFill>
          <p:spPr>
            <a:xfrm>
              <a:off x="6598721" y="1721171"/>
              <a:ext cx="1623711" cy="956965"/>
            </a:xfrm>
            <a:prstGeom prst="rtTriangle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66247F80-5D2A-3B4B-B3E0-920A061038B0}"/>
                </a:ext>
              </a:extLst>
            </p:cNvPr>
            <p:cNvSpPr/>
            <p:nvPr/>
          </p:nvSpPr>
          <p:spPr>
            <a:xfrm>
              <a:off x="5674551" y="1740985"/>
              <a:ext cx="924172" cy="923289"/>
            </a:xfrm>
            <a:prstGeom prst="rect">
              <a:avLst/>
            </a:prstGeom>
            <a:solidFill>
              <a:srgbClr val="B6C0E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0AF04F9-F325-1947-A683-F324E4C3FE46}"/>
                </a:ext>
              </a:extLst>
            </p:cNvPr>
            <p:cNvSpPr/>
            <p:nvPr/>
          </p:nvSpPr>
          <p:spPr>
            <a:xfrm>
              <a:off x="6598721" y="2678136"/>
              <a:ext cx="1590094" cy="1589704"/>
            </a:xfrm>
            <a:prstGeom prst="rect">
              <a:avLst/>
            </a:prstGeom>
            <a:solidFill>
              <a:srgbClr val="B6C0E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AC51FD5-C367-D74D-A6AF-585390F84BF7}"/>
                </a:ext>
              </a:extLst>
            </p:cNvPr>
            <p:cNvSpPr/>
            <p:nvPr/>
          </p:nvSpPr>
          <p:spPr>
            <a:xfrm rot="18022461">
              <a:off x="6937004" y="472359"/>
              <a:ext cx="1873875" cy="1842736"/>
            </a:xfrm>
            <a:prstGeom prst="rect">
              <a:avLst/>
            </a:prstGeom>
            <a:solidFill>
              <a:srgbClr val="B6C0E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FF3A5ED-4162-5A4A-B89F-399B51D3475B}"/>
                </a:ext>
              </a:extLst>
            </p:cNvPr>
            <p:cNvSpPr/>
            <p:nvPr/>
          </p:nvSpPr>
          <p:spPr>
            <a:xfrm>
              <a:off x="5996126" y="1968820"/>
              <a:ext cx="383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b="1" dirty="0"/>
                <a:t>I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46C9A49-8F7E-494D-9AE3-A1D231CA5925}"/>
                </a:ext>
              </a:extLst>
            </p:cNvPr>
            <p:cNvSpPr/>
            <p:nvPr/>
          </p:nvSpPr>
          <p:spPr>
            <a:xfrm>
              <a:off x="7204703" y="3163249"/>
              <a:ext cx="553198" cy="573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b="1" dirty="0"/>
                <a:t>II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7B5AE007-6652-854F-965A-CD1308CC24D5}"/>
                </a:ext>
              </a:extLst>
            </p:cNvPr>
            <p:cNvSpPr/>
            <p:nvPr/>
          </p:nvSpPr>
          <p:spPr>
            <a:xfrm>
              <a:off x="7637542" y="1162894"/>
              <a:ext cx="551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b="1" dirty="0"/>
                <a:t>III</a:t>
              </a:r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0B23F43B-E8EC-CA4A-A4B7-28F04DBD2EB6}"/>
              </a:ext>
            </a:extLst>
          </p:cNvPr>
          <p:cNvSpPr/>
          <p:nvPr/>
        </p:nvSpPr>
        <p:spPr>
          <a:xfrm>
            <a:off x="883129" y="2701584"/>
            <a:ext cx="4026865" cy="461665"/>
          </a:xfrm>
          <a:prstGeom prst="rect">
            <a:avLst/>
          </a:prstGeom>
          <a:gradFill flip="none" rotWithShape="1">
            <a:gsLst>
              <a:gs pos="0">
                <a:srgbClr val="CF626A">
                  <a:tint val="66000"/>
                  <a:satMod val="160000"/>
                </a:srgbClr>
              </a:gs>
              <a:gs pos="50000">
                <a:srgbClr val="CF626A">
                  <a:tint val="44500"/>
                  <a:satMod val="160000"/>
                </a:srgbClr>
              </a:gs>
              <a:gs pos="100000">
                <a:srgbClr val="CF626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2400" dirty="0"/>
              <a:t>  Detta kallas </a:t>
            </a:r>
            <a:r>
              <a:rPr lang="sv-SE" sz="2400" i="1" dirty="0"/>
              <a:t>Pythagoras sats</a:t>
            </a:r>
            <a:endParaRPr lang="sv-SE" sz="24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97040BC-2F33-5548-8ACE-911C2F6F8048}"/>
              </a:ext>
            </a:extLst>
          </p:cNvPr>
          <p:cNvSpPr/>
          <p:nvPr/>
        </p:nvSpPr>
        <p:spPr>
          <a:xfrm>
            <a:off x="1519302" y="3831128"/>
            <a:ext cx="6105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betecknar längderna av </a:t>
            </a:r>
            <a:r>
              <a:rPr lang="sv-SE" dirty="0">
                <a:solidFill>
                  <a:srgbClr val="C00000"/>
                </a:solidFill>
              </a:rPr>
              <a:t>kateterna</a:t>
            </a:r>
            <a:r>
              <a:rPr lang="sv-SE" dirty="0"/>
              <a:t> för </a:t>
            </a:r>
            <a:r>
              <a:rPr lang="sv-SE" i="1" dirty="0">
                <a:solidFill>
                  <a:srgbClr val="C00000"/>
                </a:solidFill>
              </a:rPr>
              <a:t>a </a:t>
            </a:r>
            <a:r>
              <a:rPr lang="sv-SE" dirty="0">
                <a:solidFill>
                  <a:srgbClr val="C00000"/>
                </a:solidFill>
              </a:rPr>
              <a:t>och </a:t>
            </a:r>
            <a:r>
              <a:rPr lang="sv-SE" i="1" dirty="0">
                <a:solidFill>
                  <a:srgbClr val="C00000"/>
                </a:solidFill>
              </a:rPr>
              <a:t>b </a:t>
            </a:r>
            <a:r>
              <a:rPr lang="sv-SE" dirty="0"/>
              <a:t>samt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hypotenusans</a:t>
            </a:r>
            <a:r>
              <a:rPr lang="sv-SE" dirty="0"/>
              <a:t> längd för </a:t>
            </a:r>
            <a:r>
              <a:rPr lang="sv-SE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sv-SE" i="1" dirty="0"/>
              <a:t> </a:t>
            </a:r>
            <a:r>
              <a:rPr lang="sv-SE" dirty="0"/>
              <a:t>kan vi skriva Pythagoras sats så här: 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2395BFC-0F1D-BD45-A726-E1D4B412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13" y="4543638"/>
            <a:ext cx="5159811" cy="22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D63732-51B3-DF4F-97FA-3761353C0524}"/>
              </a:ext>
            </a:extLst>
          </p:cNvPr>
          <p:cNvSpPr/>
          <p:nvPr/>
        </p:nvSpPr>
        <p:spPr>
          <a:xfrm>
            <a:off x="1110728" y="104006"/>
            <a:ext cx="7665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den rätvinkliga triangeln </a:t>
            </a:r>
            <a:r>
              <a:rPr lang="sv-SE" i="1" dirty="0"/>
              <a:t>ABC </a:t>
            </a:r>
            <a:r>
              <a:rPr lang="sv-SE" dirty="0"/>
              <a:t>är hypotenusan 14 cm och en av kateterna 5 cm.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1D2EF6-6228-3748-B13E-778850C94F98}"/>
              </a:ext>
            </a:extLst>
          </p:cNvPr>
          <p:cNvSpPr/>
          <p:nvPr/>
        </p:nvSpPr>
        <p:spPr>
          <a:xfrm>
            <a:off x="1138194" y="467347"/>
            <a:ext cx="6867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 är den andra kateten? Avrunda till tiondels centimeter.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4E74771-922E-BF4E-B06B-EEB980B4EC9D}"/>
              </a:ext>
            </a:extLst>
          </p:cNvPr>
          <p:cNvSpPr/>
          <p:nvPr/>
        </p:nvSpPr>
        <p:spPr>
          <a:xfrm>
            <a:off x="581687" y="1487578"/>
            <a:ext cx="2042966" cy="276999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Vi börjar med att rita en figur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FF54CB-B98D-0341-B397-69FDF75965D9}"/>
              </a:ext>
            </a:extLst>
          </p:cNvPr>
          <p:cNvSpPr/>
          <p:nvPr/>
        </p:nvSpPr>
        <p:spPr>
          <a:xfrm>
            <a:off x="6465141" y="1701658"/>
            <a:ext cx="162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b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c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36AD9A1-60E9-ED4C-99FD-079F3448A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37" t="4571" r="756" b="1776"/>
          <a:stretch/>
        </p:blipFill>
        <p:spPr>
          <a:xfrm>
            <a:off x="3421328" y="1368790"/>
            <a:ext cx="1985794" cy="1172533"/>
          </a:xfrm>
          <a:prstGeom prst="rtTriangle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42F4559-0854-F946-BA6E-B29D79183602}"/>
              </a:ext>
            </a:extLst>
          </p:cNvPr>
          <p:cNvSpPr/>
          <p:nvPr/>
        </p:nvSpPr>
        <p:spPr>
          <a:xfrm>
            <a:off x="3142573" y="1828162"/>
            <a:ext cx="642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C97BD75-B764-0541-B04D-6EAE163F0D1F}"/>
              </a:ext>
            </a:extLst>
          </p:cNvPr>
          <p:cNvSpPr/>
          <p:nvPr/>
        </p:nvSpPr>
        <p:spPr>
          <a:xfrm>
            <a:off x="4136076" y="2490270"/>
            <a:ext cx="642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x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6FAF4BE-8874-C049-8140-225AAE001AF4}"/>
              </a:ext>
            </a:extLst>
          </p:cNvPr>
          <p:cNvSpPr/>
          <p:nvPr/>
        </p:nvSpPr>
        <p:spPr>
          <a:xfrm>
            <a:off x="4347944" y="1679748"/>
            <a:ext cx="642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14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51174FE-9452-1845-BC82-97CD3047F79C}"/>
              </a:ext>
            </a:extLst>
          </p:cNvPr>
          <p:cNvSpPr/>
          <p:nvPr/>
        </p:nvSpPr>
        <p:spPr>
          <a:xfrm>
            <a:off x="4201600" y="1296412"/>
            <a:ext cx="695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(cm)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80F5A88-B50C-A545-BE0E-500C3CAADCC4}"/>
              </a:ext>
            </a:extLst>
          </p:cNvPr>
          <p:cNvSpPr/>
          <p:nvPr/>
        </p:nvSpPr>
        <p:spPr>
          <a:xfrm>
            <a:off x="584322" y="1894987"/>
            <a:ext cx="1628917" cy="461665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Antag i figuren att den okända kateten är </a:t>
            </a:r>
            <a:r>
              <a:rPr lang="sv-SE" sz="1200" i="1" dirty="0"/>
              <a:t>x.</a:t>
            </a:r>
            <a:endParaRPr lang="sv-SE" sz="12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04DB52E-F286-8E4C-9455-06221EC253F8}"/>
              </a:ext>
            </a:extLst>
          </p:cNvPr>
          <p:cNvSpPr/>
          <p:nvPr/>
        </p:nvSpPr>
        <p:spPr>
          <a:xfrm>
            <a:off x="6243468" y="1230290"/>
            <a:ext cx="1850590" cy="276999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Vi skriver Pythagoras sats.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306AA97-A8CD-5047-BF44-48BB90975AC9}"/>
              </a:ext>
            </a:extLst>
          </p:cNvPr>
          <p:cNvSpPr/>
          <p:nvPr/>
        </p:nvSpPr>
        <p:spPr>
          <a:xfrm>
            <a:off x="3593286" y="2939175"/>
            <a:ext cx="162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14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4A427C4-7384-044C-9B18-E99E7F49EEC7}"/>
              </a:ext>
            </a:extLst>
          </p:cNvPr>
          <p:cNvSpPr/>
          <p:nvPr/>
        </p:nvSpPr>
        <p:spPr>
          <a:xfrm>
            <a:off x="3578853" y="3352327"/>
            <a:ext cx="162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25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196 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C7C4458D-D767-7647-BE7B-ADB2B8476D25}"/>
              </a:ext>
            </a:extLst>
          </p:cNvPr>
          <p:cNvGrpSpPr/>
          <p:nvPr/>
        </p:nvGrpSpPr>
        <p:grpSpPr>
          <a:xfrm>
            <a:off x="3025582" y="3696156"/>
            <a:ext cx="3121201" cy="369332"/>
            <a:chOff x="4333138" y="3673726"/>
            <a:chExt cx="3121201" cy="369332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EA2E84E1-6E08-C041-B7D9-1768476E65C1}"/>
                </a:ext>
              </a:extLst>
            </p:cNvPr>
            <p:cNvSpPr txBox="1"/>
            <p:nvPr/>
          </p:nvSpPr>
          <p:spPr>
            <a:xfrm>
              <a:off x="5680195" y="3673726"/>
              <a:ext cx="177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latin typeface="Bradley Hand" pitchFamily="2" charset="77"/>
                </a:rPr>
                <a:t>196 </a:t>
              </a:r>
              <a:r>
                <a:rPr lang="sv-SE" dirty="0">
                  <a:solidFill>
                    <a:srgbClr val="C00000"/>
                  </a:solidFill>
                </a:rPr>
                <a:t>–</a:t>
              </a:r>
              <a:r>
                <a:rPr lang="sv-SE" dirty="0"/>
                <a:t> </a:t>
              </a:r>
              <a:r>
                <a:rPr lang="sv-SE" dirty="0">
                  <a:solidFill>
                    <a:srgbClr val="C00000"/>
                  </a:solidFill>
                  <a:latin typeface="Bradley Hand Bold"/>
                </a:rPr>
                <a:t>25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17" name="textruta 9">
              <a:extLst>
                <a:ext uri="{FF2B5EF4-FFF2-40B4-BE49-F238E27FC236}">
                  <a16:creationId xmlns:a16="http://schemas.microsoft.com/office/drawing/2014/main" id="{E3DEB0C1-2FB3-1D4D-A397-9E5406C2B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138" y="3673726"/>
              <a:ext cx="1507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 </a:t>
              </a:r>
              <a:r>
                <a:rPr lang="sv-SE" sz="1800" dirty="0">
                  <a:latin typeface="Bradley Hand" pitchFamily="2" charset="77"/>
                </a:rPr>
                <a:t>25</a:t>
              </a:r>
              <a:r>
                <a:rPr lang="sv-SE" sz="1800" dirty="0">
                  <a:cs typeface="Bradley Hand Bold"/>
                </a:rPr>
                <a:t> </a:t>
              </a:r>
              <a:r>
                <a:rPr lang="sv-SE" sz="1800" dirty="0">
                  <a:solidFill>
                    <a:srgbClr val="C00000"/>
                  </a:solidFill>
                </a:rPr>
                <a:t>–</a:t>
              </a:r>
              <a:r>
                <a:rPr lang="sv-SE" sz="1800" dirty="0"/>
                <a:t> </a:t>
              </a:r>
              <a:r>
                <a:rPr lang="sv-SE" sz="1800" dirty="0">
                  <a:solidFill>
                    <a:srgbClr val="C00000"/>
                  </a:solidFill>
                  <a:latin typeface="Bradley Hand Bold"/>
                </a:rPr>
                <a:t>25 </a:t>
              </a:r>
              <a:r>
                <a:rPr lang="sv-SE" sz="1800" dirty="0"/>
                <a:t>+</a:t>
              </a:r>
              <a:r>
                <a:rPr lang="sv-SE" sz="1800" dirty="0">
                  <a:latin typeface="Bradley Hand" pitchFamily="2" charset="77"/>
                </a:rPr>
                <a:t> x</a:t>
              </a:r>
              <a:r>
                <a:rPr lang="sv-SE" sz="1800" baseline="30000" dirty="0">
                  <a:latin typeface="Bradley Hand" pitchFamily="2" charset="77"/>
                </a:rPr>
                <a:t>2</a:t>
              </a:r>
              <a:r>
                <a:rPr lang="sv-SE" sz="1800" dirty="0">
                  <a:latin typeface="Bradley Hand" pitchFamily="2" charset="77"/>
                </a:rPr>
                <a:t> </a:t>
              </a: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AA1DDFEB-E291-524C-AB25-6A60D988144F}"/>
              </a:ext>
            </a:extLst>
          </p:cNvPr>
          <p:cNvSpPr/>
          <p:nvPr/>
        </p:nvSpPr>
        <p:spPr>
          <a:xfrm>
            <a:off x="4116333" y="4003777"/>
            <a:ext cx="162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x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171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903D03A5-5B80-D344-A120-550C2242DDA9}"/>
                  </a:ext>
                </a:extLst>
              </p:cNvPr>
              <p:cNvSpPr txBox="1"/>
              <p:nvPr/>
            </p:nvSpPr>
            <p:spPr>
              <a:xfrm>
                <a:off x="4150982" y="4373109"/>
                <a:ext cx="1380339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x</a:t>
                </a:r>
                <a:r>
                  <a:rPr lang="sv-SE" baseline="30000" dirty="0">
                    <a:latin typeface="Bradley Hand" pitchFamily="2" charset="77"/>
                  </a:rPr>
                  <a:t> </a:t>
                </a:r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/>
                  <a:t>=</a:t>
                </a:r>
                <a:r>
                  <a:rPr lang="sv-SE" dirty="0"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171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</a:p>
            </p:txBody>
          </p:sp>
        </mc:Choice>
        <mc:Fallback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903D03A5-5B80-D344-A120-550C2242D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982" y="4373109"/>
                <a:ext cx="1380339" cy="395429"/>
              </a:xfrm>
              <a:prstGeom prst="rect">
                <a:avLst/>
              </a:prstGeom>
              <a:blipFill>
                <a:blip r:embed="rId3"/>
                <a:stretch>
                  <a:fillRect l="-2727" t="-3125" b="-2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ktangel 19">
            <a:extLst>
              <a:ext uri="{FF2B5EF4-FFF2-40B4-BE49-F238E27FC236}">
                <a16:creationId xmlns:a16="http://schemas.microsoft.com/office/drawing/2014/main" id="{D48CBF33-FA00-2640-84CF-B4664361BEED}"/>
              </a:ext>
            </a:extLst>
          </p:cNvPr>
          <p:cNvSpPr/>
          <p:nvPr/>
        </p:nvSpPr>
        <p:spPr>
          <a:xfrm>
            <a:off x="4116332" y="4821009"/>
            <a:ext cx="162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13,076…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351FB8E-0006-8E43-9A33-C1C35FB19C1B}"/>
              </a:ext>
            </a:extLst>
          </p:cNvPr>
          <p:cNvSpPr/>
          <p:nvPr/>
        </p:nvSpPr>
        <p:spPr>
          <a:xfrm>
            <a:off x="4136076" y="5256291"/>
            <a:ext cx="162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 </a:t>
            </a:r>
            <a:r>
              <a:rPr lang="sv-SE" dirty="0"/>
              <a:t>≈</a:t>
            </a:r>
            <a:r>
              <a:rPr lang="sv-SE" dirty="0">
                <a:latin typeface="Bradley Hand" pitchFamily="2" charset="77"/>
              </a:rPr>
              <a:t> 13,1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5D21050-521B-6646-A48B-36E16E431DD9}"/>
              </a:ext>
            </a:extLst>
          </p:cNvPr>
          <p:cNvSpPr/>
          <p:nvPr/>
        </p:nvSpPr>
        <p:spPr>
          <a:xfrm>
            <a:off x="3121231" y="6139473"/>
            <a:ext cx="5392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:  Den andra kateten är 13,1 cm.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FF13084A-E55F-8647-A353-F9FFBE1CA358}"/>
                  </a:ext>
                </a:extLst>
              </p:cNvPr>
              <p:cNvSpPr/>
              <p:nvPr/>
            </p:nvSpPr>
            <p:spPr>
              <a:xfrm>
                <a:off x="6243468" y="4471902"/>
                <a:ext cx="2472552" cy="866519"/>
              </a:xfrm>
              <a:prstGeom prst="rect">
                <a:avLst/>
              </a:prstGeom>
              <a:gradFill flip="none" rotWithShape="1">
                <a:gsLst>
                  <a:gs pos="0">
                    <a:srgbClr val="FB8567">
                      <a:tint val="66000"/>
                      <a:satMod val="160000"/>
                    </a:srgbClr>
                  </a:gs>
                  <a:gs pos="50000">
                    <a:srgbClr val="FB8567">
                      <a:tint val="44500"/>
                      <a:satMod val="160000"/>
                    </a:srgbClr>
                  </a:gs>
                  <a:gs pos="100000">
                    <a:srgbClr val="FB8567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8E250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sv-SE" sz="1200" dirty="0"/>
                  <a:t>Även </a:t>
                </a:r>
                <a:r>
                  <a:rPr lang="sv-SE" sz="1200" i="1" dirty="0"/>
                  <a:t>x </a:t>
                </a:r>
                <a:r>
                  <a:rPr lang="sv-SE" sz="1200" dirty="0"/>
                  <a:t>= −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sz="1200" b="0" i="1" smtClean="0">
                            <a:latin typeface="Cambria Math" panose="02040503050406030204" pitchFamily="18" charset="0"/>
                          </a:rPr>
                          <m:t>171</m:t>
                        </m:r>
                      </m:e>
                    </m:rad>
                  </m:oMath>
                </a14:m>
                <a:r>
                  <a:rPr lang="sv-SE" sz="1200" dirty="0">
                    <a:latin typeface="Bradley Hand" pitchFamily="2" charset="77"/>
                  </a:rPr>
                  <a:t> </a:t>
                </a:r>
                <a:r>
                  <a:rPr lang="sv-SE" sz="1200" dirty="0"/>
                  <a:t>är en lösning till ekvationen eftersom (−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sz="1200" b="0" i="1" smtClean="0">
                            <a:latin typeface="Cambria Math" panose="02040503050406030204" pitchFamily="18" charset="0"/>
                          </a:rPr>
                          <m:t>171</m:t>
                        </m:r>
                      </m:e>
                    </m:rad>
                  </m:oMath>
                </a14:m>
                <a:r>
                  <a:rPr lang="sv-SE" sz="1200" dirty="0"/>
                  <a:t>)</a:t>
                </a:r>
                <a:r>
                  <a:rPr lang="sv-SE" sz="1200" baseline="30000" dirty="0"/>
                  <a:t>2</a:t>
                </a:r>
                <a:r>
                  <a:rPr lang="sv-SE" sz="1200" dirty="0"/>
                  <a:t> =171. </a:t>
                </a:r>
              </a:p>
              <a:p>
                <a:r>
                  <a:rPr lang="sv-SE" sz="1200" dirty="0"/>
                  <a:t>Men längden av en sträcka kan inte vara negativ, så vi tar inte med den. </a:t>
                </a:r>
              </a:p>
            </p:txBody>
          </p:sp>
        </mc:Choice>
        <mc:Fallback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FF13084A-E55F-8647-A353-F9FFBE1CA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68" y="4471902"/>
                <a:ext cx="2472552" cy="866519"/>
              </a:xfrm>
              <a:prstGeom prst="rect">
                <a:avLst/>
              </a:prstGeom>
              <a:blipFill>
                <a:blip r:embed="rId4"/>
                <a:stretch>
                  <a:fillRect r="-510" b="-2857"/>
                </a:stretch>
              </a:blipFill>
              <a:ln>
                <a:solidFill>
                  <a:srgbClr val="8E2503"/>
                </a:solidFill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 23">
            <a:extLst>
              <a:ext uri="{FF2B5EF4-FFF2-40B4-BE49-F238E27FC236}">
                <a16:creationId xmlns:a16="http://schemas.microsoft.com/office/drawing/2014/main" id="{9BCA9759-C59C-BF4F-AD67-9451AC1ED590}"/>
              </a:ext>
            </a:extLst>
          </p:cNvPr>
          <p:cNvGrpSpPr/>
          <p:nvPr/>
        </p:nvGrpSpPr>
        <p:grpSpPr>
          <a:xfrm>
            <a:off x="128576" y="107500"/>
            <a:ext cx="1015673" cy="666291"/>
            <a:chOff x="1109041" y="125784"/>
            <a:chExt cx="1015673" cy="666291"/>
          </a:xfrm>
        </p:grpSpPr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73E9D633-5EFA-E045-A109-2CE1D54D4896}"/>
                </a:ext>
              </a:extLst>
            </p:cNvPr>
            <p:cNvSpPr txBox="1"/>
            <p:nvPr/>
          </p:nvSpPr>
          <p:spPr>
            <a:xfrm>
              <a:off x="1109041" y="125784"/>
              <a:ext cx="1015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C00000"/>
                  </a:solidFill>
                </a:rPr>
                <a:t>Exempel</a:t>
              </a:r>
            </a:p>
          </p:txBody>
        </p:sp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545B39B9-2BEA-6340-AF83-A84F2F11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3969" y="453387"/>
              <a:ext cx="262908" cy="338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2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FDEEE9-B37C-C741-9023-1C97F86F9503}"/>
              </a:ext>
            </a:extLst>
          </p:cNvPr>
          <p:cNvSpPr/>
          <p:nvPr/>
        </p:nvSpPr>
        <p:spPr>
          <a:xfrm>
            <a:off x="1704504" y="482426"/>
            <a:ext cx="3144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Är den här triangeln rätvinklig?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C4B2FDC-E15D-C34C-8F0B-B43D657590DF}"/>
              </a:ext>
            </a:extLst>
          </p:cNvPr>
          <p:cNvSpPr/>
          <p:nvPr/>
        </p:nvSpPr>
        <p:spPr>
          <a:xfrm>
            <a:off x="4454313" y="2272986"/>
            <a:ext cx="162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b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c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C43680E-5C5D-C447-9C8C-6F0E773449E8}"/>
              </a:ext>
            </a:extLst>
          </p:cNvPr>
          <p:cNvSpPr/>
          <p:nvPr/>
        </p:nvSpPr>
        <p:spPr>
          <a:xfrm>
            <a:off x="1316220" y="2273471"/>
            <a:ext cx="1850590" cy="276999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Vi skriver Pythagoras sats.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AF97499-2DA5-044E-8942-B67165BF5983}"/>
              </a:ext>
            </a:extLst>
          </p:cNvPr>
          <p:cNvSpPr/>
          <p:nvPr/>
        </p:nvSpPr>
        <p:spPr>
          <a:xfrm>
            <a:off x="300547" y="2784379"/>
            <a:ext cx="2903729" cy="646331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Eftersom Pythagoras sats bara gäller rätvinkliga trianglar prövar vi om sambandet stämmer för sidorna i triangeln.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53B0E73-C0E0-694C-A033-2BC0FFD5BCA5}"/>
              </a:ext>
            </a:extLst>
          </p:cNvPr>
          <p:cNvSpPr/>
          <p:nvPr/>
        </p:nvSpPr>
        <p:spPr>
          <a:xfrm>
            <a:off x="3522896" y="2887888"/>
            <a:ext cx="1474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3,6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4,5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99285E13-7D31-D047-A792-C1538121B01A}"/>
                  </a:ext>
                </a:extLst>
              </p:cNvPr>
              <p:cNvSpPr txBox="1"/>
              <p:nvPr/>
            </p:nvSpPr>
            <p:spPr>
              <a:xfrm>
                <a:off x="4227636" y="3524012"/>
                <a:ext cx="2098016" cy="38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33,21</m:t>
                        </m:r>
                      </m:e>
                    </m:rad>
                  </m:oMath>
                </a14:m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sv-SE" dirty="0"/>
                  <a:t>= </a:t>
                </a:r>
                <a:r>
                  <a:rPr lang="sv-SE" dirty="0">
                    <a:latin typeface="Bradley Hand" pitchFamily="2" charset="77"/>
                  </a:rPr>
                  <a:t>5,762…</a:t>
                </a:r>
                <a:r>
                  <a:rPr lang="sv-SE" dirty="0"/>
                  <a:t> </a:t>
                </a:r>
                <a:endParaRPr lang="sv-SE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99285E13-7D31-D047-A792-C1538121B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36" y="3524012"/>
                <a:ext cx="2098016" cy="381836"/>
              </a:xfrm>
              <a:prstGeom prst="rect">
                <a:avLst/>
              </a:prstGeom>
              <a:blipFill>
                <a:blip r:embed="rId2"/>
                <a:stretch>
                  <a:fillRect t="-9677" b="-2580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ktangel 7">
            <a:extLst>
              <a:ext uri="{FF2B5EF4-FFF2-40B4-BE49-F238E27FC236}">
                <a16:creationId xmlns:a16="http://schemas.microsoft.com/office/drawing/2014/main" id="{064AF40B-1078-9840-A012-F57C97F15C7F}"/>
              </a:ext>
            </a:extLst>
          </p:cNvPr>
          <p:cNvSpPr/>
          <p:nvPr/>
        </p:nvSpPr>
        <p:spPr>
          <a:xfrm>
            <a:off x="4092217" y="3917560"/>
            <a:ext cx="1809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5,762… </a:t>
            </a:r>
            <a:r>
              <a:rPr lang="sv-SE" dirty="0"/>
              <a:t>≠</a:t>
            </a:r>
            <a:r>
              <a:rPr lang="sv-SE" dirty="0">
                <a:latin typeface="Bradley Hand" pitchFamily="2" charset="77"/>
              </a:rPr>
              <a:t> 5,7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CBE086-0B66-C642-BF26-08AA861FAE6E}"/>
              </a:ext>
            </a:extLst>
          </p:cNvPr>
          <p:cNvSpPr/>
          <p:nvPr/>
        </p:nvSpPr>
        <p:spPr>
          <a:xfrm>
            <a:off x="3436735" y="5078233"/>
            <a:ext cx="5392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:  Triangeln är inte rätvinklig.  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BC1658B-71CF-2D4A-B9C1-748ED06BF00E}"/>
              </a:ext>
            </a:extLst>
          </p:cNvPr>
          <p:cNvGrpSpPr/>
          <p:nvPr/>
        </p:nvGrpSpPr>
        <p:grpSpPr>
          <a:xfrm>
            <a:off x="300547" y="395632"/>
            <a:ext cx="1015673" cy="741142"/>
            <a:chOff x="1109041" y="125784"/>
            <a:chExt cx="1015673" cy="741142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E0CFC18E-927D-7947-9B06-EDAB78BE34F6}"/>
                </a:ext>
              </a:extLst>
            </p:cNvPr>
            <p:cNvSpPr txBox="1"/>
            <p:nvPr/>
          </p:nvSpPr>
          <p:spPr>
            <a:xfrm>
              <a:off x="1109041" y="125784"/>
              <a:ext cx="1015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C00000"/>
                  </a:solidFill>
                </a:rPr>
                <a:t>Exempel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AE157B04-AB53-7243-9E8E-5AA3EAC8F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452" y="497594"/>
              <a:ext cx="286696" cy="369332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816D2DD8-31F0-5245-8F8A-143CE3EC27D8}"/>
              </a:ext>
            </a:extLst>
          </p:cNvPr>
          <p:cNvGrpSpPr/>
          <p:nvPr/>
        </p:nvGrpSpPr>
        <p:grpSpPr>
          <a:xfrm>
            <a:off x="4763249" y="395632"/>
            <a:ext cx="2265124" cy="1824539"/>
            <a:chOff x="5156573" y="157989"/>
            <a:chExt cx="2265124" cy="1824539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67D41E08-BAE7-AF4E-A657-735E7170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8606" y="186502"/>
              <a:ext cx="1843091" cy="1499770"/>
            </a:xfrm>
            <a:prstGeom prst="rect">
              <a:avLst/>
            </a:prstGeom>
          </p:spPr>
        </p:pic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190019D-9459-834F-BAB0-99A4EA0D1A10}"/>
                </a:ext>
              </a:extLst>
            </p:cNvPr>
            <p:cNvSpPr/>
            <p:nvPr/>
          </p:nvSpPr>
          <p:spPr>
            <a:xfrm>
              <a:off x="5156573" y="791313"/>
              <a:ext cx="5970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3,6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2047CA70-C41C-094A-A4ED-A6420EA0C826}"/>
                </a:ext>
              </a:extLst>
            </p:cNvPr>
            <p:cNvSpPr/>
            <p:nvPr/>
          </p:nvSpPr>
          <p:spPr>
            <a:xfrm>
              <a:off x="6128839" y="1613196"/>
              <a:ext cx="6954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4,5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76003CE0-DF27-C24D-B59F-C7DDD1BBA0EF}"/>
                </a:ext>
              </a:extLst>
            </p:cNvPr>
            <p:cNvSpPr/>
            <p:nvPr/>
          </p:nvSpPr>
          <p:spPr>
            <a:xfrm>
              <a:off x="6525738" y="560687"/>
              <a:ext cx="59706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dirty="0"/>
                <a:t>5,7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D448968-9519-7042-BDCE-B3A8AA9619A2}"/>
                </a:ext>
              </a:extLst>
            </p:cNvPr>
            <p:cNvSpPr/>
            <p:nvPr/>
          </p:nvSpPr>
          <p:spPr>
            <a:xfrm>
              <a:off x="6023544" y="157989"/>
              <a:ext cx="6954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sv-SE" dirty="0"/>
                <a:t>(cm)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20526B84-5B1F-B941-83A2-9479CAE9A329}"/>
              </a:ext>
            </a:extLst>
          </p:cNvPr>
          <p:cNvSpPr/>
          <p:nvPr/>
        </p:nvSpPr>
        <p:spPr>
          <a:xfrm>
            <a:off x="4874399" y="2887888"/>
            <a:ext cx="20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12,96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20,25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026B7B4-1927-B547-B64E-263FC026D55D}"/>
              </a:ext>
            </a:extLst>
          </p:cNvPr>
          <p:cNvSpPr/>
          <p:nvPr/>
        </p:nvSpPr>
        <p:spPr>
          <a:xfrm>
            <a:off x="6570542" y="2887888"/>
            <a:ext cx="915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33,21 </a:t>
            </a:r>
          </a:p>
        </p:txBody>
      </p:sp>
    </p:spTree>
    <p:extLst>
      <p:ext uri="{BB962C8B-B14F-4D97-AF65-F5344CB8AC3E}">
        <p14:creationId xmlns:p14="http://schemas.microsoft.com/office/powerpoint/2010/main" val="14499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382</Words>
  <Application>Microsoft Macintosh PowerPoint</Application>
  <PresentationFormat>Bildspel på skärmen (4:3)</PresentationFormat>
  <Paragraphs>65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Calibri Light</vt:lpstr>
      <vt:lpstr>Cambria Math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3</cp:revision>
  <dcterms:created xsi:type="dcterms:W3CDTF">2021-10-26T05:58:14Z</dcterms:created>
  <dcterms:modified xsi:type="dcterms:W3CDTF">2021-10-26T06:12:53Z</dcterms:modified>
</cp:coreProperties>
</file>