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6" r:id="rId2"/>
    <p:sldId id="283" r:id="rId3"/>
    <p:sldId id="288" r:id="rId4"/>
    <p:sldId id="289" r:id="rId5"/>
    <p:sldId id="284" r:id="rId6"/>
    <p:sldId id="290" r:id="rId7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0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09"/>
    <p:restoredTop sz="99512" autoAdjust="0"/>
  </p:normalViewPr>
  <p:slideViewPr>
    <p:cSldViewPr snapToGrid="0" snapToObjects="1">
      <p:cViewPr>
        <p:scale>
          <a:sx n="224" d="100"/>
          <a:sy n="224" d="100"/>
        </p:scale>
        <p:origin x="144" y="-39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2021-10-22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4592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2021-10-22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5353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2021-10-22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4440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2021-10-22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2198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2021-10-22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676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2021-10-22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515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2021-10-22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7515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2021-10-22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468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2021-10-22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0237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2021-10-22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2096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2021-10-22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9375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9CE5C-5EEE-0B4F-A290-7E6C8B589B13}" type="datetimeFigureOut">
              <a:rPr lang="sv-SE" smtClean="0"/>
              <a:t>2021-10-22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3424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tiff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211258" y="191960"/>
            <a:ext cx="88010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/>
              <a:t>5.3				               Cylinder, kon och klot </a:t>
            </a:r>
            <a:endParaRPr lang="sv-SE" b="1" dirty="0"/>
          </a:p>
        </p:txBody>
      </p:sp>
      <p:sp>
        <p:nvSpPr>
          <p:cNvPr id="2" name="textruta 1"/>
          <p:cNvSpPr txBox="1"/>
          <p:nvPr/>
        </p:nvSpPr>
        <p:spPr>
          <a:xfrm>
            <a:off x="4114673" y="764012"/>
            <a:ext cx="1246182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sv-SE" sz="2000" b="1" dirty="0">
                <a:solidFill>
                  <a:srgbClr val="800000"/>
                </a:solidFill>
              </a:rPr>
              <a:t> Cylinder</a:t>
            </a: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65D435AC-EBA8-3343-BBFD-B7D05E7E7273}"/>
              </a:ext>
            </a:extLst>
          </p:cNvPr>
          <p:cNvSpPr txBox="1"/>
          <p:nvPr/>
        </p:nvSpPr>
        <p:spPr>
          <a:xfrm>
            <a:off x="2656582" y="1214762"/>
            <a:ext cx="4768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En </a:t>
            </a:r>
            <a:r>
              <a:rPr lang="sv-SE" i="1" dirty="0"/>
              <a:t>cylinder </a:t>
            </a:r>
            <a:r>
              <a:rPr lang="sv-SE" dirty="0"/>
              <a:t>består av en </a:t>
            </a:r>
            <a:r>
              <a:rPr lang="sv-SE" b="1" i="1" dirty="0">
                <a:solidFill>
                  <a:srgbClr val="980002"/>
                </a:solidFill>
              </a:rPr>
              <a:t>mantelyta</a:t>
            </a:r>
            <a:r>
              <a:rPr lang="sv-SE" i="1" dirty="0"/>
              <a:t> </a:t>
            </a:r>
            <a:r>
              <a:rPr lang="sv-SE" dirty="0"/>
              <a:t>och </a:t>
            </a:r>
            <a:r>
              <a:rPr lang="sv-SE" dirty="0">
                <a:solidFill>
                  <a:srgbClr val="980002"/>
                </a:solidFill>
              </a:rPr>
              <a:t>två</a:t>
            </a:r>
            <a:r>
              <a:rPr lang="sv-SE" dirty="0"/>
              <a:t> </a:t>
            </a:r>
            <a:r>
              <a:rPr lang="sv-SE" dirty="0">
                <a:solidFill>
                  <a:srgbClr val="980002"/>
                </a:solidFill>
              </a:rPr>
              <a:t>parallella plana ytor </a:t>
            </a:r>
            <a:r>
              <a:rPr lang="sv-SE" dirty="0"/>
              <a:t>där den ena kallas </a:t>
            </a:r>
            <a:r>
              <a:rPr lang="sv-SE" b="1" i="1" dirty="0">
                <a:solidFill>
                  <a:srgbClr val="980002"/>
                </a:solidFill>
              </a:rPr>
              <a:t>basyta</a:t>
            </a:r>
            <a:r>
              <a:rPr lang="sv-SE" dirty="0"/>
              <a:t>. </a:t>
            </a: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D8E35B3E-4569-DB40-A6DA-170BEEE9BCC7}"/>
              </a:ext>
            </a:extLst>
          </p:cNvPr>
          <p:cNvSpPr txBox="1"/>
          <p:nvPr/>
        </p:nvSpPr>
        <p:spPr>
          <a:xfrm>
            <a:off x="2656582" y="1807134"/>
            <a:ext cx="2651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Basytan är oftast en cirkel.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E4C4E309-9D6E-A845-9E60-33ADABD9F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3669" y="2634247"/>
            <a:ext cx="1637354" cy="863142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A6693475-5943-0F4F-8FB1-169E038182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8613" y="2342159"/>
            <a:ext cx="2966292" cy="2046542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9924B20B-F8C6-CC4C-948F-E814D7B300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6633" y="3738107"/>
            <a:ext cx="1111426" cy="49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68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ruta 30">
            <a:extLst>
              <a:ext uri="{FF2B5EF4-FFF2-40B4-BE49-F238E27FC236}">
                <a16:creationId xmlns:a16="http://schemas.microsoft.com/office/drawing/2014/main" id="{62F320DC-6122-0D48-A0F6-86C25186942A}"/>
              </a:ext>
            </a:extLst>
          </p:cNvPr>
          <p:cNvSpPr txBox="1"/>
          <p:nvPr/>
        </p:nvSpPr>
        <p:spPr>
          <a:xfrm>
            <a:off x="6427287" y="4635242"/>
            <a:ext cx="954837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sv-SE" dirty="0"/>
              <a:t>10 cm</a:t>
            </a:r>
            <a:r>
              <a:rPr lang="sv-SE" baseline="30000" dirty="0"/>
              <a:t>3</a:t>
            </a:r>
            <a:endParaRPr lang="sv-SE" dirty="0"/>
          </a:p>
        </p:txBody>
      </p:sp>
      <p:sp>
        <p:nvSpPr>
          <p:cNvPr id="33" name="textruta 32">
            <a:extLst>
              <a:ext uri="{FF2B5EF4-FFF2-40B4-BE49-F238E27FC236}">
                <a16:creationId xmlns:a16="http://schemas.microsoft.com/office/drawing/2014/main" id="{3C356D33-3EBD-5C42-858A-7356E8F88B59}"/>
              </a:ext>
            </a:extLst>
          </p:cNvPr>
          <p:cNvSpPr txBox="1"/>
          <p:nvPr/>
        </p:nvSpPr>
        <p:spPr>
          <a:xfrm>
            <a:off x="2033725" y="5456927"/>
            <a:ext cx="1650634" cy="92333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sv-SE" dirty="0"/>
              <a:t>Formeln för konens volym är alltså: 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4467293" y="253101"/>
            <a:ext cx="649820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sv-SE" sz="2000" b="1" dirty="0">
                <a:solidFill>
                  <a:srgbClr val="800000"/>
                </a:solidFill>
              </a:rPr>
              <a:t>Kon</a:t>
            </a: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65D435AC-EBA8-3343-BBFD-B7D05E7E7273}"/>
              </a:ext>
            </a:extLst>
          </p:cNvPr>
          <p:cNvSpPr txBox="1"/>
          <p:nvPr/>
        </p:nvSpPr>
        <p:spPr>
          <a:xfrm>
            <a:off x="1490401" y="775114"/>
            <a:ext cx="6762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En </a:t>
            </a:r>
            <a:r>
              <a:rPr lang="sv-SE" i="1" dirty="0"/>
              <a:t>kon </a:t>
            </a:r>
            <a:r>
              <a:rPr lang="sv-SE" dirty="0"/>
              <a:t>består av en </a:t>
            </a:r>
            <a:r>
              <a:rPr lang="sv-SE" b="1" i="1" dirty="0">
                <a:solidFill>
                  <a:srgbClr val="980002"/>
                </a:solidFill>
              </a:rPr>
              <a:t>mantelyta</a:t>
            </a:r>
            <a:r>
              <a:rPr lang="sv-SE" i="1" dirty="0"/>
              <a:t> </a:t>
            </a:r>
            <a:r>
              <a:rPr lang="sv-SE" dirty="0"/>
              <a:t>och har ofta en </a:t>
            </a:r>
            <a:r>
              <a:rPr lang="sv-SE" dirty="0">
                <a:solidFill>
                  <a:srgbClr val="980002"/>
                </a:solidFill>
              </a:rPr>
              <a:t>cirkelformad basyta</a:t>
            </a:r>
            <a:r>
              <a:rPr lang="sv-SE" dirty="0"/>
              <a:t>.  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7D326F69-EA9F-314A-A980-E4BF231A70D2}"/>
              </a:ext>
            </a:extLst>
          </p:cNvPr>
          <p:cNvSpPr txBox="1"/>
          <p:nvPr/>
        </p:nvSpPr>
        <p:spPr>
          <a:xfrm>
            <a:off x="1299782" y="3640376"/>
            <a:ext cx="3817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Om en kon har samma basyta och höjd som en cylinder…..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EF43935F-768F-C247-ABA5-79D13B6EBC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6647" y="5425621"/>
            <a:ext cx="1592892" cy="1144261"/>
          </a:xfrm>
          <a:prstGeom prst="rect">
            <a:avLst/>
          </a:prstGeom>
        </p:spPr>
      </p:pic>
      <p:sp>
        <p:nvSpPr>
          <p:cNvPr id="30" name="textruta 29">
            <a:extLst>
              <a:ext uri="{FF2B5EF4-FFF2-40B4-BE49-F238E27FC236}">
                <a16:creationId xmlns:a16="http://schemas.microsoft.com/office/drawing/2014/main" id="{468828DB-310E-FF45-B272-FC6E0DBA5180}"/>
              </a:ext>
            </a:extLst>
          </p:cNvPr>
          <p:cNvSpPr txBox="1"/>
          <p:nvPr/>
        </p:nvSpPr>
        <p:spPr>
          <a:xfrm>
            <a:off x="5425853" y="4637658"/>
            <a:ext cx="954837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sv-SE" dirty="0"/>
              <a:t>30 cm</a:t>
            </a:r>
            <a:r>
              <a:rPr lang="sv-SE" baseline="30000" dirty="0"/>
              <a:t>3</a:t>
            </a:r>
            <a:endParaRPr lang="sv-SE" dirty="0"/>
          </a:p>
        </p:txBody>
      </p:sp>
      <p:grpSp>
        <p:nvGrpSpPr>
          <p:cNvPr id="46" name="Grupp 45">
            <a:extLst>
              <a:ext uri="{FF2B5EF4-FFF2-40B4-BE49-F238E27FC236}">
                <a16:creationId xmlns:a16="http://schemas.microsoft.com/office/drawing/2014/main" id="{16EC0E4D-0A42-0140-8A0C-778204EFF355}"/>
              </a:ext>
            </a:extLst>
          </p:cNvPr>
          <p:cNvGrpSpPr/>
          <p:nvPr/>
        </p:nvGrpSpPr>
        <p:grpSpPr>
          <a:xfrm>
            <a:off x="5398991" y="3579341"/>
            <a:ext cx="1820311" cy="1151766"/>
            <a:chOff x="5398991" y="3579341"/>
            <a:chExt cx="1820311" cy="1151766"/>
          </a:xfrm>
        </p:grpSpPr>
        <p:pic>
          <p:nvPicPr>
            <p:cNvPr id="42" name="Bildobjekt 41">
              <a:extLst>
                <a:ext uri="{FF2B5EF4-FFF2-40B4-BE49-F238E27FC236}">
                  <a16:creationId xmlns:a16="http://schemas.microsoft.com/office/drawing/2014/main" id="{3F2E4E42-A10A-C54F-A757-6DC9E5BDF1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3764" t="4039" r="36354" b="56772"/>
            <a:stretch/>
          </p:blipFill>
          <p:spPr>
            <a:xfrm>
              <a:off x="5398991" y="3579341"/>
              <a:ext cx="819689" cy="1151766"/>
            </a:xfrm>
            <a:prstGeom prst="rect">
              <a:avLst/>
            </a:prstGeom>
          </p:spPr>
        </p:pic>
        <p:pic>
          <p:nvPicPr>
            <p:cNvPr id="41" name="Bildobjekt 40">
              <a:extLst>
                <a:ext uri="{FF2B5EF4-FFF2-40B4-BE49-F238E27FC236}">
                  <a16:creationId xmlns:a16="http://schemas.microsoft.com/office/drawing/2014/main" id="{6A121581-2460-2744-ABE8-803F7DD456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2712" b="88814" l="54663" r="63078">
                          <a14:foregroundMark x1="58378" y1="55424" x2="58832" y2="55424"/>
                          <a14:foregroundMark x1="58757" y1="53051" x2="58757" y2="53051"/>
                          <a14:foregroundMark x1="58681" y1="52712" x2="58681" y2="52712"/>
                          <a14:foregroundMark x1="54663" y1="80508" x2="58681" y2="88644"/>
                          <a14:foregroundMark x1="58681" y1="88644" x2="62775" y2="81525"/>
                          <a14:foregroundMark x1="62775" y1="81525" x2="62320" y2="77966"/>
                          <a14:foregroundMark x1="55269" y1="87797" x2="60576" y2="88814"/>
                          <a14:foregroundMark x1="60576" y1="88814" x2="63002" y2="85254"/>
                          <a14:foregroundMark x1="58150" y1="70508" x2="58150" y2="70508"/>
                          <a14:foregroundMark x1="58074" y1="70000" x2="58074" y2="70000"/>
                          <a14:foregroundMark x1="58150" y1="70000" x2="58150" y2="70000"/>
                          <a14:foregroundMark x1="58074" y1="69831" x2="58074" y2="69831"/>
                          <a14:foregroundMark x1="58150" y1="69831" x2="58150" y2="69831"/>
                          <a14:foregroundMark x1="58150" y1="70000" x2="58150" y2="70000"/>
                          <a14:foregroundMark x1="58150" y1="70000" x2="58150" y2="70000"/>
                          <a14:foregroundMark x1="58908" y1="83898" x2="63078" y2="84068"/>
                          <a14:backgroundMark x1="57998" y1="69831" x2="57998" y2="69831"/>
                          <a14:backgroundMark x1="58150" y1="69831" x2="58150" y2="69831"/>
                          <a14:backgroundMark x1="58150" y1="69661" x2="58150" y2="69661"/>
                          <a14:backgroundMark x1="58302" y1="69831" x2="58302" y2="69831"/>
                          <a14:backgroundMark x1="57847" y1="70508" x2="57847" y2="70508"/>
                          <a14:backgroundMark x1="57998" y1="70847" x2="57998" y2="70847"/>
                          <a14:backgroundMark x1="47763" y1="52034" x2="47763" y2="52034"/>
                        </a14:backgroundRemoval>
                      </a14:imgEffect>
                    </a14:imgLayer>
                  </a14:imgProps>
                </a:ext>
              </a:extLst>
            </a:blip>
            <a:srcRect l="54000" t="51643" r="36353" b="9695"/>
            <a:stretch/>
          </p:blipFill>
          <p:spPr>
            <a:xfrm>
              <a:off x="6370422" y="3620319"/>
              <a:ext cx="848880" cy="1100620"/>
            </a:xfrm>
            <a:prstGeom prst="rect">
              <a:avLst/>
            </a:prstGeom>
          </p:spPr>
        </p:pic>
      </p:grpSp>
      <p:grpSp>
        <p:nvGrpSpPr>
          <p:cNvPr id="29" name="Grupp 28">
            <a:extLst>
              <a:ext uri="{FF2B5EF4-FFF2-40B4-BE49-F238E27FC236}">
                <a16:creationId xmlns:a16="http://schemas.microsoft.com/office/drawing/2014/main" id="{DB758C61-309E-424F-BB4B-DC9EC8327232}"/>
              </a:ext>
            </a:extLst>
          </p:cNvPr>
          <p:cNvGrpSpPr/>
          <p:nvPr/>
        </p:nvGrpSpPr>
        <p:grpSpPr>
          <a:xfrm>
            <a:off x="5758228" y="3179827"/>
            <a:ext cx="2494899" cy="1461360"/>
            <a:chOff x="5758228" y="3179827"/>
            <a:chExt cx="2494899" cy="1461360"/>
          </a:xfrm>
        </p:grpSpPr>
        <p:sp>
          <p:nvSpPr>
            <p:cNvPr id="21" name="textruta 20">
              <a:extLst>
                <a:ext uri="{FF2B5EF4-FFF2-40B4-BE49-F238E27FC236}">
                  <a16:creationId xmlns:a16="http://schemas.microsoft.com/office/drawing/2014/main" id="{4E8FA2BA-B3B6-9149-AE92-6EAFB4EF1DF5}"/>
                </a:ext>
              </a:extLst>
            </p:cNvPr>
            <p:cNvSpPr txBox="1"/>
            <p:nvPr/>
          </p:nvSpPr>
          <p:spPr>
            <a:xfrm>
              <a:off x="7298290" y="3956115"/>
              <a:ext cx="954837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sv-SE" dirty="0"/>
                <a:t>10 cm</a:t>
              </a:r>
            </a:p>
          </p:txBody>
        </p:sp>
        <p:sp>
          <p:nvSpPr>
            <p:cNvPr id="28" name="textruta 27">
              <a:extLst>
                <a:ext uri="{FF2B5EF4-FFF2-40B4-BE49-F238E27FC236}">
                  <a16:creationId xmlns:a16="http://schemas.microsoft.com/office/drawing/2014/main" id="{BC5C33C1-D9FD-8B45-8D40-C24CE52BF1C3}"/>
                </a:ext>
              </a:extLst>
            </p:cNvPr>
            <p:cNvSpPr txBox="1"/>
            <p:nvPr/>
          </p:nvSpPr>
          <p:spPr>
            <a:xfrm>
              <a:off x="5949869" y="3179827"/>
              <a:ext cx="954837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sv-SE" dirty="0"/>
                <a:t>3 cm</a:t>
              </a:r>
              <a:r>
                <a:rPr lang="sv-SE" baseline="30000" dirty="0"/>
                <a:t>2</a:t>
              </a:r>
              <a:endParaRPr lang="sv-SE" dirty="0"/>
            </a:p>
          </p:txBody>
        </p:sp>
        <p:sp>
          <p:nvSpPr>
            <p:cNvPr id="11" name="Höger klammerparentes 10">
              <a:extLst>
                <a:ext uri="{FF2B5EF4-FFF2-40B4-BE49-F238E27FC236}">
                  <a16:creationId xmlns:a16="http://schemas.microsoft.com/office/drawing/2014/main" id="{C5CBF7A5-7CD6-0942-ABBD-CE93BFBE2E6C}"/>
                </a:ext>
              </a:extLst>
            </p:cNvPr>
            <p:cNvSpPr/>
            <p:nvPr/>
          </p:nvSpPr>
          <p:spPr>
            <a:xfrm>
              <a:off x="7219302" y="3640376"/>
              <a:ext cx="157976" cy="1000811"/>
            </a:xfrm>
            <a:prstGeom prst="rightBrace">
              <a:avLst/>
            </a:prstGeom>
            <a:ln>
              <a:solidFill>
                <a:srgbClr val="980002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20" name="Rak pil 19">
              <a:extLst>
                <a:ext uri="{FF2B5EF4-FFF2-40B4-BE49-F238E27FC236}">
                  <a16:creationId xmlns:a16="http://schemas.microsoft.com/office/drawing/2014/main" id="{E2642F35-176B-5C4F-8C21-86AD19D22EC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58228" y="3484621"/>
              <a:ext cx="579041" cy="1033976"/>
            </a:xfrm>
            <a:prstGeom prst="straightConnector1">
              <a:avLst/>
            </a:prstGeom>
            <a:ln w="19050">
              <a:solidFill>
                <a:srgbClr val="980002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Rak pil 24">
              <a:extLst>
                <a:ext uri="{FF2B5EF4-FFF2-40B4-BE49-F238E27FC236}">
                  <a16:creationId xmlns:a16="http://schemas.microsoft.com/office/drawing/2014/main" id="{EC6D9D45-1228-FD4D-8ABE-40F8EAEF99CB}"/>
                </a:ext>
              </a:extLst>
            </p:cNvPr>
            <p:cNvCxnSpPr>
              <a:cxnSpLocks/>
            </p:cNvCxnSpPr>
            <p:nvPr/>
          </p:nvCxnSpPr>
          <p:spPr>
            <a:xfrm>
              <a:off x="6337431" y="3478518"/>
              <a:ext cx="409630" cy="1085857"/>
            </a:xfrm>
            <a:prstGeom prst="straightConnector1">
              <a:avLst/>
            </a:prstGeom>
            <a:ln w="19050">
              <a:solidFill>
                <a:srgbClr val="980002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4" name="textruta 33">
            <a:extLst>
              <a:ext uri="{FF2B5EF4-FFF2-40B4-BE49-F238E27FC236}">
                <a16:creationId xmlns:a16="http://schemas.microsoft.com/office/drawing/2014/main" id="{CD1C59E4-D2F5-E442-994A-68F0426FA3BE}"/>
              </a:ext>
            </a:extLst>
          </p:cNvPr>
          <p:cNvSpPr txBox="1"/>
          <p:nvPr/>
        </p:nvSpPr>
        <p:spPr>
          <a:xfrm>
            <a:off x="1330103" y="4241210"/>
            <a:ext cx="3424874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sv-SE" dirty="0"/>
              <a:t>……så är </a:t>
            </a:r>
            <a:r>
              <a:rPr lang="sv-SE" dirty="0">
                <a:solidFill>
                  <a:srgbClr val="980002"/>
                </a:solidFill>
              </a:rPr>
              <a:t>konens volym 1/3 av cylinderns volym</a:t>
            </a:r>
            <a:r>
              <a:rPr lang="sv-SE" dirty="0"/>
              <a:t>.</a:t>
            </a:r>
          </a:p>
        </p:txBody>
      </p:sp>
      <p:pic>
        <p:nvPicPr>
          <p:cNvPr id="40" name="Bildobjekt 39">
            <a:extLst>
              <a:ext uri="{FF2B5EF4-FFF2-40B4-BE49-F238E27FC236}">
                <a16:creationId xmlns:a16="http://schemas.microsoft.com/office/drawing/2014/main" id="{87A00B10-1A49-5C4B-B98B-A25F3BA341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8611" y="1092815"/>
            <a:ext cx="3073408" cy="197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10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  <p:bldP spid="2" grpId="0" animBg="1"/>
      <p:bldP spid="24" grpId="0"/>
      <p:bldP spid="15" grpId="0"/>
      <p:bldP spid="30" grpId="0" animBg="1"/>
      <p:bldP spid="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4467293" y="253101"/>
            <a:ext cx="649820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sv-SE" sz="2000" b="1" dirty="0">
                <a:solidFill>
                  <a:srgbClr val="800000"/>
                </a:solidFill>
              </a:rPr>
              <a:t>Klot</a:t>
            </a: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65D435AC-EBA8-3343-BBFD-B7D05E7E7273}"/>
              </a:ext>
            </a:extLst>
          </p:cNvPr>
          <p:cNvSpPr txBox="1"/>
          <p:nvPr/>
        </p:nvSpPr>
        <p:spPr>
          <a:xfrm>
            <a:off x="3358077" y="939546"/>
            <a:ext cx="3140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Ett klot kallas också för en </a:t>
            </a:r>
            <a:r>
              <a:rPr lang="sv-SE" i="1" dirty="0">
                <a:solidFill>
                  <a:srgbClr val="980002"/>
                </a:solidFill>
              </a:rPr>
              <a:t>sfär</a:t>
            </a:r>
            <a:r>
              <a:rPr lang="sv-SE" dirty="0"/>
              <a:t>. 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7D326F69-EA9F-314A-A980-E4BF231A70D2}"/>
              </a:ext>
            </a:extLst>
          </p:cNvPr>
          <p:cNvSpPr txBox="1"/>
          <p:nvPr/>
        </p:nvSpPr>
        <p:spPr>
          <a:xfrm>
            <a:off x="2896466" y="3279891"/>
            <a:ext cx="3817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För att beräkna klotets volym behöver man bara veta hur stor klotets </a:t>
            </a:r>
            <a:r>
              <a:rPr lang="sv-SE" i="1" dirty="0">
                <a:solidFill>
                  <a:srgbClr val="980002"/>
                </a:solidFill>
              </a:rPr>
              <a:t>radie</a:t>
            </a:r>
            <a:r>
              <a:rPr lang="sv-SE" i="1" dirty="0"/>
              <a:t> </a:t>
            </a:r>
            <a:r>
              <a:rPr lang="sv-SE" dirty="0"/>
              <a:t>är.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5DAFA78-C4D6-C744-8627-FC7500201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9816" y="1329720"/>
            <a:ext cx="1743171" cy="1807607"/>
          </a:xfrm>
          <a:prstGeom prst="rect">
            <a:avLst/>
          </a:prstGeom>
        </p:spPr>
      </p:pic>
      <p:sp>
        <p:nvSpPr>
          <p:cNvPr id="22" name="textruta 21">
            <a:extLst>
              <a:ext uri="{FF2B5EF4-FFF2-40B4-BE49-F238E27FC236}">
                <a16:creationId xmlns:a16="http://schemas.microsoft.com/office/drawing/2014/main" id="{45A6AB9A-40BF-3645-989B-61DD4DF18ECA}"/>
              </a:ext>
            </a:extLst>
          </p:cNvPr>
          <p:cNvSpPr txBox="1"/>
          <p:nvPr/>
        </p:nvSpPr>
        <p:spPr>
          <a:xfrm>
            <a:off x="2883537" y="4015175"/>
            <a:ext cx="3817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Volymen beräknas med denna formel: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039A5E6A-A117-8743-8AD8-5FC8AF1D10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6125" y="4735350"/>
            <a:ext cx="1906862" cy="135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68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/>
      <p:bldP spid="15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2322788" y="2869176"/>
            <a:ext cx="556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h: </a:t>
            </a:r>
          </a:p>
        </p:txBody>
      </p:sp>
      <p:sp>
        <p:nvSpPr>
          <p:cNvPr id="12" name="Rektangel 11"/>
          <p:cNvSpPr/>
          <p:nvPr/>
        </p:nvSpPr>
        <p:spPr>
          <a:xfrm>
            <a:off x="2552747" y="2529504"/>
            <a:ext cx="1476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latin typeface="Bradley Hand" pitchFamily="2" charset="77"/>
              </a:rPr>
              <a:t>π · </a:t>
            </a:r>
            <a:r>
              <a:rPr lang="sv-SE" dirty="0">
                <a:latin typeface="Bradley Hand" pitchFamily="2" charset="77"/>
              </a:rPr>
              <a:t>4 </a:t>
            </a:r>
            <a:r>
              <a:rPr lang="sv-SE" baseline="30000" dirty="0">
                <a:latin typeface="Bradley Hand" pitchFamily="2" charset="77"/>
              </a:rPr>
              <a:t>2 </a:t>
            </a:r>
            <a:r>
              <a:rPr lang="sv-SE" dirty="0">
                <a:latin typeface="Bradley Hand Bold"/>
                <a:cs typeface="Bradley Hand Bold"/>
              </a:rPr>
              <a:t>cm</a:t>
            </a:r>
            <a:r>
              <a:rPr lang="sv-SE" baseline="30000" dirty="0">
                <a:latin typeface="Bradley Hand Bold"/>
                <a:cs typeface="Bradley Hand Bold"/>
              </a:rPr>
              <a:t>2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r>
              <a:rPr lang="sv-SE" dirty="0">
                <a:cs typeface="Bradley Hand Bold"/>
              </a:rPr>
              <a:t>=</a:t>
            </a:r>
            <a:r>
              <a:rPr lang="is-IS" dirty="0">
                <a:latin typeface="Bradley Hand Bold"/>
                <a:cs typeface="Bradley Hand Bold"/>
              </a:rPr>
              <a:t> </a:t>
            </a:r>
            <a:endParaRPr lang="sv-SE" dirty="0"/>
          </a:p>
        </p:txBody>
      </p:sp>
      <p:sp>
        <p:nvSpPr>
          <p:cNvPr id="13" name="Rektangel 12"/>
          <p:cNvSpPr/>
          <p:nvPr/>
        </p:nvSpPr>
        <p:spPr>
          <a:xfrm>
            <a:off x="2552747" y="2869228"/>
            <a:ext cx="830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17 cm</a:t>
            </a:r>
            <a:endParaRPr lang="sv-SE" dirty="0"/>
          </a:p>
        </p:txBody>
      </p:sp>
      <p:sp>
        <p:nvSpPr>
          <p:cNvPr id="14" name="Rektangel 13"/>
          <p:cNvSpPr/>
          <p:nvPr/>
        </p:nvSpPr>
        <p:spPr>
          <a:xfrm>
            <a:off x="3917862" y="2513069"/>
            <a:ext cx="1212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16</a:t>
            </a:r>
            <a:r>
              <a:rPr lang="el-GR" dirty="0">
                <a:latin typeface="Bradley Hand" pitchFamily="2" charset="77"/>
              </a:rPr>
              <a:t> · π</a:t>
            </a:r>
            <a:r>
              <a:rPr lang="sv-SE" baseline="30000" dirty="0">
                <a:latin typeface="Bradley Hand" pitchFamily="2" charset="77"/>
              </a:rPr>
              <a:t> </a:t>
            </a:r>
            <a:r>
              <a:rPr lang="sv-SE" dirty="0">
                <a:latin typeface="Bradley Hand Bold"/>
                <a:cs typeface="Bradley Hand Bold"/>
              </a:rPr>
              <a:t>cm</a:t>
            </a:r>
            <a:r>
              <a:rPr lang="sv-SE" baseline="30000" dirty="0">
                <a:latin typeface="Bradley Hand Bold"/>
                <a:cs typeface="Bradley Hand Bold"/>
              </a:rPr>
              <a:t>2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30" name="Rektangel 29"/>
          <p:cNvSpPr/>
          <p:nvPr/>
        </p:nvSpPr>
        <p:spPr>
          <a:xfrm>
            <a:off x="1557310" y="3324015"/>
            <a:ext cx="1170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Volymen:</a:t>
            </a:r>
          </a:p>
        </p:txBody>
      </p:sp>
      <p:sp>
        <p:nvSpPr>
          <p:cNvPr id="31" name="Rektangel 30"/>
          <p:cNvSpPr/>
          <p:nvPr/>
        </p:nvSpPr>
        <p:spPr>
          <a:xfrm>
            <a:off x="2601140" y="3328381"/>
            <a:ext cx="20505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16</a:t>
            </a:r>
            <a:r>
              <a:rPr lang="el-GR" dirty="0">
                <a:latin typeface="Bradley Hand" pitchFamily="2" charset="77"/>
              </a:rPr>
              <a:t> · π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r>
              <a:rPr lang="fi-FI" dirty="0"/>
              <a:t>∙  </a:t>
            </a:r>
            <a:r>
              <a:rPr lang="fi-FI" dirty="0">
                <a:latin typeface="Bradley Hand Bold"/>
                <a:cs typeface="Bradley Hand Bold"/>
              </a:rPr>
              <a:t>17 cm</a:t>
            </a:r>
            <a:r>
              <a:rPr lang="fi-FI" baseline="30000" dirty="0">
                <a:latin typeface="Bradley Hand Bold"/>
                <a:cs typeface="Bradley Hand Bold"/>
              </a:rPr>
              <a:t>3</a:t>
            </a:r>
            <a:r>
              <a:rPr lang="fi-FI" dirty="0">
                <a:latin typeface="Bradley Hand Bold"/>
                <a:cs typeface="Bradley Hand Bold"/>
              </a:rPr>
              <a:t> </a:t>
            </a:r>
            <a:r>
              <a:rPr lang="sv-SE" dirty="0">
                <a:cs typeface="Bradley Hand Bold"/>
              </a:rPr>
              <a:t>=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32" name="textruta 31"/>
          <p:cNvSpPr txBox="1"/>
          <p:nvPr/>
        </p:nvSpPr>
        <p:spPr>
          <a:xfrm>
            <a:off x="4357283" y="3324015"/>
            <a:ext cx="1691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854,5… cm</a:t>
            </a:r>
            <a:r>
              <a:rPr lang="sv-SE" baseline="30000" dirty="0">
                <a:latin typeface="Bradley Hand Bold"/>
                <a:cs typeface="Bradley Hand Bold"/>
              </a:rPr>
              <a:t>3</a:t>
            </a:r>
            <a:r>
              <a:rPr lang="is-IS" dirty="0">
                <a:latin typeface="Bradley Hand Bold"/>
                <a:cs typeface="Bradley Hand Bold"/>
              </a:rPr>
              <a:t> </a:t>
            </a:r>
            <a:r>
              <a:rPr lang="sv-SE" dirty="0">
                <a:cs typeface="Bradley Hand Bold"/>
              </a:rPr>
              <a:t>≈</a:t>
            </a:r>
            <a:r>
              <a:rPr lang="sv-SE" dirty="0">
                <a:latin typeface="Bradley Hand Bold"/>
                <a:cs typeface="Bradley Hand Bold"/>
              </a:rPr>
              <a:t> </a:t>
            </a:r>
          </a:p>
        </p:txBody>
      </p:sp>
      <p:sp>
        <p:nvSpPr>
          <p:cNvPr id="37" name="textruta 36"/>
          <p:cNvSpPr txBox="1"/>
          <p:nvPr/>
        </p:nvSpPr>
        <p:spPr>
          <a:xfrm>
            <a:off x="1599179" y="4360385"/>
            <a:ext cx="4268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</a:t>
            </a:r>
            <a:r>
              <a:rPr lang="sv-SE" dirty="0">
                <a:latin typeface="Bradley Hand Bold"/>
                <a:cs typeface="Bradley Hand Bold"/>
              </a:rPr>
              <a:t>:  Volymen är 850 cm</a:t>
            </a:r>
            <a:r>
              <a:rPr lang="sv-SE" baseline="30000" dirty="0">
                <a:latin typeface="Bradley Hand Bold"/>
                <a:cs typeface="Bradley Hand Bold"/>
              </a:rPr>
              <a:t>3</a:t>
            </a:r>
            <a:r>
              <a:rPr lang="sv-SE" dirty="0">
                <a:latin typeface="Bradley Hand Bold"/>
                <a:cs typeface="Bradley Hand Bold"/>
              </a:rPr>
              <a:t>.</a:t>
            </a:r>
          </a:p>
        </p:txBody>
      </p:sp>
      <p:sp>
        <p:nvSpPr>
          <p:cNvPr id="38" name="Rektangel 37"/>
          <p:cNvSpPr/>
          <p:nvPr/>
        </p:nvSpPr>
        <p:spPr>
          <a:xfrm>
            <a:off x="1599179" y="1987567"/>
            <a:ext cx="13026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V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B </a:t>
            </a:r>
            <a:r>
              <a:rPr lang="fi-FI" dirty="0"/>
              <a:t>∙</a:t>
            </a:r>
            <a:r>
              <a:rPr lang="fi-FI" dirty="0">
                <a:latin typeface="Bradley Hand Bold"/>
                <a:cs typeface="Bradley Hand Bold"/>
              </a:rPr>
              <a:t> h   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28" name="textruta 27">
            <a:extLst>
              <a:ext uri="{FF2B5EF4-FFF2-40B4-BE49-F238E27FC236}">
                <a16:creationId xmlns:a16="http://schemas.microsoft.com/office/drawing/2014/main" id="{F086F492-B45C-8C46-8B05-B69178FDBEB2}"/>
              </a:ext>
            </a:extLst>
          </p:cNvPr>
          <p:cNvSpPr txBox="1"/>
          <p:nvPr/>
        </p:nvSpPr>
        <p:spPr>
          <a:xfrm>
            <a:off x="1544426" y="2529556"/>
            <a:ext cx="1214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Basytan: </a:t>
            </a:r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B44A87EF-FC06-F542-885F-85D43FC139FF}"/>
              </a:ext>
            </a:extLst>
          </p:cNvPr>
          <p:cNvSpPr/>
          <p:nvPr/>
        </p:nvSpPr>
        <p:spPr>
          <a:xfrm>
            <a:off x="5840767" y="3304620"/>
            <a:ext cx="1040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850 cm</a:t>
            </a:r>
            <a:r>
              <a:rPr lang="sv-SE" baseline="30000" dirty="0">
                <a:latin typeface="Bradley Hand Bold"/>
                <a:cs typeface="Bradley Hand Bold"/>
              </a:rPr>
              <a:t>3</a:t>
            </a:r>
            <a:endParaRPr lang="sv-SE" dirty="0"/>
          </a:p>
        </p:txBody>
      </p:sp>
      <p:grpSp>
        <p:nvGrpSpPr>
          <p:cNvPr id="22" name="Grupp 21">
            <a:extLst>
              <a:ext uri="{FF2B5EF4-FFF2-40B4-BE49-F238E27FC236}">
                <a16:creationId xmlns:a16="http://schemas.microsoft.com/office/drawing/2014/main" id="{56B4F6B8-D7A4-9D48-8D6E-03A880AC0606}"/>
              </a:ext>
            </a:extLst>
          </p:cNvPr>
          <p:cNvGrpSpPr/>
          <p:nvPr/>
        </p:nvGrpSpPr>
        <p:grpSpPr>
          <a:xfrm>
            <a:off x="1718463" y="181903"/>
            <a:ext cx="6545504" cy="2275599"/>
            <a:chOff x="1718463" y="181903"/>
            <a:chExt cx="6545504" cy="2275599"/>
          </a:xfrm>
        </p:grpSpPr>
        <p:grpSp>
          <p:nvGrpSpPr>
            <p:cNvPr id="16" name="Grupp 15">
              <a:extLst>
                <a:ext uri="{FF2B5EF4-FFF2-40B4-BE49-F238E27FC236}">
                  <a16:creationId xmlns:a16="http://schemas.microsoft.com/office/drawing/2014/main" id="{5429E358-60D2-7843-B8A7-F552C7FF97B8}"/>
                </a:ext>
              </a:extLst>
            </p:cNvPr>
            <p:cNvGrpSpPr/>
            <p:nvPr/>
          </p:nvGrpSpPr>
          <p:grpSpPr>
            <a:xfrm>
              <a:off x="1718463" y="397199"/>
              <a:ext cx="6545504" cy="923330"/>
              <a:chOff x="1243666" y="164683"/>
              <a:chExt cx="6545504" cy="923330"/>
            </a:xfrm>
          </p:grpSpPr>
          <p:sp>
            <p:nvSpPr>
              <p:cNvPr id="3" name="Rektangel 2"/>
              <p:cNvSpPr/>
              <p:nvPr/>
            </p:nvSpPr>
            <p:spPr>
              <a:xfrm>
                <a:off x="1667770" y="164683"/>
                <a:ext cx="6121400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dirty="0"/>
                  <a:t>Hur stor är burkens volym? </a:t>
                </a:r>
              </a:p>
              <a:p>
                <a:r>
                  <a:rPr lang="sv-SE" dirty="0"/>
                  <a:t>Avrunda till tiotal kubikcentimeter. </a:t>
                </a:r>
              </a:p>
              <a:p>
                <a:endParaRPr lang="sv-SE" dirty="0"/>
              </a:p>
            </p:txBody>
          </p:sp>
          <p:pic>
            <p:nvPicPr>
              <p:cNvPr id="2" name="Bildobjekt 1">
                <a:extLst>
                  <a:ext uri="{FF2B5EF4-FFF2-40B4-BE49-F238E27FC236}">
                    <a16:creationId xmlns:a16="http://schemas.microsoft.com/office/drawing/2014/main" id="{EB6011AF-1D77-6F4E-BACB-9682454336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243666" y="245404"/>
                <a:ext cx="344414" cy="433487"/>
              </a:xfrm>
              <a:prstGeom prst="rect">
                <a:avLst/>
              </a:prstGeom>
            </p:spPr>
          </p:pic>
        </p:grpSp>
        <p:grpSp>
          <p:nvGrpSpPr>
            <p:cNvPr id="20" name="Grupp 19">
              <a:extLst>
                <a:ext uri="{FF2B5EF4-FFF2-40B4-BE49-F238E27FC236}">
                  <a16:creationId xmlns:a16="http://schemas.microsoft.com/office/drawing/2014/main" id="{0BDD0E4C-EA9C-AE47-8D59-210C6C7A71E5}"/>
                </a:ext>
              </a:extLst>
            </p:cNvPr>
            <p:cNvGrpSpPr/>
            <p:nvPr/>
          </p:nvGrpSpPr>
          <p:grpSpPr>
            <a:xfrm>
              <a:off x="6413289" y="181903"/>
              <a:ext cx="1760001" cy="2275599"/>
              <a:chOff x="6413289" y="181903"/>
              <a:chExt cx="1760001" cy="2275599"/>
            </a:xfrm>
          </p:grpSpPr>
          <p:grpSp>
            <p:nvGrpSpPr>
              <p:cNvPr id="11" name="Grupp 10">
                <a:extLst>
                  <a:ext uri="{FF2B5EF4-FFF2-40B4-BE49-F238E27FC236}">
                    <a16:creationId xmlns:a16="http://schemas.microsoft.com/office/drawing/2014/main" id="{3A5D278C-9026-314E-AFDC-6B4054948E2A}"/>
                  </a:ext>
                </a:extLst>
              </p:cNvPr>
              <p:cNvGrpSpPr/>
              <p:nvPr/>
            </p:nvGrpSpPr>
            <p:grpSpPr>
              <a:xfrm>
                <a:off x="6413289" y="387593"/>
                <a:ext cx="1203331" cy="2069909"/>
                <a:chOff x="6413289" y="387593"/>
                <a:chExt cx="1203331" cy="2069909"/>
              </a:xfrm>
            </p:grpSpPr>
            <p:pic>
              <p:nvPicPr>
                <p:cNvPr id="4" name="Bildobjekt 3">
                  <a:extLst>
                    <a:ext uri="{FF2B5EF4-FFF2-40B4-BE49-F238E27FC236}">
                      <a16:creationId xmlns:a16="http://schemas.microsoft.com/office/drawing/2014/main" id="{26EBDB9E-C4D3-2D44-8CBB-D47F4F84DA7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alphaModFix/>
                  <a:extLst>
                    <a:ext uri="{BEBA8EAE-BF5A-486C-A8C5-ECC9F3942E4B}">
                      <a14:imgProps xmlns:a14="http://schemas.microsoft.com/office/drawing/2010/main">
                        <a14:imgLayer>
                          <a14:imgEffect>
                            <a14:sharpenSoften amount="5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13289" y="387593"/>
                  <a:ext cx="1203331" cy="2069909"/>
                </a:xfrm>
                <a:prstGeom prst="rect">
                  <a:avLst/>
                </a:prstGeom>
              </p:spPr>
            </p:pic>
            <p:cxnSp>
              <p:nvCxnSpPr>
                <p:cNvPr id="7" name="Rak pil 6">
                  <a:extLst>
                    <a:ext uri="{FF2B5EF4-FFF2-40B4-BE49-F238E27FC236}">
                      <a16:creationId xmlns:a16="http://schemas.microsoft.com/office/drawing/2014/main" id="{8B580323-DE29-914A-B90C-58785BEDC3D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014954" y="573027"/>
                  <a:ext cx="550477" cy="0"/>
                </a:xfrm>
                <a:prstGeom prst="straightConnector1">
                  <a:avLst/>
                </a:prstGeom>
                <a:ln w="19050">
                  <a:headEnd type="triangle"/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5" name="Rektangel 34">
                <a:extLst>
                  <a:ext uri="{FF2B5EF4-FFF2-40B4-BE49-F238E27FC236}">
                    <a16:creationId xmlns:a16="http://schemas.microsoft.com/office/drawing/2014/main" id="{B96FA82D-D4BE-AB48-BFE9-1D3C13D61EB0}"/>
                  </a:ext>
                </a:extLst>
              </p:cNvPr>
              <p:cNvSpPr/>
              <p:nvPr/>
            </p:nvSpPr>
            <p:spPr>
              <a:xfrm>
                <a:off x="7136675" y="308643"/>
                <a:ext cx="3016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/>
                  <a:t>4</a:t>
                </a:r>
              </a:p>
            </p:txBody>
          </p:sp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id="{52EE9AA8-7584-A445-8C95-6529751E8122}"/>
                  </a:ext>
                </a:extLst>
              </p:cNvPr>
              <p:cNvSpPr/>
              <p:nvPr/>
            </p:nvSpPr>
            <p:spPr>
              <a:xfrm>
                <a:off x="7616620" y="1168273"/>
                <a:ext cx="4187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/>
                  <a:t>17</a:t>
                </a:r>
              </a:p>
            </p:txBody>
          </p:sp>
          <p:cxnSp>
            <p:nvCxnSpPr>
              <p:cNvPr id="17" name="Rak pil 16">
                <a:extLst>
                  <a:ext uri="{FF2B5EF4-FFF2-40B4-BE49-F238E27FC236}">
                    <a16:creationId xmlns:a16="http://schemas.microsoft.com/office/drawing/2014/main" id="{03B3FF76-4393-2048-8788-1BCBE2B8BC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50427" y="573027"/>
                <a:ext cx="0" cy="1680964"/>
              </a:xfrm>
              <a:prstGeom prst="straightConnector1">
                <a:avLst/>
              </a:prstGeom>
              <a:ln w="19050"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D3BB0AC0-2FB0-D14B-A4B4-DE4764F7D805}"/>
                  </a:ext>
                </a:extLst>
              </p:cNvPr>
              <p:cNvSpPr/>
              <p:nvPr/>
            </p:nvSpPr>
            <p:spPr>
              <a:xfrm>
                <a:off x="7565431" y="181903"/>
                <a:ext cx="60785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>
                    <a:cs typeface="Bradley Hand Bold"/>
                  </a:rPr>
                  <a:t>(cm)</a:t>
                </a:r>
                <a:endParaRPr lang="sv-SE" dirty="0"/>
              </a:p>
            </p:txBody>
          </p:sp>
        </p:grpSp>
      </p:grpSp>
      <p:sp>
        <p:nvSpPr>
          <p:cNvPr id="51" name="Rektangel 50">
            <a:extLst>
              <a:ext uri="{FF2B5EF4-FFF2-40B4-BE49-F238E27FC236}">
                <a16:creationId xmlns:a16="http://schemas.microsoft.com/office/drawing/2014/main" id="{AC426CF4-637A-3448-ADF7-121341970A7C}"/>
              </a:ext>
            </a:extLst>
          </p:cNvPr>
          <p:cNvSpPr/>
          <p:nvPr/>
        </p:nvSpPr>
        <p:spPr>
          <a:xfrm>
            <a:off x="3420939" y="1980936"/>
            <a:ext cx="12036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B</a:t>
            </a:r>
            <a:r>
              <a:rPr lang="sv-SE" dirty="0">
                <a:cs typeface="Bradley Hand Bold"/>
              </a:rPr>
              <a:t> =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r>
              <a:rPr lang="el-GR" dirty="0">
                <a:latin typeface="Bradley Hand" pitchFamily="2" charset="77"/>
              </a:rPr>
              <a:t>π · </a:t>
            </a:r>
            <a:r>
              <a:rPr lang="sv-SE" dirty="0">
                <a:latin typeface="Bradley Hand" pitchFamily="2" charset="77"/>
              </a:rPr>
              <a:t>r </a:t>
            </a:r>
            <a:r>
              <a:rPr lang="sv-SE" baseline="30000" dirty="0">
                <a:latin typeface="Bradley Hand" pitchFamily="2" charset="77"/>
              </a:rPr>
              <a:t>2</a:t>
            </a:r>
            <a:endParaRPr lang="sv-SE" dirty="0">
              <a:latin typeface="Bradley Hand" pitchFamily="2" charset="77"/>
              <a:cs typeface="Bradley Hand Bold"/>
            </a:endParaRPr>
          </a:p>
        </p:txBody>
      </p:sp>
      <p:sp>
        <p:nvSpPr>
          <p:cNvPr id="44" name="textruta 43">
            <a:extLst>
              <a:ext uri="{FF2B5EF4-FFF2-40B4-BE49-F238E27FC236}">
                <a16:creationId xmlns:a16="http://schemas.microsoft.com/office/drawing/2014/main" id="{61C9A366-6E86-4840-B4A9-D6BAF2475C86}"/>
              </a:ext>
            </a:extLst>
          </p:cNvPr>
          <p:cNvSpPr txBox="1"/>
          <p:nvPr/>
        </p:nvSpPr>
        <p:spPr>
          <a:xfrm>
            <a:off x="258825" y="397199"/>
            <a:ext cx="1242415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rgbClr val="800000"/>
                </a:solidFill>
              </a:rPr>
              <a:t>Exempel</a:t>
            </a:r>
          </a:p>
        </p:txBody>
      </p:sp>
    </p:spTree>
    <p:extLst>
      <p:ext uri="{BB962C8B-B14F-4D97-AF65-F5344CB8AC3E}">
        <p14:creationId xmlns:p14="http://schemas.microsoft.com/office/powerpoint/2010/main" val="3459353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4" grpId="0"/>
      <p:bldP spid="30" grpId="0"/>
      <p:bldP spid="31" grpId="0"/>
      <p:bldP spid="32" grpId="0"/>
      <p:bldP spid="37" grpId="0"/>
      <p:bldP spid="38" grpId="0"/>
      <p:bldP spid="28" grpId="0"/>
      <p:bldP spid="39" grpId="0"/>
      <p:bldP spid="51" grpId="0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2313927" y="3787315"/>
            <a:ext cx="556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h: </a:t>
            </a:r>
          </a:p>
        </p:txBody>
      </p:sp>
      <p:sp>
        <p:nvSpPr>
          <p:cNvPr id="13" name="Rektangel 12"/>
          <p:cNvSpPr/>
          <p:nvPr/>
        </p:nvSpPr>
        <p:spPr>
          <a:xfrm>
            <a:off x="2567615" y="3787315"/>
            <a:ext cx="691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3 cm</a:t>
            </a:r>
            <a:endParaRPr lang="sv-SE" dirty="0"/>
          </a:p>
        </p:txBody>
      </p:sp>
      <p:sp>
        <p:nvSpPr>
          <p:cNvPr id="14" name="Rektangel 13"/>
          <p:cNvSpPr/>
          <p:nvPr/>
        </p:nvSpPr>
        <p:spPr>
          <a:xfrm>
            <a:off x="3830301" y="3407218"/>
            <a:ext cx="1349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latin typeface="Bradley Hand" pitchFamily="2" charset="77"/>
              </a:rPr>
              <a:t>π · </a:t>
            </a:r>
            <a:r>
              <a:rPr lang="sv-SE" dirty="0">
                <a:latin typeface="Bradley Hand" pitchFamily="2" charset="77"/>
              </a:rPr>
              <a:t>4</a:t>
            </a:r>
            <a:r>
              <a:rPr lang="sv-SE" dirty="0">
                <a:latin typeface="Bradley Hand Bold"/>
                <a:cs typeface="Bradley Hand Bold"/>
              </a:rPr>
              <a:t> cm</a:t>
            </a:r>
            <a:r>
              <a:rPr lang="sv-SE" baseline="30000" dirty="0">
                <a:latin typeface="Bradley Hand Bold"/>
                <a:cs typeface="Bradley Hand Bold"/>
              </a:rPr>
              <a:t>2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30" name="Rektangel 29"/>
          <p:cNvSpPr/>
          <p:nvPr/>
        </p:nvSpPr>
        <p:spPr>
          <a:xfrm>
            <a:off x="1488897" y="4525431"/>
            <a:ext cx="1229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Volymen :</a:t>
            </a:r>
          </a:p>
        </p:txBody>
      </p:sp>
      <p:sp>
        <p:nvSpPr>
          <p:cNvPr id="32" name="textruta 31"/>
          <p:cNvSpPr txBox="1"/>
          <p:nvPr/>
        </p:nvSpPr>
        <p:spPr>
          <a:xfrm>
            <a:off x="4263532" y="4502665"/>
            <a:ext cx="1691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12,56… cm</a:t>
            </a:r>
            <a:r>
              <a:rPr lang="sv-SE" baseline="30000" dirty="0">
                <a:latin typeface="Bradley Hand Bold"/>
                <a:cs typeface="Bradley Hand Bold"/>
              </a:rPr>
              <a:t>3</a:t>
            </a:r>
            <a:r>
              <a:rPr lang="is-IS" dirty="0">
                <a:latin typeface="Bradley Hand Bold"/>
                <a:cs typeface="Bradley Hand Bold"/>
              </a:rPr>
              <a:t> </a:t>
            </a:r>
            <a:r>
              <a:rPr lang="sv-SE" dirty="0">
                <a:cs typeface="Bradley Hand Bold"/>
              </a:rPr>
              <a:t>≈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28" name="textruta 27">
            <a:extLst>
              <a:ext uri="{FF2B5EF4-FFF2-40B4-BE49-F238E27FC236}">
                <a16:creationId xmlns:a16="http://schemas.microsoft.com/office/drawing/2014/main" id="{F086F492-B45C-8C46-8B05-B69178FDBEB2}"/>
              </a:ext>
            </a:extLst>
          </p:cNvPr>
          <p:cNvSpPr txBox="1"/>
          <p:nvPr/>
        </p:nvSpPr>
        <p:spPr>
          <a:xfrm>
            <a:off x="1566862" y="3407556"/>
            <a:ext cx="1691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Basytan: </a:t>
            </a:r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B44A87EF-FC06-F542-885F-85D43FC139FF}"/>
              </a:ext>
            </a:extLst>
          </p:cNvPr>
          <p:cNvSpPr/>
          <p:nvPr/>
        </p:nvSpPr>
        <p:spPr>
          <a:xfrm>
            <a:off x="5722309" y="4502665"/>
            <a:ext cx="11057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13 cm</a:t>
            </a:r>
            <a:r>
              <a:rPr lang="sv-SE" baseline="30000" dirty="0">
                <a:latin typeface="Bradley Hand Bold"/>
                <a:cs typeface="Bradley Hand Bold"/>
              </a:rPr>
              <a:t>3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r>
              <a:rPr lang="sv-SE" dirty="0">
                <a:cs typeface="Bradley Hand Bold"/>
              </a:rPr>
              <a:t>=</a:t>
            </a:r>
            <a:endParaRPr lang="sv-SE" dirty="0"/>
          </a:p>
        </p:txBody>
      </p:sp>
      <p:grpSp>
        <p:nvGrpSpPr>
          <p:cNvPr id="17" name="Grupp 16">
            <a:extLst>
              <a:ext uri="{FF2B5EF4-FFF2-40B4-BE49-F238E27FC236}">
                <a16:creationId xmlns:a16="http://schemas.microsoft.com/office/drawing/2014/main" id="{FDAFD34F-ACFF-3C48-9B7D-A1405E7BD3EF}"/>
              </a:ext>
            </a:extLst>
          </p:cNvPr>
          <p:cNvGrpSpPr/>
          <p:nvPr/>
        </p:nvGrpSpPr>
        <p:grpSpPr>
          <a:xfrm>
            <a:off x="2697340" y="4421287"/>
            <a:ext cx="1745814" cy="582024"/>
            <a:chOff x="2902135" y="1816644"/>
            <a:chExt cx="1745814" cy="582024"/>
          </a:xfrm>
        </p:grpSpPr>
        <p:grpSp>
          <p:nvGrpSpPr>
            <p:cNvPr id="15" name="Grupp 14">
              <a:extLst>
                <a:ext uri="{FF2B5EF4-FFF2-40B4-BE49-F238E27FC236}">
                  <a16:creationId xmlns:a16="http://schemas.microsoft.com/office/drawing/2014/main" id="{4EBC4663-D23C-334A-99B3-6FD3783A0448}"/>
                </a:ext>
              </a:extLst>
            </p:cNvPr>
            <p:cNvGrpSpPr/>
            <p:nvPr/>
          </p:nvGrpSpPr>
          <p:grpSpPr>
            <a:xfrm>
              <a:off x="2902135" y="1816644"/>
              <a:ext cx="983504" cy="582024"/>
              <a:chOff x="2902135" y="1816644"/>
              <a:chExt cx="983504" cy="582024"/>
            </a:xfrm>
          </p:grpSpPr>
          <p:sp>
            <p:nvSpPr>
              <p:cNvPr id="12" name="Rektangel 11"/>
              <p:cNvSpPr/>
              <p:nvPr/>
            </p:nvSpPr>
            <p:spPr>
              <a:xfrm>
                <a:off x="2923516" y="1816644"/>
                <a:ext cx="9621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dirty="0">
                    <a:latin typeface="Bradley Hand" pitchFamily="2" charset="77"/>
                  </a:rPr>
                  <a:t>π · </a:t>
                </a:r>
                <a:r>
                  <a:rPr lang="sv-SE" dirty="0">
                    <a:latin typeface="Bradley Hand" pitchFamily="2" charset="77"/>
                  </a:rPr>
                  <a:t>4</a:t>
                </a:r>
                <a:r>
                  <a:rPr lang="sv-SE" dirty="0">
                    <a:latin typeface="Bradley Hand Bold"/>
                    <a:cs typeface="Bradley Hand Bold"/>
                  </a:rPr>
                  <a:t> </a:t>
                </a:r>
                <a:r>
                  <a:rPr lang="is-IS" dirty="0">
                    <a:latin typeface="Bradley Hand Bold"/>
                    <a:cs typeface="Bradley Hand Bold"/>
                  </a:rPr>
                  <a:t>∙ </a:t>
                </a:r>
                <a:r>
                  <a:rPr lang="sv-SE" dirty="0">
                    <a:latin typeface="Bradley Hand Bold"/>
                    <a:cs typeface="Bradley Hand Bold"/>
                  </a:rPr>
                  <a:t>3</a:t>
                </a:r>
                <a:endParaRPr lang="sv-SE" dirty="0"/>
              </a:p>
            </p:txBody>
          </p:sp>
          <p:cxnSp>
            <p:nvCxnSpPr>
              <p:cNvPr id="10" name="Rak 9">
                <a:extLst>
                  <a:ext uri="{FF2B5EF4-FFF2-40B4-BE49-F238E27FC236}">
                    <a16:creationId xmlns:a16="http://schemas.microsoft.com/office/drawing/2014/main" id="{6F19DD74-E20C-384D-A548-DCC6ECF56D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02135" y="2105454"/>
                <a:ext cx="963302" cy="0"/>
              </a:xfrm>
              <a:prstGeom prst="line">
                <a:avLst/>
              </a:prstGeom>
              <a:ln w="158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4B335AC8-AF86-7C47-8EF5-9CC9F4A2B310}"/>
                  </a:ext>
                </a:extLst>
              </p:cNvPr>
              <p:cNvSpPr/>
              <p:nvPr/>
            </p:nvSpPr>
            <p:spPr>
              <a:xfrm>
                <a:off x="3206389" y="2029336"/>
                <a:ext cx="3289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  <a:cs typeface="Bradley Hand Bold"/>
                  </a:rPr>
                  <a:t>3</a:t>
                </a:r>
                <a:endParaRPr lang="sv-SE" dirty="0">
                  <a:latin typeface="Bradley Hand" pitchFamily="2" charset="77"/>
                </a:endParaRPr>
              </a:p>
            </p:txBody>
          </p:sp>
        </p:grpSp>
        <p:sp>
          <p:nvSpPr>
            <p:cNvPr id="52" name="Rektangel 51">
              <a:extLst>
                <a:ext uri="{FF2B5EF4-FFF2-40B4-BE49-F238E27FC236}">
                  <a16:creationId xmlns:a16="http://schemas.microsoft.com/office/drawing/2014/main" id="{649436C8-3E2F-0E46-BCB8-ECBBEB9221B3}"/>
                </a:ext>
              </a:extLst>
            </p:cNvPr>
            <p:cNvSpPr/>
            <p:nvPr/>
          </p:nvSpPr>
          <p:spPr>
            <a:xfrm>
              <a:off x="3849332" y="1906275"/>
              <a:ext cx="79861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cm</a:t>
              </a:r>
              <a:r>
                <a:rPr lang="sv-SE" baseline="30000" dirty="0">
                  <a:latin typeface="Bradley Hand Bold"/>
                  <a:cs typeface="Bradley Hand Bold"/>
                </a:rPr>
                <a:t>3</a:t>
              </a:r>
              <a:r>
                <a:rPr lang="sv-SE" dirty="0">
                  <a:latin typeface="Bradley Hand Bold"/>
                  <a:cs typeface="Bradley Hand Bold"/>
                </a:rPr>
                <a:t> </a:t>
              </a:r>
              <a:r>
                <a:rPr lang="sv-SE" dirty="0">
                  <a:cs typeface="Bradley Hand Bold"/>
                </a:rPr>
                <a:t>=</a:t>
              </a:r>
              <a:r>
                <a:rPr lang="sv-SE" baseline="30000" dirty="0">
                  <a:latin typeface="Bradley Hand Bold"/>
                  <a:cs typeface="Bradley Hand Bold"/>
                </a:rPr>
                <a:t> </a:t>
              </a:r>
              <a:endParaRPr lang="sv-SE" dirty="0">
                <a:latin typeface="Bradley Hand Bold"/>
                <a:cs typeface="Bradley Hand Bold"/>
              </a:endParaRPr>
            </a:p>
          </p:txBody>
        </p:sp>
      </p:grpSp>
      <p:sp>
        <p:nvSpPr>
          <p:cNvPr id="53" name="textruta 52">
            <a:extLst>
              <a:ext uri="{FF2B5EF4-FFF2-40B4-BE49-F238E27FC236}">
                <a16:creationId xmlns:a16="http://schemas.microsoft.com/office/drawing/2014/main" id="{64E63F00-4DA8-1640-82DD-E7D7F62458CF}"/>
              </a:ext>
            </a:extLst>
          </p:cNvPr>
          <p:cNvSpPr txBox="1"/>
          <p:nvPr/>
        </p:nvSpPr>
        <p:spPr>
          <a:xfrm>
            <a:off x="1846214" y="6121396"/>
            <a:ext cx="4268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</a:t>
            </a:r>
            <a:r>
              <a:rPr lang="sv-SE" dirty="0">
                <a:latin typeface="Bradley Hand Bold"/>
                <a:cs typeface="Bradley Hand Bold"/>
              </a:rPr>
              <a:t>:  Glasets volym är 1,3 cl.</a:t>
            </a:r>
          </a:p>
        </p:txBody>
      </p:sp>
      <p:grpSp>
        <p:nvGrpSpPr>
          <p:cNvPr id="18" name="Grupp 17">
            <a:extLst>
              <a:ext uri="{FF2B5EF4-FFF2-40B4-BE49-F238E27FC236}">
                <a16:creationId xmlns:a16="http://schemas.microsoft.com/office/drawing/2014/main" id="{FA4926B3-41F2-C545-A483-ADD34901B152}"/>
              </a:ext>
            </a:extLst>
          </p:cNvPr>
          <p:cNvGrpSpPr/>
          <p:nvPr/>
        </p:nvGrpSpPr>
        <p:grpSpPr>
          <a:xfrm>
            <a:off x="4796379" y="1738971"/>
            <a:ext cx="1203681" cy="603514"/>
            <a:chOff x="2242088" y="1460033"/>
            <a:chExt cx="1203681" cy="603514"/>
          </a:xfrm>
        </p:grpSpPr>
        <p:sp>
          <p:nvSpPr>
            <p:cNvPr id="38" name="Rektangel 37"/>
            <p:cNvSpPr/>
            <p:nvPr/>
          </p:nvSpPr>
          <p:spPr>
            <a:xfrm>
              <a:off x="2242088" y="1585860"/>
              <a:ext cx="120368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V </a:t>
              </a:r>
              <a:r>
                <a:rPr lang="sv-SE" dirty="0">
                  <a:cs typeface="Bradley Hand Bold"/>
                </a:rPr>
                <a:t>=</a:t>
              </a:r>
            </a:p>
          </p:txBody>
        </p:sp>
        <p:grpSp>
          <p:nvGrpSpPr>
            <p:cNvPr id="33" name="Grupp 32">
              <a:extLst>
                <a:ext uri="{FF2B5EF4-FFF2-40B4-BE49-F238E27FC236}">
                  <a16:creationId xmlns:a16="http://schemas.microsoft.com/office/drawing/2014/main" id="{D20A10FE-9EBD-4E48-8CA3-D5F79A79F988}"/>
                </a:ext>
              </a:extLst>
            </p:cNvPr>
            <p:cNvGrpSpPr/>
            <p:nvPr/>
          </p:nvGrpSpPr>
          <p:grpSpPr>
            <a:xfrm>
              <a:off x="2606310" y="1460033"/>
              <a:ext cx="644728" cy="603514"/>
              <a:chOff x="2774466" y="1797231"/>
              <a:chExt cx="644728" cy="603514"/>
            </a:xfrm>
          </p:grpSpPr>
          <p:sp>
            <p:nvSpPr>
              <p:cNvPr id="37" name="Rektangel 36">
                <a:extLst>
                  <a:ext uri="{FF2B5EF4-FFF2-40B4-BE49-F238E27FC236}">
                    <a16:creationId xmlns:a16="http://schemas.microsoft.com/office/drawing/2014/main" id="{44A887C8-E6C4-C946-B340-C12DCE9FF679}"/>
                  </a:ext>
                </a:extLst>
              </p:cNvPr>
              <p:cNvSpPr/>
              <p:nvPr/>
            </p:nvSpPr>
            <p:spPr>
              <a:xfrm>
                <a:off x="2774466" y="1797231"/>
                <a:ext cx="6447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B </a:t>
                </a:r>
                <a:r>
                  <a:rPr lang="is-IS" dirty="0">
                    <a:latin typeface="Bradley Hand Bold"/>
                    <a:cs typeface="Bradley Hand Bold"/>
                  </a:rPr>
                  <a:t>∙ </a:t>
                </a:r>
                <a:r>
                  <a:rPr lang="sv-SE" dirty="0">
                    <a:latin typeface="Bradley Hand Bold"/>
                    <a:cs typeface="Bradley Hand Bold"/>
                  </a:rPr>
                  <a:t>h</a:t>
                </a:r>
                <a:endParaRPr lang="sv-SE" dirty="0"/>
              </a:p>
            </p:txBody>
          </p:sp>
          <p:cxnSp>
            <p:nvCxnSpPr>
              <p:cNvPr id="40" name="Rak 39">
                <a:extLst>
                  <a:ext uri="{FF2B5EF4-FFF2-40B4-BE49-F238E27FC236}">
                    <a16:creationId xmlns:a16="http://schemas.microsoft.com/office/drawing/2014/main" id="{769969F0-4606-E349-9090-ADA99349B4B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857485" y="2099444"/>
                <a:ext cx="478689" cy="1"/>
              </a:xfrm>
              <a:prstGeom prst="line">
                <a:avLst/>
              </a:prstGeom>
              <a:ln w="158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17EB16A1-BD1B-6940-964B-31032E04E7E2}"/>
                  </a:ext>
                </a:extLst>
              </p:cNvPr>
              <p:cNvSpPr/>
              <p:nvPr/>
            </p:nvSpPr>
            <p:spPr>
              <a:xfrm>
                <a:off x="2898298" y="2031413"/>
                <a:ext cx="3289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  <a:cs typeface="Bradley Hand Bold"/>
                  </a:rPr>
                  <a:t>3</a:t>
                </a:r>
                <a:endParaRPr lang="sv-SE" dirty="0">
                  <a:latin typeface="Bradley Hand" pitchFamily="2" charset="77"/>
                </a:endParaRPr>
              </a:p>
            </p:txBody>
          </p:sp>
        </p:grpSp>
      </p:grpSp>
      <p:sp>
        <p:nvSpPr>
          <p:cNvPr id="42" name="Rektangel 41">
            <a:extLst>
              <a:ext uri="{FF2B5EF4-FFF2-40B4-BE49-F238E27FC236}">
                <a16:creationId xmlns:a16="http://schemas.microsoft.com/office/drawing/2014/main" id="{C331279D-FC67-FF40-B26D-6AFA30C51AE2}"/>
              </a:ext>
            </a:extLst>
          </p:cNvPr>
          <p:cNvSpPr/>
          <p:nvPr/>
        </p:nvSpPr>
        <p:spPr>
          <a:xfrm>
            <a:off x="2548507" y="3407346"/>
            <a:ext cx="16453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latin typeface="Bradley Hand" pitchFamily="2" charset="77"/>
              </a:rPr>
              <a:t>π · </a:t>
            </a:r>
            <a:r>
              <a:rPr lang="sv-SE" dirty="0">
                <a:latin typeface="Bradley Hand" pitchFamily="2" charset="77"/>
              </a:rPr>
              <a:t>2 </a:t>
            </a:r>
            <a:r>
              <a:rPr lang="sv-SE" baseline="30000" dirty="0">
                <a:latin typeface="Bradley Hand" pitchFamily="2" charset="77"/>
              </a:rPr>
              <a:t>2 </a:t>
            </a:r>
            <a:r>
              <a:rPr lang="fi-FI" dirty="0">
                <a:latin typeface="Bradley Hand Bold"/>
                <a:cs typeface="Bradley Hand Bold"/>
              </a:rPr>
              <a:t>cm</a:t>
            </a:r>
            <a:r>
              <a:rPr lang="fi-FI" baseline="30000" dirty="0">
                <a:latin typeface="Bradley Hand Bold"/>
                <a:cs typeface="Bradley Hand Bold"/>
              </a:rPr>
              <a:t>2</a:t>
            </a:r>
            <a:r>
              <a:rPr lang="fi-FI" dirty="0">
                <a:latin typeface="Bradley Hand Bold"/>
                <a:cs typeface="Bradley Hand Bold"/>
              </a:rPr>
              <a:t> </a:t>
            </a:r>
            <a:r>
              <a:rPr lang="sv-SE" dirty="0">
                <a:cs typeface="Bradley Hand Bold"/>
              </a:rPr>
              <a:t>=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AE780236-E209-6D41-A1D2-AC798D47FE78}"/>
              </a:ext>
            </a:extLst>
          </p:cNvPr>
          <p:cNvSpPr/>
          <p:nvPr/>
        </p:nvSpPr>
        <p:spPr>
          <a:xfrm>
            <a:off x="2650431" y="4988484"/>
            <a:ext cx="17283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13 ml </a:t>
            </a:r>
            <a:r>
              <a:rPr lang="sv-SE" dirty="0">
                <a:cs typeface="Bradley Hand Bold"/>
              </a:rPr>
              <a:t>=</a:t>
            </a:r>
            <a:endParaRPr lang="sv-SE" dirty="0"/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37F4923B-B532-8A43-B9EF-B8A6EBBDE200}"/>
              </a:ext>
            </a:extLst>
          </p:cNvPr>
          <p:cNvSpPr/>
          <p:nvPr/>
        </p:nvSpPr>
        <p:spPr>
          <a:xfrm>
            <a:off x="3660642" y="4984394"/>
            <a:ext cx="10722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1,3 cl </a:t>
            </a:r>
            <a:endParaRPr lang="sv-SE" dirty="0"/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177877C0-5F46-7E46-8EBC-85E1FB1ADC5F}"/>
              </a:ext>
            </a:extLst>
          </p:cNvPr>
          <p:cNvSpPr/>
          <p:nvPr/>
        </p:nvSpPr>
        <p:spPr>
          <a:xfrm>
            <a:off x="4751819" y="2397455"/>
            <a:ext cx="12036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B</a:t>
            </a:r>
            <a:r>
              <a:rPr lang="sv-SE" dirty="0">
                <a:cs typeface="Bradley Hand Bold"/>
              </a:rPr>
              <a:t> =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r>
              <a:rPr lang="el-GR" dirty="0">
                <a:latin typeface="Bradley Hand" pitchFamily="2" charset="77"/>
              </a:rPr>
              <a:t>π · </a:t>
            </a:r>
            <a:r>
              <a:rPr lang="sv-SE" dirty="0">
                <a:latin typeface="Bradley Hand" pitchFamily="2" charset="77"/>
              </a:rPr>
              <a:t>r </a:t>
            </a:r>
            <a:r>
              <a:rPr lang="sv-SE" baseline="30000" dirty="0">
                <a:latin typeface="Bradley Hand" pitchFamily="2" charset="77"/>
              </a:rPr>
              <a:t>2</a:t>
            </a:r>
            <a:endParaRPr lang="sv-SE" dirty="0">
              <a:latin typeface="Bradley Hand Bold"/>
              <a:cs typeface="Bradley Hand Bold"/>
            </a:endParaRPr>
          </a:p>
        </p:txBody>
      </p:sp>
      <p:grpSp>
        <p:nvGrpSpPr>
          <p:cNvPr id="25" name="Grupp 24">
            <a:extLst>
              <a:ext uri="{FF2B5EF4-FFF2-40B4-BE49-F238E27FC236}">
                <a16:creationId xmlns:a16="http://schemas.microsoft.com/office/drawing/2014/main" id="{C9E932BB-B509-9A41-BC66-5F750AD9D2B7}"/>
              </a:ext>
            </a:extLst>
          </p:cNvPr>
          <p:cNvGrpSpPr/>
          <p:nvPr/>
        </p:nvGrpSpPr>
        <p:grpSpPr>
          <a:xfrm>
            <a:off x="1768678" y="242781"/>
            <a:ext cx="5730114" cy="961319"/>
            <a:chOff x="1282835" y="471675"/>
            <a:chExt cx="5730114" cy="961319"/>
          </a:xfrm>
        </p:grpSpPr>
        <p:grpSp>
          <p:nvGrpSpPr>
            <p:cNvPr id="16" name="Grupp 15">
              <a:extLst>
                <a:ext uri="{FF2B5EF4-FFF2-40B4-BE49-F238E27FC236}">
                  <a16:creationId xmlns:a16="http://schemas.microsoft.com/office/drawing/2014/main" id="{5429E358-60D2-7843-B8A7-F552C7FF97B8}"/>
                </a:ext>
              </a:extLst>
            </p:cNvPr>
            <p:cNvGrpSpPr/>
            <p:nvPr/>
          </p:nvGrpSpPr>
          <p:grpSpPr>
            <a:xfrm>
              <a:off x="1282835" y="504383"/>
              <a:ext cx="5336451" cy="928611"/>
              <a:chOff x="917805" y="351677"/>
              <a:chExt cx="5336451" cy="928611"/>
            </a:xfrm>
          </p:grpSpPr>
          <p:sp>
            <p:nvSpPr>
              <p:cNvPr id="3" name="Rektangel 2"/>
              <p:cNvSpPr/>
              <p:nvPr/>
            </p:nvSpPr>
            <p:spPr>
              <a:xfrm>
                <a:off x="1340040" y="356958"/>
                <a:ext cx="4914216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dirty="0"/>
                  <a:t>Ett glas har formen av en kon där basytans diameter är 4 cm och glasets höjd är 3 cm. Hur stor volym har glaset? Svara i tiondels centiliter. </a:t>
                </a:r>
              </a:p>
            </p:txBody>
          </p:sp>
          <p:pic>
            <p:nvPicPr>
              <p:cNvPr id="2" name="Bildobjekt 1">
                <a:extLst>
                  <a:ext uri="{FF2B5EF4-FFF2-40B4-BE49-F238E27FC236}">
                    <a16:creationId xmlns:a16="http://schemas.microsoft.com/office/drawing/2014/main" id="{EB6011AF-1D77-6F4E-BACB-9682454336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17805" y="351677"/>
                <a:ext cx="344414" cy="433487"/>
              </a:xfrm>
              <a:prstGeom prst="rect">
                <a:avLst/>
              </a:prstGeom>
            </p:spPr>
          </p:pic>
        </p:grpSp>
        <p:pic>
          <p:nvPicPr>
            <p:cNvPr id="24" name="Bildobjekt 23">
              <a:extLst>
                <a:ext uri="{FF2B5EF4-FFF2-40B4-BE49-F238E27FC236}">
                  <a16:creationId xmlns:a16="http://schemas.microsoft.com/office/drawing/2014/main" id="{6F8DAED4-56DC-1744-A6BB-8868F0206D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artisticMarker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5076" t="-1" r="14083" b="14370"/>
            <a:stretch/>
          </p:blipFill>
          <p:spPr>
            <a:xfrm>
              <a:off x="6342185" y="471675"/>
              <a:ext cx="670764" cy="814050"/>
            </a:xfrm>
            <a:prstGeom prst="ellipse">
              <a:avLst/>
            </a:prstGeom>
          </p:spPr>
        </p:pic>
      </p:grpSp>
      <p:grpSp>
        <p:nvGrpSpPr>
          <p:cNvPr id="47" name="Grupp 46">
            <a:extLst>
              <a:ext uri="{FF2B5EF4-FFF2-40B4-BE49-F238E27FC236}">
                <a16:creationId xmlns:a16="http://schemas.microsoft.com/office/drawing/2014/main" id="{30A3F074-8901-C44A-A53F-38540BE61771}"/>
              </a:ext>
            </a:extLst>
          </p:cNvPr>
          <p:cNvGrpSpPr/>
          <p:nvPr/>
        </p:nvGrpSpPr>
        <p:grpSpPr>
          <a:xfrm>
            <a:off x="2954517" y="1657192"/>
            <a:ext cx="1679218" cy="1556581"/>
            <a:chOff x="2954517" y="1657192"/>
            <a:chExt cx="1679218" cy="1556581"/>
          </a:xfrm>
        </p:grpSpPr>
        <p:pic>
          <p:nvPicPr>
            <p:cNvPr id="26" name="Bildobjekt 25">
              <a:extLst>
                <a:ext uri="{FF2B5EF4-FFF2-40B4-BE49-F238E27FC236}">
                  <a16:creationId xmlns:a16="http://schemas.microsoft.com/office/drawing/2014/main" id="{90056D67-AF0B-FF43-AE84-3F09E19DEE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819" b="97375" l="0" r="99529">
                          <a14:foregroundMark x1="235" y1="79236" x2="45412" y2="20286"/>
                          <a14:foregroundMark x1="45412" y1="20286" x2="49412" y2="5489"/>
                          <a14:foregroundMark x1="4706" y1="69690" x2="23529" y2="99523"/>
                          <a14:foregroundMark x1="23529" y1="99523" x2="64706" y2="99284"/>
                          <a14:foregroundMark x1="64706" y1="99284" x2="92471" y2="85203"/>
                          <a14:foregroundMark x1="92471" y1="85203" x2="96235" y2="75179"/>
                          <a14:foregroundMark x1="94118" y1="75895" x2="52000" y2="3819"/>
                          <a14:foregroundMark x1="53351" y1="91220" x2="53412" y2="94511"/>
                          <a14:foregroundMark x1="53250" y1="85810" x2="53254" y2="86009"/>
                          <a14:foregroundMark x1="52235" y1="31265" x2="53250" y2="85782"/>
                          <a14:foregroundMark x1="60235" y1="93079" x2="93412" y2="84487"/>
                          <a14:foregroundMark x1="93412" y1="84487" x2="56941" y2="24105"/>
                          <a14:foregroundMark x1="56941" y1="24105" x2="69176" y2="55131"/>
                          <a14:foregroundMark x1="69176" y1="55131" x2="70588" y2="97375"/>
                          <a14:foregroundMark x1="70588" y1="97375" x2="52941" y2="20048"/>
                          <a14:foregroundMark x1="52941" y1="20048" x2="18588" y2="44630"/>
                          <a14:foregroundMark x1="48564" y1="43513" x2="50588" y2="43437"/>
                          <a14:foregroundMark x1="18588" y1="44630" x2="40540" y2="43812"/>
                          <a14:foregroundMark x1="48805" y1="46558" x2="30824" y2="78043"/>
                          <a14:foregroundMark x1="50588" y1="43437" x2="48899" y2="46395"/>
                          <a14:foregroundMark x1="30824" y1="78043" x2="53882" y2="56563"/>
                          <a14:foregroundMark x1="53882" y1="56563" x2="69882" y2="72792"/>
                          <a14:foregroundMark x1="12941" y1="63962" x2="8000" y2="88305"/>
                          <a14:foregroundMark x1="235" y1="82100" x2="2588" y2="86396"/>
                          <a14:foregroundMark x1="15765" y1="79236" x2="36941" y2="91169"/>
                          <a14:foregroundMark x1="73882" y1="94511" x2="96000" y2="87589"/>
                          <a14:foregroundMark x1="77647" y1="97613" x2="92706" y2="89021"/>
                          <a14:foregroundMark x1="96235" y1="86158" x2="88000" y2="57041"/>
                          <a14:foregroundMark x1="88471" y1="60382" x2="99529" y2="76372"/>
                          <a14:backgroundMark x1="43059" y1="43198" x2="45647" y2="43914"/>
                          <a14:backgroundMark x1="44471" y1="42959" x2="44941" y2="47017"/>
                          <a14:backgroundMark x1="44941" y1="47017" x2="45647" y2="43675"/>
                          <a14:backgroundMark x1="48706" y1="86874" x2="50118" y2="88305"/>
                          <a14:backgroundMark x1="50118" y1="87828" x2="48706" y2="89976"/>
                          <a14:backgroundMark x1="51529" y1="85680" x2="50588" y2="90692"/>
                          <a14:backgroundMark x1="49882" y1="90692" x2="49176" y2="89260"/>
                          <a14:backgroundMark x1="47765" y1="87828" x2="48706" y2="90453"/>
                          <a14:backgroundMark x1="11529" y1="12172" x2="23294" y2="18616"/>
                          <a14:backgroundMark x1="23294" y1="19809" x2="15765" y2="1861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954517" y="1657192"/>
              <a:ext cx="1578871" cy="1556581"/>
            </a:xfrm>
            <a:prstGeom prst="rect">
              <a:avLst/>
            </a:prstGeom>
          </p:spPr>
        </p:pic>
        <p:sp>
          <p:nvSpPr>
            <p:cNvPr id="50" name="Rektangel 49">
              <a:extLst>
                <a:ext uri="{FF2B5EF4-FFF2-40B4-BE49-F238E27FC236}">
                  <a16:creationId xmlns:a16="http://schemas.microsoft.com/office/drawing/2014/main" id="{74E54FCC-F53E-3C4A-9240-CF92BA0FD544}"/>
                </a:ext>
              </a:extLst>
            </p:cNvPr>
            <p:cNvSpPr/>
            <p:nvPr/>
          </p:nvSpPr>
          <p:spPr>
            <a:xfrm>
              <a:off x="3514593" y="2151405"/>
              <a:ext cx="30809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600" dirty="0">
                  <a:latin typeface="Bradley Hand" pitchFamily="2" charset="77"/>
                </a:rPr>
                <a:t>3</a:t>
              </a:r>
            </a:p>
          </p:txBody>
        </p: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0920B655-6C32-F846-AB31-290C99E73A6B}"/>
                </a:ext>
              </a:extLst>
            </p:cNvPr>
            <p:cNvSpPr/>
            <p:nvPr/>
          </p:nvSpPr>
          <p:spPr>
            <a:xfrm>
              <a:off x="3587499" y="2840581"/>
              <a:ext cx="31290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600" dirty="0">
                  <a:latin typeface="Bradley Hand" pitchFamily="2" charset="77"/>
                </a:rPr>
                <a:t>4</a:t>
              </a:r>
            </a:p>
          </p:txBody>
        </p: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881E2078-C109-0A48-B0F1-598218C55CAA}"/>
                </a:ext>
              </a:extLst>
            </p:cNvPr>
            <p:cNvSpPr/>
            <p:nvPr/>
          </p:nvSpPr>
          <p:spPr>
            <a:xfrm>
              <a:off x="4003434" y="1667616"/>
              <a:ext cx="63030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600" dirty="0">
                  <a:latin typeface="Bradley Hand" pitchFamily="2" charset="77"/>
                </a:rPr>
                <a:t>(cm)</a:t>
              </a:r>
            </a:p>
          </p:txBody>
        </p:sp>
      </p:grpSp>
      <p:sp>
        <p:nvSpPr>
          <p:cNvPr id="56" name="Rektangel 55">
            <a:extLst>
              <a:ext uri="{FF2B5EF4-FFF2-40B4-BE49-F238E27FC236}">
                <a16:creationId xmlns:a16="http://schemas.microsoft.com/office/drawing/2014/main" id="{FE548037-6483-B747-B05A-85B592BB8AE3}"/>
              </a:ext>
            </a:extLst>
          </p:cNvPr>
          <p:cNvSpPr/>
          <p:nvPr/>
        </p:nvSpPr>
        <p:spPr>
          <a:xfrm>
            <a:off x="4778670" y="2703432"/>
            <a:ext cx="6647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r </a:t>
            </a:r>
            <a:r>
              <a:rPr lang="sv-SE" dirty="0">
                <a:cs typeface="Bradley Hand Bold"/>
              </a:rPr>
              <a:t>=</a:t>
            </a:r>
            <a:endParaRPr lang="sv-SE" dirty="0"/>
          </a:p>
        </p:txBody>
      </p:sp>
      <p:sp>
        <p:nvSpPr>
          <p:cNvPr id="57" name="Rektangel 56">
            <a:extLst>
              <a:ext uri="{FF2B5EF4-FFF2-40B4-BE49-F238E27FC236}">
                <a16:creationId xmlns:a16="http://schemas.microsoft.com/office/drawing/2014/main" id="{BBA25C78-477D-764C-B383-D01872147641}"/>
              </a:ext>
            </a:extLst>
          </p:cNvPr>
          <p:cNvSpPr/>
          <p:nvPr/>
        </p:nvSpPr>
        <p:spPr>
          <a:xfrm>
            <a:off x="5179997" y="2690700"/>
            <a:ext cx="1250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4 / 2 cm</a:t>
            </a:r>
            <a:r>
              <a:rPr lang="sv-SE" dirty="0">
                <a:cs typeface="Bradley Hand Bold"/>
              </a:rPr>
              <a:t> =</a:t>
            </a:r>
            <a:endParaRPr lang="sv-SE" dirty="0"/>
          </a:p>
        </p:txBody>
      </p:sp>
      <p:sp>
        <p:nvSpPr>
          <p:cNvPr id="58" name="Rektangel 57">
            <a:extLst>
              <a:ext uri="{FF2B5EF4-FFF2-40B4-BE49-F238E27FC236}">
                <a16:creationId xmlns:a16="http://schemas.microsoft.com/office/drawing/2014/main" id="{2EDA7608-8366-7E47-B60A-0A0D952E261F}"/>
              </a:ext>
            </a:extLst>
          </p:cNvPr>
          <p:cNvSpPr/>
          <p:nvPr/>
        </p:nvSpPr>
        <p:spPr>
          <a:xfrm>
            <a:off x="6271274" y="2675665"/>
            <a:ext cx="696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2 cm</a:t>
            </a:r>
            <a:endParaRPr lang="sv-SE" dirty="0"/>
          </a:p>
        </p:txBody>
      </p:sp>
      <p:sp>
        <p:nvSpPr>
          <p:cNvPr id="43" name="textruta 42">
            <a:extLst>
              <a:ext uri="{FF2B5EF4-FFF2-40B4-BE49-F238E27FC236}">
                <a16:creationId xmlns:a16="http://schemas.microsoft.com/office/drawing/2014/main" id="{65057B04-2EDF-304F-931C-185D7890A057}"/>
              </a:ext>
            </a:extLst>
          </p:cNvPr>
          <p:cNvSpPr txBox="1"/>
          <p:nvPr/>
        </p:nvSpPr>
        <p:spPr>
          <a:xfrm>
            <a:off x="324447" y="102034"/>
            <a:ext cx="1242415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rgbClr val="800000"/>
                </a:solidFill>
              </a:rPr>
              <a:t>Exempel</a:t>
            </a:r>
          </a:p>
        </p:txBody>
      </p:sp>
    </p:spTree>
    <p:extLst>
      <p:ext uri="{BB962C8B-B14F-4D97-AF65-F5344CB8AC3E}">
        <p14:creationId xmlns:p14="http://schemas.microsoft.com/office/powerpoint/2010/main" val="394989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30" grpId="0"/>
      <p:bldP spid="32" grpId="0"/>
      <p:bldP spid="28" grpId="0"/>
      <p:bldP spid="39" grpId="0"/>
      <p:bldP spid="53" grpId="0"/>
      <p:bldP spid="42" grpId="0"/>
      <p:bldP spid="44" grpId="0"/>
      <p:bldP spid="45" grpId="0"/>
      <p:bldP spid="46" grpId="0"/>
      <p:bldP spid="56" grpId="0"/>
      <p:bldP spid="57" grpId="0"/>
      <p:bldP spid="58" grpId="0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2327244" y="3364336"/>
            <a:ext cx="556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r: </a:t>
            </a:r>
          </a:p>
        </p:txBody>
      </p:sp>
      <p:sp>
        <p:nvSpPr>
          <p:cNvPr id="13" name="Rektangel 12"/>
          <p:cNvSpPr/>
          <p:nvPr/>
        </p:nvSpPr>
        <p:spPr>
          <a:xfrm>
            <a:off x="2605596" y="3368930"/>
            <a:ext cx="817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12 cm</a:t>
            </a:r>
            <a:endParaRPr lang="sv-SE" dirty="0"/>
          </a:p>
        </p:txBody>
      </p:sp>
      <p:sp>
        <p:nvSpPr>
          <p:cNvPr id="30" name="Rektangel 29"/>
          <p:cNvSpPr/>
          <p:nvPr/>
        </p:nvSpPr>
        <p:spPr>
          <a:xfrm>
            <a:off x="1558229" y="4053039"/>
            <a:ext cx="1170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Volymen:</a:t>
            </a:r>
          </a:p>
        </p:txBody>
      </p:sp>
      <p:sp>
        <p:nvSpPr>
          <p:cNvPr id="32" name="textruta 31"/>
          <p:cNvSpPr txBox="1"/>
          <p:nvPr/>
        </p:nvSpPr>
        <p:spPr>
          <a:xfrm>
            <a:off x="4475832" y="4056515"/>
            <a:ext cx="1899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7 238,2… cm</a:t>
            </a:r>
            <a:r>
              <a:rPr lang="sv-SE" baseline="30000" dirty="0">
                <a:latin typeface="Bradley Hand Bold"/>
                <a:cs typeface="Bradley Hand Bold"/>
              </a:rPr>
              <a:t>3</a:t>
            </a:r>
            <a:r>
              <a:rPr lang="is-IS" dirty="0">
                <a:latin typeface="Bradley Hand Bold"/>
                <a:cs typeface="Bradley Hand Bold"/>
              </a:rPr>
              <a:t> </a:t>
            </a:r>
            <a:r>
              <a:rPr lang="sv-SE" dirty="0">
                <a:cs typeface="Bradley Hand Bold"/>
              </a:rPr>
              <a:t>≈</a:t>
            </a:r>
            <a:r>
              <a:rPr lang="sv-SE" dirty="0">
                <a:latin typeface="Bradley Hand Bold"/>
                <a:cs typeface="Bradley Hand Bold"/>
              </a:rPr>
              <a:t> </a:t>
            </a:r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B44A87EF-FC06-F542-885F-85D43FC139FF}"/>
              </a:ext>
            </a:extLst>
          </p:cNvPr>
          <p:cNvSpPr/>
          <p:nvPr/>
        </p:nvSpPr>
        <p:spPr>
          <a:xfrm>
            <a:off x="6189724" y="4015986"/>
            <a:ext cx="14281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7 200 cm</a:t>
            </a:r>
            <a:r>
              <a:rPr lang="sv-SE" baseline="30000" dirty="0">
                <a:latin typeface="Bradley Hand Bold"/>
                <a:cs typeface="Bradley Hand Bold"/>
              </a:rPr>
              <a:t>3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r>
              <a:rPr lang="sv-SE" dirty="0">
                <a:cs typeface="Bradley Hand Bold"/>
              </a:rPr>
              <a:t>=</a:t>
            </a:r>
            <a:endParaRPr lang="sv-SE" dirty="0"/>
          </a:p>
        </p:txBody>
      </p:sp>
      <p:grpSp>
        <p:nvGrpSpPr>
          <p:cNvPr id="17" name="Grupp 16">
            <a:extLst>
              <a:ext uri="{FF2B5EF4-FFF2-40B4-BE49-F238E27FC236}">
                <a16:creationId xmlns:a16="http://schemas.microsoft.com/office/drawing/2014/main" id="{FDAFD34F-ACFF-3C48-9B7D-A1405E7BD3EF}"/>
              </a:ext>
            </a:extLst>
          </p:cNvPr>
          <p:cNvGrpSpPr/>
          <p:nvPr/>
        </p:nvGrpSpPr>
        <p:grpSpPr>
          <a:xfrm>
            <a:off x="2664385" y="3962881"/>
            <a:ext cx="1910240" cy="607103"/>
            <a:chOff x="2916652" y="1815180"/>
            <a:chExt cx="1910240" cy="607103"/>
          </a:xfrm>
        </p:grpSpPr>
        <p:grpSp>
          <p:nvGrpSpPr>
            <p:cNvPr id="15" name="Grupp 14">
              <a:extLst>
                <a:ext uri="{FF2B5EF4-FFF2-40B4-BE49-F238E27FC236}">
                  <a16:creationId xmlns:a16="http://schemas.microsoft.com/office/drawing/2014/main" id="{4EBC4663-D23C-334A-99B3-6FD3783A0448}"/>
                </a:ext>
              </a:extLst>
            </p:cNvPr>
            <p:cNvGrpSpPr/>
            <p:nvPr/>
          </p:nvGrpSpPr>
          <p:grpSpPr>
            <a:xfrm>
              <a:off x="2916652" y="1815180"/>
              <a:ext cx="1241045" cy="607103"/>
              <a:chOff x="2916652" y="1815180"/>
              <a:chExt cx="1241045" cy="607103"/>
            </a:xfrm>
          </p:grpSpPr>
          <p:sp>
            <p:nvSpPr>
              <p:cNvPr id="12" name="Rektangel 11"/>
              <p:cNvSpPr/>
              <p:nvPr/>
            </p:nvSpPr>
            <p:spPr>
              <a:xfrm>
                <a:off x="2916652" y="1815180"/>
                <a:ext cx="12410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4 </a:t>
                </a:r>
                <a:r>
                  <a:rPr lang="el-GR" dirty="0">
                    <a:latin typeface="Bradley Hand" pitchFamily="2" charset="77"/>
                  </a:rPr>
                  <a:t>· π · </a:t>
                </a:r>
                <a:r>
                  <a:rPr lang="sv-SE" dirty="0">
                    <a:latin typeface="Bradley Hand" pitchFamily="2" charset="77"/>
                  </a:rPr>
                  <a:t>12 </a:t>
                </a:r>
                <a:r>
                  <a:rPr lang="sv-SE" baseline="30000" dirty="0">
                    <a:latin typeface="Bradley Hand" pitchFamily="2" charset="77"/>
                  </a:rPr>
                  <a:t>3</a:t>
                </a:r>
                <a:endParaRPr lang="sv-SE" dirty="0"/>
              </a:p>
            </p:txBody>
          </p:sp>
          <p:cxnSp>
            <p:nvCxnSpPr>
              <p:cNvPr id="10" name="Rak 9">
                <a:extLst>
                  <a:ext uri="{FF2B5EF4-FFF2-40B4-BE49-F238E27FC236}">
                    <a16:creationId xmlns:a16="http://schemas.microsoft.com/office/drawing/2014/main" id="{6F19DD74-E20C-384D-A548-DCC6ECF56D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66389" y="2107749"/>
                <a:ext cx="1070749" cy="0"/>
              </a:xfrm>
              <a:prstGeom prst="line">
                <a:avLst/>
              </a:prstGeom>
              <a:ln w="158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4B335AC8-AF86-7C47-8EF5-9CC9F4A2B310}"/>
                  </a:ext>
                </a:extLst>
              </p:cNvPr>
              <p:cNvSpPr/>
              <p:nvPr/>
            </p:nvSpPr>
            <p:spPr>
              <a:xfrm>
                <a:off x="3219318" y="2052951"/>
                <a:ext cx="3289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  <a:cs typeface="Bradley Hand Bold"/>
                  </a:rPr>
                  <a:t>3</a:t>
                </a:r>
                <a:endParaRPr lang="sv-SE" dirty="0">
                  <a:latin typeface="Bradley Hand" pitchFamily="2" charset="77"/>
                </a:endParaRPr>
              </a:p>
            </p:txBody>
          </p:sp>
        </p:grpSp>
        <p:sp>
          <p:nvSpPr>
            <p:cNvPr id="52" name="Rektangel 51">
              <a:extLst>
                <a:ext uri="{FF2B5EF4-FFF2-40B4-BE49-F238E27FC236}">
                  <a16:creationId xmlns:a16="http://schemas.microsoft.com/office/drawing/2014/main" id="{649436C8-3E2F-0E46-BCB8-ECBBEB9221B3}"/>
                </a:ext>
              </a:extLst>
            </p:cNvPr>
            <p:cNvSpPr/>
            <p:nvPr/>
          </p:nvSpPr>
          <p:spPr>
            <a:xfrm>
              <a:off x="4073160" y="1923083"/>
              <a:ext cx="7537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cm</a:t>
              </a:r>
              <a:r>
                <a:rPr lang="sv-SE" baseline="30000" dirty="0">
                  <a:latin typeface="Bradley Hand Bold"/>
                  <a:cs typeface="Bradley Hand Bold"/>
                </a:rPr>
                <a:t>3</a:t>
              </a:r>
              <a:r>
                <a:rPr lang="sv-SE" dirty="0">
                  <a:cs typeface="Bradley Hand Bold"/>
                </a:rPr>
                <a:t> =</a:t>
              </a:r>
              <a:endParaRPr lang="sv-SE" dirty="0">
                <a:latin typeface="Bradley Hand Bold"/>
                <a:cs typeface="Bradley Hand Bold"/>
              </a:endParaRPr>
            </a:p>
          </p:txBody>
        </p:sp>
      </p:grpSp>
      <p:sp>
        <p:nvSpPr>
          <p:cNvPr id="53" name="textruta 52">
            <a:extLst>
              <a:ext uri="{FF2B5EF4-FFF2-40B4-BE49-F238E27FC236}">
                <a16:creationId xmlns:a16="http://schemas.microsoft.com/office/drawing/2014/main" id="{64E63F00-4DA8-1640-82DD-E7D7F62458CF}"/>
              </a:ext>
            </a:extLst>
          </p:cNvPr>
          <p:cNvSpPr txBox="1"/>
          <p:nvPr/>
        </p:nvSpPr>
        <p:spPr>
          <a:xfrm>
            <a:off x="1768696" y="5258687"/>
            <a:ext cx="4268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</a:t>
            </a:r>
            <a:r>
              <a:rPr lang="sv-SE" dirty="0">
                <a:latin typeface="Bradley Hand Bold"/>
                <a:cs typeface="Bradley Hand Bold"/>
              </a:rPr>
              <a:t>:  Bollens volym är 7,2 dm</a:t>
            </a:r>
            <a:r>
              <a:rPr lang="sv-SE" baseline="30000" dirty="0">
                <a:latin typeface="Bradley Hand Bold"/>
                <a:cs typeface="Bradley Hand Bold"/>
              </a:rPr>
              <a:t>3</a:t>
            </a:r>
            <a:r>
              <a:rPr lang="sv-SE" dirty="0">
                <a:latin typeface="Bradley Hand Bold"/>
                <a:cs typeface="Bradley Hand Bold"/>
              </a:rPr>
              <a:t>.</a:t>
            </a:r>
          </a:p>
        </p:txBody>
      </p:sp>
      <p:grpSp>
        <p:nvGrpSpPr>
          <p:cNvPr id="18" name="Grupp 17">
            <a:extLst>
              <a:ext uri="{FF2B5EF4-FFF2-40B4-BE49-F238E27FC236}">
                <a16:creationId xmlns:a16="http://schemas.microsoft.com/office/drawing/2014/main" id="{FA4926B3-41F2-C545-A483-ADD34901B152}"/>
              </a:ext>
            </a:extLst>
          </p:cNvPr>
          <p:cNvGrpSpPr/>
          <p:nvPr/>
        </p:nvGrpSpPr>
        <p:grpSpPr>
          <a:xfrm>
            <a:off x="2230101" y="2491751"/>
            <a:ext cx="1472197" cy="627748"/>
            <a:chOff x="2202034" y="1460033"/>
            <a:chExt cx="1472197" cy="627748"/>
          </a:xfrm>
        </p:grpSpPr>
        <p:sp>
          <p:nvSpPr>
            <p:cNvPr id="38" name="Rektangel 37"/>
            <p:cNvSpPr/>
            <p:nvPr/>
          </p:nvSpPr>
          <p:spPr>
            <a:xfrm>
              <a:off x="2202034" y="1601797"/>
              <a:ext cx="120368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V </a:t>
              </a:r>
              <a:r>
                <a:rPr lang="sv-SE" dirty="0">
                  <a:cs typeface="Bradley Hand Bold"/>
                </a:rPr>
                <a:t>=</a:t>
              </a:r>
              <a:endParaRPr lang="sv-SE" dirty="0">
                <a:latin typeface="Bradley Hand Bold"/>
                <a:cs typeface="Bradley Hand Bold"/>
              </a:endParaRPr>
            </a:p>
          </p:txBody>
        </p:sp>
        <p:grpSp>
          <p:nvGrpSpPr>
            <p:cNvPr id="33" name="Grupp 32">
              <a:extLst>
                <a:ext uri="{FF2B5EF4-FFF2-40B4-BE49-F238E27FC236}">
                  <a16:creationId xmlns:a16="http://schemas.microsoft.com/office/drawing/2014/main" id="{D20A10FE-9EBD-4E48-8CA3-D5F79A79F988}"/>
                </a:ext>
              </a:extLst>
            </p:cNvPr>
            <p:cNvGrpSpPr/>
            <p:nvPr/>
          </p:nvGrpSpPr>
          <p:grpSpPr>
            <a:xfrm>
              <a:off x="2606310" y="1460033"/>
              <a:ext cx="1067921" cy="627748"/>
              <a:chOff x="2774466" y="1797231"/>
              <a:chExt cx="1067921" cy="627748"/>
            </a:xfrm>
          </p:grpSpPr>
          <p:sp>
            <p:nvSpPr>
              <p:cNvPr id="37" name="Rektangel 36">
                <a:extLst>
                  <a:ext uri="{FF2B5EF4-FFF2-40B4-BE49-F238E27FC236}">
                    <a16:creationId xmlns:a16="http://schemas.microsoft.com/office/drawing/2014/main" id="{44A887C8-E6C4-C946-B340-C12DCE9FF679}"/>
                  </a:ext>
                </a:extLst>
              </p:cNvPr>
              <p:cNvSpPr/>
              <p:nvPr/>
            </p:nvSpPr>
            <p:spPr>
              <a:xfrm>
                <a:off x="2774466" y="1797231"/>
                <a:ext cx="106792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4 </a:t>
                </a:r>
                <a:r>
                  <a:rPr lang="el-GR" dirty="0">
                    <a:latin typeface="Bradley Hand" pitchFamily="2" charset="77"/>
                  </a:rPr>
                  <a:t>· π · </a:t>
                </a:r>
                <a:r>
                  <a:rPr lang="sv-SE" dirty="0">
                    <a:latin typeface="Bradley Hand" pitchFamily="2" charset="77"/>
                  </a:rPr>
                  <a:t>r </a:t>
                </a:r>
                <a:r>
                  <a:rPr lang="sv-SE" baseline="30000" dirty="0">
                    <a:latin typeface="Bradley Hand" pitchFamily="2" charset="77"/>
                  </a:rPr>
                  <a:t>3</a:t>
                </a:r>
                <a:endParaRPr lang="sv-SE" dirty="0"/>
              </a:p>
            </p:txBody>
          </p:sp>
          <p:cxnSp>
            <p:nvCxnSpPr>
              <p:cNvPr id="40" name="Rak 39">
                <a:extLst>
                  <a:ext uri="{FF2B5EF4-FFF2-40B4-BE49-F238E27FC236}">
                    <a16:creationId xmlns:a16="http://schemas.microsoft.com/office/drawing/2014/main" id="{769969F0-4606-E349-9090-ADA99349B4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61135" y="2118279"/>
                <a:ext cx="822652" cy="1072"/>
              </a:xfrm>
              <a:prstGeom prst="line">
                <a:avLst/>
              </a:prstGeom>
              <a:ln w="158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17EB16A1-BD1B-6940-964B-31032E04E7E2}"/>
                  </a:ext>
                </a:extLst>
              </p:cNvPr>
              <p:cNvSpPr/>
              <p:nvPr/>
            </p:nvSpPr>
            <p:spPr>
              <a:xfrm>
                <a:off x="3099872" y="2055647"/>
                <a:ext cx="3289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  <a:cs typeface="Bradley Hand Bold"/>
                  </a:rPr>
                  <a:t>3</a:t>
                </a:r>
                <a:endParaRPr lang="sv-SE" dirty="0">
                  <a:latin typeface="Bradley Hand" pitchFamily="2" charset="77"/>
                </a:endParaRPr>
              </a:p>
            </p:txBody>
          </p:sp>
        </p:grpSp>
      </p:grpSp>
      <p:sp>
        <p:nvSpPr>
          <p:cNvPr id="44" name="Rektangel 43">
            <a:extLst>
              <a:ext uri="{FF2B5EF4-FFF2-40B4-BE49-F238E27FC236}">
                <a16:creationId xmlns:a16="http://schemas.microsoft.com/office/drawing/2014/main" id="{AE780236-E209-6D41-A1D2-AC798D47FE78}"/>
              </a:ext>
            </a:extLst>
          </p:cNvPr>
          <p:cNvSpPr/>
          <p:nvPr/>
        </p:nvSpPr>
        <p:spPr>
          <a:xfrm>
            <a:off x="7516095" y="3975457"/>
            <a:ext cx="1060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7,2 dm</a:t>
            </a:r>
            <a:r>
              <a:rPr lang="sv-SE" baseline="30000" dirty="0">
                <a:latin typeface="Bradley Hand Bold"/>
                <a:cs typeface="Bradley Hand Bold"/>
              </a:rPr>
              <a:t>3</a:t>
            </a:r>
            <a:endParaRPr lang="sv-SE" dirty="0"/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DD1CE6F2-0F51-694A-87B5-913F43183E7F}"/>
              </a:ext>
            </a:extLst>
          </p:cNvPr>
          <p:cNvGrpSpPr/>
          <p:nvPr/>
        </p:nvGrpSpPr>
        <p:grpSpPr>
          <a:xfrm>
            <a:off x="1596489" y="531878"/>
            <a:ext cx="6399780" cy="2435559"/>
            <a:chOff x="1589233" y="505789"/>
            <a:chExt cx="6399780" cy="2435559"/>
          </a:xfrm>
        </p:grpSpPr>
        <p:grpSp>
          <p:nvGrpSpPr>
            <p:cNvPr id="16" name="Grupp 15">
              <a:extLst>
                <a:ext uri="{FF2B5EF4-FFF2-40B4-BE49-F238E27FC236}">
                  <a16:creationId xmlns:a16="http://schemas.microsoft.com/office/drawing/2014/main" id="{5429E358-60D2-7843-B8A7-F552C7FF97B8}"/>
                </a:ext>
              </a:extLst>
            </p:cNvPr>
            <p:cNvGrpSpPr/>
            <p:nvPr/>
          </p:nvGrpSpPr>
          <p:grpSpPr>
            <a:xfrm>
              <a:off x="1589233" y="1309353"/>
              <a:ext cx="5336451" cy="651612"/>
              <a:chOff x="917805" y="351677"/>
              <a:chExt cx="5336451" cy="651612"/>
            </a:xfrm>
          </p:grpSpPr>
          <p:sp>
            <p:nvSpPr>
              <p:cNvPr id="3" name="Rektangel 2"/>
              <p:cNvSpPr/>
              <p:nvPr/>
            </p:nvSpPr>
            <p:spPr>
              <a:xfrm>
                <a:off x="1340040" y="356958"/>
                <a:ext cx="491421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dirty="0"/>
                  <a:t>Hur stor volym har basketbollen? </a:t>
                </a:r>
              </a:p>
              <a:p>
                <a:r>
                  <a:rPr lang="sv-SE" dirty="0"/>
                  <a:t>Avrunda till tiondels kubikdecimeter.  </a:t>
                </a:r>
              </a:p>
            </p:txBody>
          </p:sp>
          <p:pic>
            <p:nvPicPr>
              <p:cNvPr id="2" name="Bildobjekt 1">
                <a:extLst>
                  <a:ext uri="{FF2B5EF4-FFF2-40B4-BE49-F238E27FC236}">
                    <a16:creationId xmlns:a16="http://schemas.microsoft.com/office/drawing/2014/main" id="{EB6011AF-1D77-6F4E-BACB-9682454336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17805" y="351677"/>
                <a:ext cx="344414" cy="433487"/>
              </a:xfrm>
              <a:prstGeom prst="rect">
                <a:avLst/>
              </a:prstGeom>
            </p:spPr>
          </p:pic>
        </p:grpSp>
        <p:grpSp>
          <p:nvGrpSpPr>
            <p:cNvPr id="6" name="Grupp 5">
              <a:extLst>
                <a:ext uri="{FF2B5EF4-FFF2-40B4-BE49-F238E27FC236}">
                  <a16:creationId xmlns:a16="http://schemas.microsoft.com/office/drawing/2014/main" id="{537E41E5-D889-F740-ADC3-8AA03C5A8D61}"/>
                </a:ext>
              </a:extLst>
            </p:cNvPr>
            <p:cNvGrpSpPr/>
            <p:nvPr/>
          </p:nvGrpSpPr>
          <p:grpSpPr>
            <a:xfrm>
              <a:off x="5664612" y="505789"/>
              <a:ext cx="2324401" cy="2435559"/>
              <a:chOff x="5664612" y="358293"/>
              <a:chExt cx="2324401" cy="2435559"/>
            </a:xfrm>
          </p:grpSpPr>
          <p:pic>
            <p:nvPicPr>
              <p:cNvPr id="4" name="Bildobjekt 3">
                <a:extLst>
                  <a:ext uri="{FF2B5EF4-FFF2-40B4-BE49-F238E27FC236}">
                    <a16:creationId xmlns:a16="http://schemas.microsoft.com/office/drawing/2014/main" id="{42CB607C-02D1-5A40-9A7A-2BA59D2A8F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33" b="99573" l="1782" r="89978">
                            <a14:foregroundMark x1="4232" y1="36752" x2="4232" y2="36752"/>
                            <a14:foregroundMark x1="29176" y1="94444" x2="29176" y2="94444"/>
                            <a14:foregroundMark x1="47439" y1="99573" x2="47439" y2="99573"/>
                            <a14:foregroundMark x1="89755" y1="52564" x2="89755" y2="52564"/>
                            <a14:foregroundMark x1="2450" y1="11111" x2="2895" y2="46795"/>
                            <a14:foregroundMark x1="2895" y1="47222" x2="2895" y2="50641"/>
                            <a14:foregroundMark x1="2895" y1="50214" x2="2895" y2="52564"/>
                            <a14:foregroundMark x1="2004" y1="9188" x2="3786" y2="14530"/>
                            <a14:foregroundMark x1="2895" y1="8761" x2="50111" y2="9188"/>
                            <a14:foregroundMark x1="48330" y1="8333" x2="48330" y2="51709"/>
                            <a14:foregroundMark x1="2004" y1="10684" x2="25612" y2="11111"/>
                            <a14:foregroundMark x1="25612" y1="11111" x2="49220" y2="10043"/>
                            <a14:foregroundMark x1="49220" y1="10043" x2="54788" y2="10043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664612" y="469105"/>
                <a:ext cx="2230367" cy="2324747"/>
              </a:xfrm>
              <a:prstGeom prst="rect">
                <a:avLst/>
              </a:prstGeom>
            </p:spPr>
          </p:pic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E4BB1A5E-EEF9-A445-8265-DBA161662AAB}"/>
                  </a:ext>
                </a:extLst>
              </p:cNvPr>
              <p:cNvSpPr/>
              <p:nvPr/>
            </p:nvSpPr>
            <p:spPr>
              <a:xfrm>
                <a:off x="6091778" y="358293"/>
                <a:ext cx="39305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sz="1600" dirty="0"/>
                  <a:t>12</a:t>
                </a:r>
              </a:p>
            </p:txBody>
          </p:sp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0EEC2162-6B60-9040-BDD2-9C1D47EE03BB}"/>
                  </a:ext>
                </a:extLst>
              </p:cNvPr>
              <p:cNvSpPr/>
              <p:nvPr/>
            </p:nvSpPr>
            <p:spPr>
              <a:xfrm>
                <a:off x="7429244" y="595664"/>
                <a:ext cx="55976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sz="1600" dirty="0">
                    <a:cs typeface="Bradley Hand Bold"/>
                  </a:rPr>
                  <a:t>(cm)</a:t>
                </a:r>
                <a:endParaRPr lang="sv-SE" sz="1600" dirty="0"/>
              </a:p>
            </p:txBody>
          </p:sp>
        </p:grpSp>
      </p:grpSp>
      <p:sp>
        <p:nvSpPr>
          <p:cNvPr id="29" name="textruta 28">
            <a:extLst>
              <a:ext uri="{FF2B5EF4-FFF2-40B4-BE49-F238E27FC236}">
                <a16:creationId xmlns:a16="http://schemas.microsoft.com/office/drawing/2014/main" id="{BECE1C86-D906-2842-903F-0B931BC3C3A3}"/>
              </a:ext>
            </a:extLst>
          </p:cNvPr>
          <p:cNvSpPr txBox="1"/>
          <p:nvPr/>
        </p:nvSpPr>
        <p:spPr>
          <a:xfrm>
            <a:off x="258825" y="397199"/>
            <a:ext cx="1242415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rgbClr val="800000"/>
                </a:solidFill>
              </a:rPr>
              <a:t>Exempel</a:t>
            </a:r>
          </a:p>
        </p:txBody>
      </p:sp>
    </p:spTree>
    <p:extLst>
      <p:ext uri="{BB962C8B-B14F-4D97-AF65-F5344CB8AC3E}">
        <p14:creationId xmlns:p14="http://schemas.microsoft.com/office/powerpoint/2010/main" val="414485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30" grpId="0"/>
      <p:bldP spid="32" grpId="0"/>
      <p:bldP spid="39" grpId="0"/>
      <p:bldP spid="53" grpId="0"/>
      <p:bldP spid="44" grpId="0"/>
      <p:bldP spid="29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2634</TotalTime>
  <Words>347</Words>
  <Application>Microsoft Macintosh PowerPoint</Application>
  <PresentationFormat>Bildspel på skärmen (4:3)</PresentationFormat>
  <Paragraphs>79</Paragraphs>
  <Slides>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1" baseType="lpstr">
      <vt:lpstr>Arial</vt:lpstr>
      <vt:lpstr>Bradley Hand</vt:lpstr>
      <vt:lpstr>Bradley Hand Bold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75</cp:revision>
  <dcterms:created xsi:type="dcterms:W3CDTF">2017-04-14T14:34:39Z</dcterms:created>
  <dcterms:modified xsi:type="dcterms:W3CDTF">2021-10-22T08:31:34Z</dcterms:modified>
</cp:coreProperties>
</file>