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1" r:id="rId8"/>
    <p:sldId id="258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875"/>
    <a:srgbClr val="AA8188"/>
    <a:srgbClr val="800001"/>
    <a:srgbClr val="BC75BB"/>
    <a:srgbClr val="985D96"/>
    <a:srgbClr val="8B5589"/>
    <a:srgbClr val="007737"/>
    <a:srgbClr val="FFE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1"/>
    <p:restoredTop sz="98405" autoAdjust="0"/>
  </p:normalViewPr>
  <p:slideViewPr>
    <p:cSldViewPr snapToGrid="0" snapToObjects="1">
      <p:cViewPr>
        <p:scale>
          <a:sx n="122" d="100"/>
          <a:sy n="122" d="100"/>
        </p:scale>
        <p:origin x="1080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BDC738-627C-6E4F-82C5-FB6FD866FF0C}"/>
              </a:ext>
            </a:extLst>
          </p:cNvPr>
          <p:cNvSpPr/>
          <p:nvPr/>
        </p:nvSpPr>
        <p:spPr>
          <a:xfrm>
            <a:off x="3130324" y="546594"/>
            <a:ext cx="319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Fast kostnad och rörlig kostnad 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713BF04B-0D7E-8E47-8E93-6E74D84E0802}"/>
              </a:ext>
            </a:extLst>
          </p:cNvPr>
          <p:cNvGrpSpPr/>
          <p:nvPr/>
        </p:nvGrpSpPr>
        <p:grpSpPr>
          <a:xfrm>
            <a:off x="408482" y="867724"/>
            <a:ext cx="7762089" cy="1022261"/>
            <a:chOff x="959880" y="1147734"/>
            <a:chExt cx="7762089" cy="102226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C354A66-B114-A240-9621-B9D73645FBC5}"/>
                </a:ext>
              </a:extLst>
            </p:cNvPr>
            <p:cNvSpPr/>
            <p:nvPr/>
          </p:nvSpPr>
          <p:spPr>
            <a:xfrm>
              <a:off x="2721985" y="1246665"/>
              <a:ext cx="59999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En snickare tar 300 kr i grundavgift </a:t>
              </a:r>
              <a:r>
                <a:rPr lang="sv-SE" dirty="0">
                  <a:solidFill>
                    <a:srgbClr val="C00000"/>
                  </a:solidFill>
                </a:rPr>
                <a:t>(</a:t>
              </a:r>
              <a:r>
                <a:rPr lang="sv-SE" i="1" dirty="0">
                  <a:solidFill>
                    <a:srgbClr val="C00000"/>
                  </a:solidFill>
                </a:rPr>
                <a:t>fast kostnad) </a:t>
              </a:r>
              <a:r>
                <a:rPr lang="sv-SE" dirty="0"/>
                <a:t>och 500 kr per arbetstimme </a:t>
              </a:r>
              <a:r>
                <a:rPr lang="sv-SE" dirty="0">
                  <a:solidFill>
                    <a:srgbClr val="C00000"/>
                  </a:solidFill>
                </a:rPr>
                <a:t>(</a:t>
              </a:r>
              <a:r>
                <a:rPr lang="sv-SE" i="1" dirty="0">
                  <a:solidFill>
                    <a:srgbClr val="C00000"/>
                  </a:solidFill>
                </a:rPr>
                <a:t>rörlig kostnad</a:t>
              </a:r>
              <a:r>
                <a:rPr lang="sv-SE" dirty="0">
                  <a:solidFill>
                    <a:srgbClr val="C00000"/>
                  </a:solidFill>
                </a:rPr>
                <a:t>) </a:t>
              </a:r>
              <a:r>
                <a:rPr lang="sv-SE" dirty="0"/>
                <a:t>för att uträtta ett arbete</a:t>
              </a:r>
              <a:r>
                <a:rPr lang="sv-SE" i="1" dirty="0"/>
                <a:t>. </a:t>
              </a:r>
              <a:endParaRPr lang="sv-SE" dirty="0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719A468-5F05-0042-917E-114178C3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959880" y="1147734"/>
              <a:ext cx="1536185" cy="1022261"/>
            </a:xfrm>
            <a:prstGeom prst="ellipse">
              <a:avLst/>
            </a:prstGeom>
          </p:spPr>
        </p:pic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1ED06680-FD8F-4043-8EDE-D3B5DF094E02}"/>
              </a:ext>
            </a:extLst>
          </p:cNvPr>
          <p:cNvSpPr/>
          <p:nvPr/>
        </p:nvSpPr>
        <p:spPr>
          <a:xfrm>
            <a:off x="2495034" y="1687429"/>
            <a:ext cx="426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1 </a:t>
            </a:r>
            <a:r>
              <a:rPr lang="sv-SE" dirty="0"/>
              <a:t>timme kostar (300 + 500 · </a:t>
            </a:r>
            <a:r>
              <a:rPr lang="sv-SE" dirty="0">
                <a:solidFill>
                  <a:srgbClr val="C00000"/>
                </a:solidFill>
              </a:rPr>
              <a:t>1</a:t>
            </a:r>
            <a:r>
              <a:rPr lang="sv-SE" dirty="0"/>
              <a:t>) kr = 800 kr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279AC7-BBD3-A64D-BBB3-C1674D655CB6}"/>
              </a:ext>
            </a:extLst>
          </p:cNvPr>
          <p:cNvSpPr/>
          <p:nvPr/>
        </p:nvSpPr>
        <p:spPr>
          <a:xfrm>
            <a:off x="2495034" y="2135205"/>
            <a:ext cx="4397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2 </a:t>
            </a:r>
            <a:r>
              <a:rPr lang="sv-SE" dirty="0"/>
              <a:t>timmar kostar (300 + 500 · </a:t>
            </a:r>
            <a:r>
              <a:rPr lang="sv-SE" dirty="0">
                <a:solidFill>
                  <a:srgbClr val="C00000"/>
                </a:solidFill>
              </a:rPr>
              <a:t>2</a:t>
            </a:r>
            <a:r>
              <a:rPr lang="sv-SE" dirty="0"/>
              <a:t>) kr = 1 300 kr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53951C7-5D5D-DD4F-B130-FC8417E98563}"/>
              </a:ext>
            </a:extLst>
          </p:cNvPr>
          <p:cNvSpPr/>
          <p:nvPr/>
        </p:nvSpPr>
        <p:spPr>
          <a:xfrm>
            <a:off x="2495033" y="2582981"/>
            <a:ext cx="3555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timmar kostar (300 + 500 ·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/>
              <a:t>) kr = 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DFFA90-6752-704F-8B69-EAF9BA7D53FB}"/>
              </a:ext>
            </a:extLst>
          </p:cNvPr>
          <p:cNvSpPr/>
          <p:nvPr/>
        </p:nvSpPr>
        <p:spPr>
          <a:xfrm>
            <a:off x="5770213" y="2582981"/>
            <a:ext cx="1765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(300 + 500</a:t>
            </a:r>
            <a:r>
              <a:rPr lang="sv-SE" i="1" dirty="0"/>
              <a:t>x</a:t>
            </a:r>
            <a:r>
              <a:rPr lang="sv-SE" dirty="0"/>
              <a:t>) kr 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7B6811B-2AEE-6C4F-AF11-D44F9B27FD02}"/>
              </a:ext>
            </a:extLst>
          </p:cNvPr>
          <p:cNvSpPr/>
          <p:nvPr/>
        </p:nvSpPr>
        <p:spPr>
          <a:xfrm>
            <a:off x="1859753" y="3089518"/>
            <a:ext cx="6226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kallar den sammanlagda kostnaden för </a:t>
            </a:r>
            <a:r>
              <a:rPr lang="sv-SE" i="1" dirty="0"/>
              <a:t>y </a:t>
            </a:r>
            <a:r>
              <a:rPr lang="sv-SE" dirty="0"/>
              <a:t>får vi funktionen: 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BD09DF05-B2B8-6E47-8F17-F303DCE5CAFC}"/>
              </a:ext>
            </a:extLst>
          </p:cNvPr>
          <p:cNvGrpSpPr/>
          <p:nvPr/>
        </p:nvGrpSpPr>
        <p:grpSpPr>
          <a:xfrm>
            <a:off x="3576256" y="3557109"/>
            <a:ext cx="2235250" cy="621055"/>
            <a:chOff x="0" y="2265653"/>
            <a:chExt cx="8946292" cy="2340603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24CB75D9-C314-1C4D-A102-2634B22595B5}"/>
                </a:ext>
              </a:extLst>
            </p:cNvPr>
            <p:cNvGrpSpPr/>
            <p:nvPr/>
          </p:nvGrpSpPr>
          <p:grpSpPr>
            <a:xfrm>
              <a:off x="0" y="2265653"/>
              <a:ext cx="8946292" cy="2340603"/>
              <a:chOff x="0" y="2265653"/>
              <a:chExt cx="8946292" cy="2340603"/>
            </a:xfrm>
          </p:grpSpPr>
          <p:pic>
            <p:nvPicPr>
              <p:cNvPr id="13" name="Bildobjekt 12">
                <a:extLst>
                  <a:ext uri="{FF2B5EF4-FFF2-40B4-BE49-F238E27FC236}">
                    <a16:creationId xmlns:a16="http://schemas.microsoft.com/office/drawing/2014/main" id="{7A575AB1-2337-244E-BBD1-4CC0B35E8A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62"/>
              <a:stretch/>
            </p:blipFill>
            <p:spPr>
              <a:xfrm>
                <a:off x="0" y="2265653"/>
                <a:ext cx="8946292" cy="2326693"/>
              </a:xfrm>
              <a:prstGeom prst="rect">
                <a:avLst/>
              </a:prstGeom>
            </p:spPr>
          </p:pic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BB54D869-EAF1-7649-A7BC-6A88269CF4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5042"/>
              <a:stretch/>
            </p:blipFill>
            <p:spPr>
              <a:xfrm>
                <a:off x="0" y="4037519"/>
                <a:ext cx="8946292" cy="568737"/>
              </a:xfrm>
              <a:prstGeom prst="rect">
                <a:avLst/>
              </a:prstGeom>
            </p:spPr>
          </p:pic>
        </p:grp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39DA534B-52A9-1E45-8503-59C9AB263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042"/>
            <a:stretch/>
          </p:blipFill>
          <p:spPr>
            <a:xfrm>
              <a:off x="3524655" y="3814789"/>
              <a:ext cx="5421637" cy="551395"/>
            </a:xfrm>
            <a:prstGeom prst="rect">
              <a:avLst/>
            </a:prstGeom>
          </p:spPr>
        </p:pic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1CC9DE18-5368-C949-8508-70966B28FE24}"/>
              </a:ext>
            </a:extLst>
          </p:cNvPr>
          <p:cNvGrpSpPr/>
          <p:nvPr/>
        </p:nvGrpSpPr>
        <p:grpSpPr>
          <a:xfrm>
            <a:off x="2022501" y="4003619"/>
            <a:ext cx="1890662" cy="855527"/>
            <a:chOff x="2370946" y="4941563"/>
            <a:chExt cx="1890662" cy="855527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504D4A6-FA46-8C44-AD05-9690C386D71A}"/>
                </a:ext>
              </a:extLst>
            </p:cNvPr>
            <p:cNvSpPr/>
            <p:nvPr/>
          </p:nvSpPr>
          <p:spPr>
            <a:xfrm>
              <a:off x="2370946" y="5489313"/>
              <a:ext cx="1200267" cy="307777"/>
            </a:xfrm>
            <a:prstGeom prst="rect">
              <a:avLst/>
            </a:prstGeom>
            <a:ln>
              <a:solidFill>
                <a:srgbClr val="764875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Total kostnad 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3A96C16D-CD02-6D43-8407-05F55B5A4D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1213" y="4941563"/>
              <a:ext cx="690395" cy="544059"/>
            </a:xfrm>
            <a:prstGeom prst="straightConnector1">
              <a:avLst/>
            </a:prstGeom>
            <a:ln>
              <a:solidFill>
                <a:srgbClr val="76487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D6B68A30-8231-0744-84B2-5CE46291C6E7}"/>
              </a:ext>
            </a:extLst>
          </p:cNvPr>
          <p:cNvGrpSpPr/>
          <p:nvPr/>
        </p:nvGrpSpPr>
        <p:grpSpPr>
          <a:xfrm>
            <a:off x="3468522" y="4003619"/>
            <a:ext cx="1136659" cy="1255251"/>
            <a:chOff x="2335939" y="4524087"/>
            <a:chExt cx="1136659" cy="1255251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95186A4C-9475-C94D-9E64-869ABF0F75D4}"/>
                </a:ext>
              </a:extLst>
            </p:cNvPr>
            <p:cNvSpPr/>
            <p:nvPr/>
          </p:nvSpPr>
          <p:spPr>
            <a:xfrm>
              <a:off x="2335939" y="5471561"/>
              <a:ext cx="1136659" cy="307777"/>
            </a:xfrm>
            <a:prstGeom prst="rect">
              <a:avLst/>
            </a:prstGeom>
            <a:ln>
              <a:solidFill>
                <a:srgbClr val="764875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Fast kostnad </a:t>
              </a:r>
            </a:p>
          </p:txBody>
        </p:sp>
        <p:cxnSp>
          <p:nvCxnSpPr>
            <p:cNvPr id="28" name="Rak pil 27">
              <a:extLst>
                <a:ext uri="{FF2B5EF4-FFF2-40B4-BE49-F238E27FC236}">
                  <a16:creationId xmlns:a16="http://schemas.microsoft.com/office/drawing/2014/main" id="{12CA54C2-DA9D-4441-B5A6-177015456740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2904269" y="4524087"/>
              <a:ext cx="417027" cy="947474"/>
            </a:xfrm>
            <a:prstGeom prst="straightConnector1">
              <a:avLst/>
            </a:prstGeom>
            <a:ln>
              <a:solidFill>
                <a:srgbClr val="76487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903206A1-0AA9-1844-B9A7-B91A8E328298}"/>
              </a:ext>
            </a:extLst>
          </p:cNvPr>
          <p:cNvGrpSpPr/>
          <p:nvPr/>
        </p:nvGrpSpPr>
        <p:grpSpPr>
          <a:xfrm>
            <a:off x="4746213" y="4003619"/>
            <a:ext cx="1304706" cy="975614"/>
            <a:chOff x="2285321" y="4786720"/>
            <a:chExt cx="1304706" cy="975614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9BF16FF0-3453-ED45-BA41-400B7F4B5D93}"/>
                </a:ext>
              </a:extLst>
            </p:cNvPr>
            <p:cNvSpPr/>
            <p:nvPr/>
          </p:nvSpPr>
          <p:spPr>
            <a:xfrm>
              <a:off x="2285321" y="5454557"/>
              <a:ext cx="1304706" cy="307777"/>
            </a:xfrm>
            <a:prstGeom prst="rect">
              <a:avLst/>
            </a:prstGeom>
            <a:ln>
              <a:solidFill>
                <a:srgbClr val="764875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Rörlig  kostnad </a:t>
              </a:r>
            </a:p>
          </p:txBody>
        </p:sp>
        <p:cxnSp>
          <p:nvCxnSpPr>
            <p:cNvPr id="38" name="Rak pil 37">
              <a:extLst>
                <a:ext uri="{FF2B5EF4-FFF2-40B4-BE49-F238E27FC236}">
                  <a16:creationId xmlns:a16="http://schemas.microsoft.com/office/drawing/2014/main" id="{9341723B-28AA-2C45-9704-10A336921F1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2807071" y="4786720"/>
              <a:ext cx="130603" cy="667837"/>
            </a:xfrm>
            <a:prstGeom prst="straightConnector1">
              <a:avLst/>
            </a:prstGeom>
            <a:ln>
              <a:solidFill>
                <a:srgbClr val="76487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0F7058D6-1103-FC4A-AA23-656F6D7C690D}"/>
              </a:ext>
            </a:extLst>
          </p:cNvPr>
          <p:cNvGrpSpPr/>
          <p:nvPr/>
        </p:nvGrpSpPr>
        <p:grpSpPr>
          <a:xfrm>
            <a:off x="5646721" y="3853475"/>
            <a:ext cx="1690850" cy="688410"/>
            <a:chOff x="1781748" y="5090928"/>
            <a:chExt cx="1690850" cy="688410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7D23193-7B8F-D243-81E2-974E98154DD5}"/>
                </a:ext>
              </a:extLst>
            </p:cNvPr>
            <p:cNvSpPr/>
            <p:nvPr/>
          </p:nvSpPr>
          <p:spPr>
            <a:xfrm>
              <a:off x="2335939" y="5471561"/>
              <a:ext cx="1136659" cy="307777"/>
            </a:xfrm>
            <a:prstGeom prst="rect">
              <a:avLst/>
            </a:prstGeom>
            <a:ln>
              <a:solidFill>
                <a:srgbClr val="764875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Antal timmar</a:t>
              </a:r>
            </a:p>
          </p:txBody>
        </p:sp>
        <p:cxnSp>
          <p:nvCxnSpPr>
            <p:cNvPr id="44" name="Rak pil 43">
              <a:extLst>
                <a:ext uri="{FF2B5EF4-FFF2-40B4-BE49-F238E27FC236}">
                  <a16:creationId xmlns:a16="http://schemas.microsoft.com/office/drawing/2014/main" id="{A64D8D04-017C-8449-8536-B57EF1E22D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81748" y="5090928"/>
              <a:ext cx="554191" cy="380634"/>
            </a:xfrm>
            <a:prstGeom prst="straightConnector1">
              <a:avLst/>
            </a:prstGeom>
            <a:ln>
              <a:solidFill>
                <a:srgbClr val="76487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5B422863-B5E0-2143-828B-EF354C5B17EF}"/>
              </a:ext>
            </a:extLst>
          </p:cNvPr>
          <p:cNvSpPr/>
          <p:nvPr/>
        </p:nvSpPr>
        <p:spPr>
          <a:xfrm>
            <a:off x="622977" y="5595474"/>
            <a:ext cx="3111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Funktionen kan också skrivas: 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FF96CCE-61D6-5349-B408-2B7FEE372578}"/>
              </a:ext>
            </a:extLst>
          </p:cNvPr>
          <p:cNvSpPr/>
          <p:nvPr/>
        </p:nvSpPr>
        <p:spPr>
          <a:xfrm>
            <a:off x="3576256" y="5595474"/>
            <a:ext cx="1915344" cy="400110"/>
          </a:xfrm>
          <a:prstGeom prst="rect">
            <a:avLst/>
          </a:prstGeom>
          <a:gradFill flip="none" rotWithShape="1">
            <a:gsLst>
              <a:gs pos="0">
                <a:srgbClr val="AA8188">
                  <a:tint val="66000"/>
                  <a:satMod val="160000"/>
                </a:srgbClr>
              </a:gs>
              <a:gs pos="50000">
                <a:srgbClr val="AA8188">
                  <a:tint val="44500"/>
                  <a:satMod val="160000"/>
                </a:srgbClr>
              </a:gs>
              <a:gs pos="100000">
                <a:srgbClr val="AA8188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76487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i="1" dirty="0"/>
              <a:t>  y </a:t>
            </a:r>
            <a:r>
              <a:rPr lang="sv-SE" sz="2000" dirty="0"/>
              <a:t>= 500</a:t>
            </a:r>
            <a:r>
              <a:rPr lang="sv-SE" sz="2000" i="1" dirty="0"/>
              <a:t>x </a:t>
            </a:r>
            <a:r>
              <a:rPr lang="sv-SE" sz="2000" dirty="0"/>
              <a:t>+ 300 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B3CCE5A4-86D4-D644-8532-DF1C3DAA6594}"/>
              </a:ext>
            </a:extLst>
          </p:cNvPr>
          <p:cNvSpPr/>
          <p:nvPr/>
        </p:nvSpPr>
        <p:spPr>
          <a:xfrm>
            <a:off x="2465578" y="6126431"/>
            <a:ext cx="385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funktionen är </a:t>
            </a:r>
            <a:r>
              <a:rPr lang="sv-SE" i="1" dirty="0"/>
              <a:t>k </a:t>
            </a:r>
            <a:r>
              <a:rPr lang="sv-SE" dirty="0"/>
              <a:t>= 500 och </a:t>
            </a:r>
            <a:r>
              <a:rPr lang="sv-SE" i="1" dirty="0"/>
              <a:t>m </a:t>
            </a:r>
            <a:r>
              <a:rPr lang="sv-SE" dirty="0"/>
              <a:t>= 300.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5F8A50E-CA08-5949-812E-3DE1B4B9147B}"/>
              </a:ext>
            </a:extLst>
          </p:cNvPr>
          <p:cNvSpPr/>
          <p:nvPr/>
        </p:nvSpPr>
        <p:spPr>
          <a:xfrm>
            <a:off x="268416" y="67197"/>
            <a:ext cx="87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4.5				        Tillämpning av linjära funktioner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91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8" grpId="0"/>
      <p:bldP spid="49" grpId="0" animBg="1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142F27-FBB4-0548-B2A9-04506853531F}"/>
              </a:ext>
            </a:extLst>
          </p:cNvPr>
          <p:cNvSpPr/>
          <p:nvPr/>
        </p:nvSpPr>
        <p:spPr>
          <a:xfrm>
            <a:off x="2047922" y="394924"/>
            <a:ext cx="5459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Kostnaden (</a:t>
            </a:r>
            <a:r>
              <a:rPr lang="sv-SE" i="1" dirty="0"/>
              <a:t>y</a:t>
            </a:r>
            <a:r>
              <a:rPr lang="sv-SE" dirty="0"/>
              <a:t>) beror av hur lång tid (</a:t>
            </a:r>
            <a:r>
              <a:rPr lang="sv-SE" i="1" dirty="0"/>
              <a:t>x</a:t>
            </a:r>
            <a:r>
              <a:rPr lang="sv-SE" dirty="0"/>
              <a:t>) som arbetet tar.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2053CC7-1773-5746-B939-6DFFA8E2A1DD}"/>
              </a:ext>
            </a:extLst>
          </p:cNvPr>
          <p:cNvSpPr/>
          <p:nvPr/>
        </p:nvSpPr>
        <p:spPr>
          <a:xfrm>
            <a:off x="2482429" y="764256"/>
            <a:ext cx="414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Alltså är kostnaden </a:t>
            </a:r>
            <a:r>
              <a:rPr lang="sv-SE" i="1" dirty="0">
                <a:solidFill>
                  <a:srgbClr val="C00000"/>
                </a:solidFill>
              </a:rPr>
              <a:t>en funktion </a:t>
            </a:r>
            <a:r>
              <a:rPr lang="sv-SE" dirty="0"/>
              <a:t>av tiden.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577CE6C-2882-4844-A683-45D48E6713A7}"/>
              </a:ext>
            </a:extLst>
          </p:cNvPr>
          <p:cNvSpPr/>
          <p:nvPr/>
        </p:nvSpPr>
        <p:spPr>
          <a:xfrm>
            <a:off x="973669" y="1155180"/>
            <a:ext cx="7607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Kostnaden är den </a:t>
            </a:r>
            <a:r>
              <a:rPr lang="sv-SE" i="1" dirty="0">
                <a:solidFill>
                  <a:srgbClr val="C00000"/>
                </a:solidFill>
              </a:rPr>
              <a:t>beroende variabeln</a:t>
            </a:r>
            <a:r>
              <a:rPr lang="sv-SE" dirty="0"/>
              <a:t> och antalet timmar </a:t>
            </a:r>
            <a:r>
              <a:rPr lang="sv-SE" i="1" dirty="0">
                <a:solidFill>
                  <a:srgbClr val="C00000"/>
                </a:solidFill>
              </a:rPr>
              <a:t>den oberoende</a:t>
            </a:r>
            <a:r>
              <a:rPr lang="sv-SE" dirty="0"/>
              <a:t>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E9AB97C-8844-AC47-8CAE-A5A721E29B16}"/>
              </a:ext>
            </a:extLst>
          </p:cNvPr>
          <p:cNvSpPr/>
          <p:nvPr/>
        </p:nvSpPr>
        <p:spPr>
          <a:xfrm>
            <a:off x="897469" y="1730770"/>
            <a:ext cx="726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rita en graf till funktionen. Vi börjar då med att göra en värdetabell.  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0F734085-5F20-0A41-84C1-F0DE6DA6C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99800"/>
              </p:ext>
            </p:extLst>
          </p:nvPr>
        </p:nvGraphicFramePr>
        <p:xfrm>
          <a:off x="1108209" y="3191227"/>
          <a:ext cx="990600" cy="15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47">
                  <a:extLst>
                    <a:ext uri="{9D8B030D-6E8A-4147-A177-3AD203B41FA5}">
                      <a16:colId xmlns:a16="http://schemas.microsoft.com/office/drawing/2014/main" val="3053799088"/>
                    </a:ext>
                  </a:extLst>
                </a:gridCol>
                <a:gridCol w="521253">
                  <a:extLst>
                    <a:ext uri="{9D8B030D-6E8A-4147-A177-3AD203B41FA5}">
                      <a16:colId xmlns:a16="http://schemas.microsoft.com/office/drawing/2014/main" val="214828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0" i="1" dirty="0">
                          <a:solidFill>
                            <a:sysClr val="windowText" lastClr="000000"/>
                          </a:solidFill>
                        </a:rPr>
                        <a:t> 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b="0" i="1" dirty="0">
                          <a:solidFill>
                            <a:sysClr val="windowText" lastClr="000000"/>
                          </a:solidFill>
                        </a:rPr>
                        <a:t>  y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31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241990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575845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409379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9FF460B8-2E7B-B146-BE0D-E60E62A8D589}"/>
              </a:ext>
            </a:extLst>
          </p:cNvPr>
          <p:cNvSpPr txBox="1"/>
          <p:nvPr/>
        </p:nvSpPr>
        <p:spPr>
          <a:xfrm>
            <a:off x="1201173" y="3540312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0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B154B04-CA78-B44A-8033-9B847CB2B068}"/>
              </a:ext>
            </a:extLst>
          </p:cNvPr>
          <p:cNvSpPr txBox="1"/>
          <p:nvPr/>
        </p:nvSpPr>
        <p:spPr>
          <a:xfrm>
            <a:off x="1603509" y="3540312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300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2EC741C-E58E-EC49-A14D-C71D2CB7D542}"/>
              </a:ext>
            </a:extLst>
          </p:cNvPr>
          <p:cNvSpPr txBox="1"/>
          <p:nvPr/>
        </p:nvSpPr>
        <p:spPr>
          <a:xfrm>
            <a:off x="1201173" y="3940690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1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83C2DC6-E7A0-D843-A4BE-0F2F338E5BF7}"/>
              </a:ext>
            </a:extLst>
          </p:cNvPr>
          <p:cNvSpPr txBox="1"/>
          <p:nvPr/>
        </p:nvSpPr>
        <p:spPr>
          <a:xfrm>
            <a:off x="1608283" y="3962148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800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A5C0193-F0F9-8242-9B7F-514A0F8B9E44}"/>
              </a:ext>
            </a:extLst>
          </p:cNvPr>
          <p:cNvSpPr txBox="1"/>
          <p:nvPr/>
        </p:nvSpPr>
        <p:spPr>
          <a:xfrm>
            <a:off x="1196399" y="4372066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2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DE2E22-CB06-CF40-95FF-8CD06E2084F3}"/>
              </a:ext>
            </a:extLst>
          </p:cNvPr>
          <p:cNvSpPr txBox="1"/>
          <p:nvPr/>
        </p:nvSpPr>
        <p:spPr>
          <a:xfrm>
            <a:off x="1551505" y="4378241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1300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C809C06B-AF57-A047-A739-AAD2105F0C5E}"/>
              </a:ext>
            </a:extLst>
          </p:cNvPr>
          <p:cNvGrpSpPr/>
          <p:nvPr/>
        </p:nvGrpSpPr>
        <p:grpSpPr>
          <a:xfrm>
            <a:off x="3149620" y="2306360"/>
            <a:ext cx="2475439" cy="4448092"/>
            <a:chOff x="4531530" y="2148020"/>
            <a:chExt cx="2475439" cy="4448092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7FA56E9D-E6AC-5B4C-88C0-D628BEFC1DC4}"/>
                </a:ext>
              </a:extLst>
            </p:cNvPr>
            <p:cNvGrpSpPr/>
            <p:nvPr/>
          </p:nvGrpSpPr>
          <p:grpSpPr>
            <a:xfrm>
              <a:off x="4531530" y="2148020"/>
              <a:ext cx="2475439" cy="4448092"/>
              <a:chOff x="685082" y="362857"/>
              <a:chExt cx="3413002" cy="6858000"/>
            </a:xfrm>
          </p:grpSpPr>
          <p:grpSp>
            <p:nvGrpSpPr>
              <p:cNvPr id="19" name="Grupp 18">
                <a:extLst>
                  <a:ext uri="{FF2B5EF4-FFF2-40B4-BE49-F238E27FC236}">
                    <a16:creationId xmlns:a16="http://schemas.microsoft.com/office/drawing/2014/main" id="{74A140C6-5415-DD47-9760-7F60C5C952E7}"/>
                  </a:ext>
                </a:extLst>
              </p:cNvPr>
              <p:cNvGrpSpPr/>
              <p:nvPr/>
            </p:nvGrpSpPr>
            <p:grpSpPr>
              <a:xfrm>
                <a:off x="685082" y="362857"/>
                <a:ext cx="3413002" cy="6858000"/>
                <a:chOff x="5137644" y="0"/>
                <a:chExt cx="3413002" cy="6858000"/>
              </a:xfrm>
            </p:grpSpPr>
            <p:pic>
              <p:nvPicPr>
                <p:cNvPr id="27" name="Bildobjekt 26">
                  <a:extLst>
                    <a:ext uri="{FF2B5EF4-FFF2-40B4-BE49-F238E27FC236}">
                      <a16:creationId xmlns:a16="http://schemas.microsoft.com/office/drawing/2014/main" id="{84C2AF43-6ED1-E240-B206-CE888D3AA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137644" y="0"/>
                  <a:ext cx="3413002" cy="6858000"/>
                </a:xfrm>
                <a:prstGeom prst="rect">
                  <a:avLst/>
                </a:prstGeom>
              </p:spPr>
            </p:pic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5A6C74A1-BBAB-964A-B8B1-63066B45E008}"/>
                    </a:ext>
                  </a:extLst>
                </p:cNvPr>
                <p:cNvSpPr/>
                <p:nvPr/>
              </p:nvSpPr>
              <p:spPr>
                <a:xfrm>
                  <a:off x="5965171" y="716295"/>
                  <a:ext cx="1898072" cy="55479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CB2D9697-BEBA-F54D-AEBA-9433E904E703}"/>
                  </a:ext>
                </a:extLst>
              </p:cNvPr>
              <p:cNvGrpSpPr/>
              <p:nvPr/>
            </p:nvGrpSpPr>
            <p:grpSpPr>
              <a:xfrm>
                <a:off x="1512609" y="1139371"/>
                <a:ext cx="1796646" cy="5509972"/>
                <a:chOff x="3566273" y="415336"/>
                <a:chExt cx="1963668" cy="5882817"/>
              </a:xfrm>
            </p:grpSpPr>
            <p:pic>
              <p:nvPicPr>
                <p:cNvPr id="21" name="Bildobjekt 20">
                  <a:extLst>
                    <a:ext uri="{FF2B5EF4-FFF2-40B4-BE49-F238E27FC236}">
                      <a16:creationId xmlns:a16="http://schemas.microsoft.com/office/drawing/2014/main" id="{3D7DD2C4-D4C8-404B-82FE-2D38A8DE6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33850"/>
                <a:stretch/>
              </p:blipFill>
              <p:spPr>
                <a:xfrm>
                  <a:off x="4740962" y="2762524"/>
                  <a:ext cx="788978" cy="2359152"/>
                </a:xfrm>
                <a:prstGeom prst="rect">
                  <a:avLst/>
                </a:prstGeom>
              </p:spPr>
            </p:pic>
            <p:pic>
              <p:nvPicPr>
                <p:cNvPr id="22" name="Bildobjekt 21">
                  <a:extLst>
                    <a:ext uri="{FF2B5EF4-FFF2-40B4-BE49-F238E27FC236}">
                      <a16:creationId xmlns:a16="http://schemas.microsoft.com/office/drawing/2014/main" id="{98007EAF-8771-0E48-9F09-2A0D31F32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66273" y="2762524"/>
                  <a:ext cx="1192719" cy="2359152"/>
                </a:xfrm>
                <a:prstGeom prst="rect">
                  <a:avLst/>
                </a:prstGeom>
              </p:spPr>
            </p:pic>
            <p:pic>
              <p:nvPicPr>
                <p:cNvPr id="23" name="Bildobjekt 22">
                  <a:extLst>
                    <a:ext uri="{FF2B5EF4-FFF2-40B4-BE49-F238E27FC236}">
                      <a16:creationId xmlns:a16="http://schemas.microsoft.com/office/drawing/2014/main" id="{0B8C9621-EBCD-024D-877C-CE216F0CCA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66273" y="415336"/>
                  <a:ext cx="1192719" cy="2359152"/>
                </a:xfrm>
                <a:prstGeom prst="rect">
                  <a:avLst/>
                </a:prstGeom>
              </p:spPr>
            </p:pic>
            <p:pic>
              <p:nvPicPr>
                <p:cNvPr id="24" name="Bildobjekt 23">
                  <a:extLst>
                    <a:ext uri="{FF2B5EF4-FFF2-40B4-BE49-F238E27FC236}">
                      <a16:creationId xmlns:a16="http://schemas.microsoft.com/office/drawing/2014/main" id="{0288FE2F-411F-EA4B-9718-D867D9654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33850"/>
                <a:stretch/>
              </p:blipFill>
              <p:spPr>
                <a:xfrm>
                  <a:off x="4740963" y="415336"/>
                  <a:ext cx="788977" cy="2359152"/>
                </a:xfrm>
                <a:prstGeom prst="rect">
                  <a:avLst/>
                </a:prstGeom>
              </p:spPr>
            </p:pic>
            <p:pic>
              <p:nvPicPr>
                <p:cNvPr id="25" name="Bildobjekt 24">
                  <a:extLst>
                    <a:ext uri="{FF2B5EF4-FFF2-40B4-BE49-F238E27FC236}">
                      <a16:creationId xmlns:a16="http://schemas.microsoft.com/office/drawing/2014/main" id="{2CFC673C-6BEC-584F-949E-F4749446E7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9624" r="33850"/>
                <a:stretch/>
              </p:blipFill>
              <p:spPr>
                <a:xfrm>
                  <a:off x="4740964" y="5109710"/>
                  <a:ext cx="788977" cy="1188443"/>
                </a:xfrm>
                <a:prstGeom prst="rect">
                  <a:avLst/>
                </a:prstGeom>
              </p:spPr>
            </p:pic>
            <p:pic>
              <p:nvPicPr>
                <p:cNvPr id="26" name="Bildobjekt 25">
                  <a:extLst>
                    <a:ext uri="{FF2B5EF4-FFF2-40B4-BE49-F238E27FC236}">
                      <a16:creationId xmlns:a16="http://schemas.microsoft.com/office/drawing/2014/main" id="{BA98E9CC-5901-1D4D-BFB0-CF2AC72501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9624"/>
                <a:stretch/>
              </p:blipFill>
              <p:spPr>
                <a:xfrm>
                  <a:off x="3566273" y="5109710"/>
                  <a:ext cx="1192719" cy="1188443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14ED8A34-6473-0348-AECF-26C6065D08D3}"/>
                </a:ext>
              </a:extLst>
            </p:cNvPr>
            <p:cNvCxnSpPr>
              <a:cxnSpLocks/>
            </p:cNvCxnSpPr>
            <p:nvPr/>
          </p:nvCxnSpPr>
          <p:spPr>
            <a:xfrm>
              <a:off x="5131733" y="6225428"/>
              <a:ext cx="142719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Rak 32">
            <a:extLst>
              <a:ext uri="{FF2B5EF4-FFF2-40B4-BE49-F238E27FC236}">
                <a16:creationId xmlns:a16="http://schemas.microsoft.com/office/drawing/2014/main" id="{95CAD416-18DC-5240-890C-FA1CEEFB23CB}"/>
              </a:ext>
            </a:extLst>
          </p:cNvPr>
          <p:cNvCxnSpPr>
            <a:cxnSpLocks/>
          </p:cNvCxnSpPr>
          <p:nvPr/>
        </p:nvCxnSpPr>
        <p:spPr>
          <a:xfrm flipV="1">
            <a:off x="3749823" y="3295934"/>
            <a:ext cx="1052958" cy="237313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ktangel 36">
            <a:extLst>
              <a:ext uri="{FF2B5EF4-FFF2-40B4-BE49-F238E27FC236}">
                <a16:creationId xmlns:a16="http://schemas.microsoft.com/office/drawing/2014/main" id="{366EE1C3-2FC9-AD42-B653-DFFD8FBE800A}"/>
              </a:ext>
            </a:extLst>
          </p:cNvPr>
          <p:cNvSpPr/>
          <p:nvPr/>
        </p:nvSpPr>
        <p:spPr>
          <a:xfrm>
            <a:off x="5906018" y="3617524"/>
            <a:ext cx="2332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Vi sätter tiden i timmar längs </a:t>
            </a:r>
            <a:r>
              <a:rPr lang="sv-SE" sz="1600" i="1" dirty="0"/>
              <a:t>x</a:t>
            </a:r>
            <a:r>
              <a:rPr lang="sv-SE" sz="1600" dirty="0"/>
              <a:t>-axeln och kostnaden längs </a:t>
            </a:r>
            <a:r>
              <a:rPr lang="sv-SE" sz="1600" i="1" dirty="0"/>
              <a:t>y</a:t>
            </a:r>
            <a:r>
              <a:rPr lang="sv-SE" sz="1600" dirty="0"/>
              <a:t>-axeln eftersom kostnaden är beroende av tiden.  </a:t>
            </a:r>
          </a:p>
        </p:txBody>
      </p:sp>
    </p:spTree>
    <p:extLst>
      <p:ext uri="{BB962C8B-B14F-4D97-AF65-F5344CB8AC3E}">
        <p14:creationId xmlns:p14="http://schemas.microsoft.com/office/powerpoint/2010/main" val="37509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3BD8F273-3135-EF49-8A40-EB95008A21C0}"/>
              </a:ext>
            </a:extLst>
          </p:cNvPr>
          <p:cNvSpPr/>
          <p:nvPr/>
        </p:nvSpPr>
        <p:spPr>
          <a:xfrm>
            <a:off x="2149482" y="1969244"/>
            <a:ext cx="426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1 </a:t>
            </a:r>
            <a:r>
              <a:rPr lang="sv-SE" dirty="0"/>
              <a:t>timme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kostar 250 · </a:t>
            </a:r>
            <a:r>
              <a:rPr lang="sv-SE" dirty="0">
                <a:solidFill>
                  <a:srgbClr val="C00000"/>
                </a:solidFill>
              </a:rPr>
              <a:t>1</a:t>
            </a:r>
            <a:r>
              <a:rPr lang="sv-SE" dirty="0"/>
              <a:t> kr = 250 kr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B5A3C1-683A-5A42-89CD-66ADC8E8DAA9}"/>
              </a:ext>
            </a:extLst>
          </p:cNvPr>
          <p:cNvSpPr/>
          <p:nvPr/>
        </p:nvSpPr>
        <p:spPr>
          <a:xfrm>
            <a:off x="2149480" y="2296054"/>
            <a:ext cx="4397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2 </a:t>
            </a:r>
            <a:r>
              <a:rPr lang="sv-SE" dirty="0"/>
              <a:t>timmar kostar 250 · </a:t>
            </a:r>
            <a:r>
              <a:rPr lang="sv-SE" dirty="0">
                <a:solidFill>
                  <a:srgbClr val="C00000"/>
                </a:solidFill>
              </a:rPr>
              <a:t>2</a:t>
            </a:r>
            <a:r>
              <a:rPr lang="sv-SE" dirty="0"/>
              <a:t> kr = 500 kr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C0E7FFE-C509-F542-BAFF-74ADFA9793A5}"/>
              </a:ext>
            </a:extLst>
          </p:cNvPr>
          <p:cNvSpPr/>
          <p:nvPr/>
        </p:nvSpPr>
        <p:spPr>
          <a:xfrm>
            <a:off x="2149480" y="2622864"/>
            <a:ext cx="2889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timmar kostar 250 ·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/>
              <a:t> kr = 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C970F3E-49FC-644B-9751-9ABCAE56C3B9}"/>
              </a:ext>
            </a:extLst>
          </p:cNvPr>
          <p:cNvSpPr/>
          <p:nvPr/>
        </p:nvSpPr>
        <p:spPr>
          <a:xfrm>
            <a:off x="3818748" y="271684"/>
            <a:ext cx="173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Proportionalitet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657B1661-2247-124A-A4AA-9F2353AC9A9F}"/>
              </a:ext>
            </a:extLst>
          </p:cNvPr>
          <p:cNvGrpSpPr/>
          <p:nvPr/>
        </p:nvGrpSpPr>
        <p:grpSpPr>
          <a:xfrm>
            <a:off x="1337023" y="634884"/>
            <a:ext cx="7314281" cy="1463739"/>
            <a:chOff x="1337023" y="634884"/>
            <a:chExt cx="7314281" cy="1514251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7C7AE10D-D629-EB4E-9710-A366CBB590ED}"/>
                </a:ext>
              </a:extLst>
            </p:cNvPr>
            <p:cNvSpPr/>
            <p:nvPr/>
          </p:nvSpPr>
          <p:spPr>
            <a:xfrm>
              <a:off x="1337023" y="877050"/>
              <a:ext cx="5583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man hyr en bana för att spela tennis behöver man inte betala någon fast kostnad utan endast rörlig kostnad. Antag att kostnaden är 250 kr per timme. </a:t>
              </a:r>
            </a:p>
          </p:txBody>
        </p:sp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591F034-97B2-7644-9B9C-910A2E3E3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15" t="5514" r="4158" b="13664"/>
            <a:stretch/>
          </p:blipFill>
          <p:spPr>
            <a:xfrm>
              <a:off x="6920917" y="634884"/>
              <a:ext cx="1730387" cy="1514251"/>
            </a:xfrm>
            <a:prstGeom prst="ellipse">
              <a:avLst/>
            </a:prstGeom>
          </p:spPr>
        </p:pic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A960962C-A676-6F4F-8EBE-D310C3FABCF9}"/>
              </a:ext>
            </a:extLst>
          </p:cNvPr>
          <p:cNvSpPr/>
          <p:nvPr/>
        </p:nvSpPr>
        <p:spPr>
          <a:xfrm>
            <a:off x="4782108" y="2622864"/>
            <a:ext cx="1019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250</a:t>
            </a:r>
            <a:r>
              <a:rPr lang="sv-SE" i="1" dirty="0"/>
              <a:t>x</a:t>
            </a:r>
            <a:r>
              <a:rPr lang="sv-SE" dirty="0"/>
              <a:t> kr 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41B07D2-0D0B-D946-9BB3-63F941829DDC}"/>
              </a:ext>
            </a:extLst>
          </p:cNvPr>
          <p:cNvSpPr/>
          <p:nvPr/>
        </p:nvSpPr>
        <p:spPr>
          <a:xfrm>
            <a:off x="398096" y="3103339"/>
            <a:ext cx="4675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kallar kostnaden för </a:t>
            </a:r>
            <a:r>
              <a:rPr lang="sv-SE" i="1" dirty="0"/>
              <a:t>y</a:t>
            </a:r>
            <a:r>
              <a:rPr lang="sv-SE" dirty="0"/>
              <a:t>, får vi formeln: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3796C1E-47CA-714D-B607-A301A3722E50}"/>
              </a:ext>
            </a:extLst>
          </p:cNvPr>
          <p:cNvSpPr/>
          <p:nvPr/>
        </p:nvSpPr>
        <p:spPr>
          <a:xfrm>
            <a:off x="4631830" y="3103339"/>
            <a:ext cx="1364236" cy="400110"/>
          </a:xfrm>
          <a:prstGeom prst="rect">
            <a:avLst/>
          </a:prstGeom>
          <a:gradFill flip="none" rotWithShape="1">
            <a:gsLst>
              <a:gs pos="0">
                <a:srgbClr val="AA8188">
                  <a:tint val="66000"/>
                  <a:satMod val="160000"/>
                </a:srgbClr>
              </a:gs>
              <a:gs pos="50000">
                <a:srgbClr val="AA8188">
                  <a:tint val="44500"/>
                  <a:satMod val="160000"/>
                </a:srgbClr>
              </a:gs>
              <a:gs pos="100000">
                <a:srgbClr val="AA8188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76487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i="1" dirty="0"/>
              <a:t>  y </a:t>
            </a:r>
            <a:r>
              <a:rPr lang="sv-SE" sz="2000" dirty="0"/>
              <a:t>= 250</a:t>
            </a:r>
            <a:r>
              <a:rPr lang="sv-SE" sz="2000" i="1" dirty="0"/>
              <a:t>x </a:t>
            </a:r>
            <a:r>
              <a:rPr lang="sv-SE" sz="2000" dirty="0"/>
              <a:t> 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A86CB3F-181E-E448-B140-7373761CDE33}"/>
              </a:ext>
            </a:extLst>
          </p:cNvPr>
          <p:cNvSpPr/>
          <p:nvPr/>
        </p:nvSpPr>
        <p:spPr>
          <a:xfrm>
            <a:off x="2137201" y="3725958"/>
            <a:ext cx="264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vi kan också skriva :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2C4FC22-91E8-3649-994C-FD266965929C}"/>
              </a:ext>
            </a:extLst>
          </p:cNvPr>
          <p:cNvSpPr/>
          <p:nvPr/>
        </p:nvSpPr>
        <p:spPr>
          <a:xfrm>
            <a:off x="4631830" y="3756736"/>
            <a:ext cx="1779422" cy="400110"/>
          </a:xfrm>
          <a:prstGeom prst="rect">
            <a:avLst/>
          </a:prstGeom>
          <a:gradFill flip="none" rotWithShape="1">
            <a:gsLst>
              <a:gs pos="0">
                <a:srgbClr val="AA8188">
                  <a:tint val="66000"/>
                  <a:satMod val="160000"/>
                </a:srgbClr>
              </a:gs>
              <a:gs pos="50000">
                <a:srgbClr val="AA8188">
                  <a:tint val="44500"/>
                  <a:satMod val="160000"/>
                </a:srgbClr>
              </a:gs>
              <a:gs pos="100000">
                <a:srgbClr val="AA8188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76487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i="1" dirty="0"/>
              <a:t>  y </a:t>
            </a:r>
            <a:r>
              <a:rPr lang="sv-SE" sz="2000" dirty="0"/>
              <a:t>= 250</a:t>
            </a:r>
            <a:r>
              <a:rPr lang="sv-SE" sz="2000" i="1" dirty="0"/>
              <a:t>x </a:t>
            </a:r>
            <a:r>
              <a:rPr lang="sv-SE" sz="2000" dirty="0"/>
              <a:t>+ 0</a:t>
            </a:r>
            <a:r>
              <a:rPr lang="sv-SE" sz="2000" i="1" dirty="0"/>
              <a:t> </a:t>
            </a:r>
            <a:r>
              <a:rPr lang="sv-SE" sz="2000" dirty="0"/>
              <a:t> 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984794B1-7F66-A246-833E-2555BCF45390}"/>
              </a:ext>
            </a:extLst>
          </p:cNvPr>
          <p:cNvSpPr/>
          <p:nvPr/>
        </p:nvSpPr>
        <p:spPr>
          <a:xfrm>
            <a:off x="6726763" y="3587458"/>
            <a:ext cx="2417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funktionen är </a:t>
            </a:r>
          </a:p>
          <a:p>
            <a:r>
              <a:rPr lang="sv-SE" i="1" dirty="0"/>
              <a:t>k </a:t>
            </a:r>
            <a:r>
              <a:rPr lang="sv-SE" dirty="0"/>
              <a:t>= 500 och </a:t>
            </a:r>
            <a:r>
              <a:rPr lang="sv-SE" i="1" dirty="0"/>
              <a:t>m </a:t>
            </a:r>
            <a:r>
              <a:rPr lang="sv-SE" dirty="0"/>
              <a:t>= 0.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0DF5800-DAAF-4247-A49B-4F2BBBE1D8C3}"/>
              </a:ext>
            </a:extLst>
          </p:cNvPr>
          <p:cNvSpPr/>
          <p:nvPr/>
        </p:nvSpPr>
        <p:spPr>
          <a:xfrm>
            <a:off x="1283229" y="4629842"/>
            <a:ext cx="6697202" cy="369332"/>
          </a:xfrm>
          <a:prstGeom prst="rect">
            <a:avLst/>
          </a:prstGeom>
          <a:ln w="19050">
            <a:solidFill>
              <a:srgbClr val="764875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I kostnaden (</a:t>
            </a:r>
            <a:r>
              <a:rPr lang="sv-SE" i="1" dirty="0"/>
              <a:t>y</a:t>
            </a:r>
            <a:r>
              <a:rPr lang="sv-SE" dirty="0"/>
              <a:t>) är i det här fallet </a:t>
            </a:r>
            <a:r>
              <a:rPr lang="sv-SE" i="1" dirty="0">
                <a:solidFill>
                  <a:srgbClr val="C00000"/>
                </a:solidFill>
              </a:rPr>
              <a:t>proportionell</a:t>
            </a:r>
            <a:r>
              <a:rPr lang="sv-SE" i="1" dirty="0"/>
              <a:t> </a:t>
            </a:r>
            <a:r>
              <a:rPr lang="sv-SE" dirty="0"/>
              <a:t>mot antalet timmar (</a:t>
            </a:r>
            <a:r>
              <a:rPr lang="sv-SE" i="1" dirty="0"/>
              <a:t>x</a:t>
            </a:r>
            <a:r>
              <a:rPr lang="sv-SE" dirty="0"/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25500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E9AB97C-8844-AC47-8CAE-A5A721E29B16}"/>
              </a:ext>
            </a:extLst>
          </p:cNvPr>
          <p:cNvSpPr/>
          <p:nvPr/>
        </p:nvSpPr>
        <p:spPr>
          <a:xfrm>
            <a:off x="634815" y="348016"/>
            <a:ext cx="4688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gör en värdetabell och ritar ett diagram som visar kostnaden (</a:t>
            </a:r>
            <a:r>
              <a:rPr lang="sv-SE" i="1" dirty="0"/>
              <a:t>y</a:t>
            </a:r>
            <a:r>
              <a:rPr lang="sv-SE" dirty="0"/>
              <a:t>) som funktion av tiden (</a:t>
            </a:r>
            <a:r>
              <a:rPr lang="sv-SE" i="1" dirty="0"/>
              <a:t>x</a:t>
            </a:r>
            <a:r>
              <a:rPr lang="sv-SE" dirty="0"/>
              <a:t>). 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0F734085-5F20-0A41-84C1-F0DE6DA6C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39600"/>
              </p:ext>
            </p:extLst>
          </p:nvPr>
        </p:nvGraphicFramePr>
        <p:xfrm>
          <a:off x="2689730" y="1862328"/>
          <a:ext cx="990600" cy="15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47">
                  <a:extLst>
                    <a:ext uri="{9D8B030D-6E8A-4147-A177-3AD203B41FA5}">
                      <a16:colId xmlns:a16="http://schemas.microsoft.com/office/drawing/2014/main" val="3053799088"/>
                    </a:ext>
                  </a:extLst>
                </a:gridCol>
                <a:gridCol w="521253">
                  <a:extLst>
                    <a:ext uri="{9D8B030D-6E8A-4147-A177-3AD203B41FA5}">
                      <a16:colId xmlns:a16="http://schemas.microsoft.com/office/drawing/2014/main" val="214828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0" i="1" dirty="0">
                          <a:solidFill>
                            <a:sysClr val="windowText" lastClr="000000"/>
                          </a:solidFill>
                        </a:rPr>
                        <a:t> 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b="0" i="1" dirty="0">
                          <a:solidFill>
                            <a:sysClr val="windowText" lastClr="000000"/>
                          </a:solidFill>
                        </a:rPr>
                        <a:t>  y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31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241990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575845"/>
                  </a:ext>
                </a:extLst>
              </a:tr>
              <a:tr h="41249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409379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9FF460B8-2E7B-B146-BE0D-E60E62A8D589}"/>
              </a:ext>
            </a:extLst>
          </p:cNvPr>
          <p:cNvSpPr txBox="1"/>
          <p:nvPr/>
        </p:nvSpPr>
        <p:spPr>
          <a:xfrm>
            <a:off x="2777920" y="2232960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0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B154B04-CA78-B44A-8033-9B847CB2B068}"/>
              </a:ext>
            </a:extLst>
          </p:cNvPr>
          <p:cNvSpPr txBox="1"/>
          <p:nvPr/>
        </p:nvSpPr>
        <p:spPr>
          <a:xfrm>
            <a:off x="3358630" y="2231074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2EC741C-E58E-EC49-A14D-C71D2CB7D542}"/>
              </a:ext>
            </a:extLst>
          </p:cNvPr>
          <p:cNvSpPr txBox="1"/>
          <p:nvPr/>
        </p:nvSpPr>
        <p:spPr>
          <a:xfrm>
            <a:off x="2782694" y="2611791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1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83C2DC6-E7A0-D843-A4BE-0F2F338E5BF7}"/>
              </a:ext>
            </a:extLst>
          </p:cNvPr>
          <p:cNvSpPr txBox="1"/>
          <p:nvPr/>
        </p:nvSpPr>
        <p:spPr>
          <a:xfrm>
            <a:off x="3189804" y="2633249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250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A5C0193-F0F9-8242-9B7F-514A0F8B9E44}"/>
              </a:ext>
            </a:extLst>
          </p:cNvPr>
          <p:cNvSpPr txBox="1"/>
          <p:nvPr/>
        </p:nvSpPr>
        <p:spPr>
          <a:xfrm>
            <a:off x="2777920" y="3043167"/>
            <a:ext cx="4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2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DE2E22-CB06-CF40-95FF-8CD06E2084F3}"/>
              </a:ext>
            </a:extLst>
          </p:cNvPr>
          <p:cNvSpPr txBox="1"/>
          <p:nvPr/>
        </p:nvSpPr>
        <p:spPr>
          <a:xfrm>
            <a:off x="3185029" y="3045584"/>
            <a:ext cx="7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500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DB18FBD-2E06-8746-983E-C5031D8C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85" y="1008278"/>
            <a:ext cx="1799467" cy="3207026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BBE80152-EB0D-8940-9F83-E1D057E16655}"/>
              </a:ext>
            </a:extLst>
          </p:cNvPr>
          <p:cNvSpPr/>
          <p:nvPr/>
        </p:nvSpPr>
        <p:spPr>
          <a:xfrm>
            <a:off x="2689730" y="4493908"/>
            <a:ext cx="386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Funktionen är en </a:t>
            </a:r>
            <a:r>
              <a:rPr lang="sv-SE" i="1" dirty="0">
                <a:solidFill>
                  <a:srgbClr val="C00000"/>
                </a:solidFill>
              </a:rPr>
              <a:t>proportionalitet</a:t>
            </a:r>
            <a:r>
              <a:rPr lang="sv-SE" dirty="0"/>
              <a:t>.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4D6D551-06CA-7746-817D-9F6055CF4702}"/>
              </a:ext>
            </a:extLst>
          </p:cNvPr>
          <p:cNvSpPr/>
          <p:nvPr/>
        </p:nvSpPr>
        <p:spPr>
          <a:xfrm>
            <a:off x="1455823" y="5121335"/>
            <a:ext cx="623235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Grafen till en proportionalitet är en rät linje som startar i origo. 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B21EBA0-D065-9644-8F03-78FB1BCCF1FD}"/>
              </a:ext>
            </a:extLst>
          </p:cNvPr>
          <p:cNvSpPr/>
          <p:nvPr/>
        </p:nvSpPr>
        <p:spPr>
          <a:xfrm>
            <a:off x="5472318" y="529619"/>
            <a:ext cx="1364236" cy="400110"/>
          </a:xfrm>
          <a:prstGeom prst="rect">
            <a:avLst/>
          </a:prstGeom>
          <a:gradFill flip="none" rotWithShape="1">
            <a:gsLst>
              <a:gs pos="0">
                <a:srgbClr val="AA8188">
                  <a:tint val="66000"/>
                  <a:satMod val="160000"/>
                </a:srgbClr>
              </a:gs>
              <a:gs pos="50000">
                <a:srgbClr val="AA8188">
                  <a:tint val="44500"/>
                  <a:satMod val="160000"/>
                </a:srgbClr>
              </a:gs>
              <a:gs pos="100000">
                <a:srgbClr val="AA8188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76487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i="1" dirty="0"/>
              <a:t>  y </a:t>
            </a:r>
            <a:r>
              <a:rPr lang="sv-SE" sz="2000" dirty="0"/>
              <a:t>= 250</a:t>
            </a:r>
            <a:r>
              <a:rPr lang="sv-SE" sz="2000" i="1" dirty="0"/>
              <a:t>x </a:t>
            </a:r>
            <a:r>
              <a:rPr lang="sv-SE" sz="20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1754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29" grpId="0"/>
      <p:bldP spid="31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E2ADE07-B70E-3A4D-BB00-49D6C3B2F1C6}"/>
              </a:ext>
            </a:extLst>
          </p:cNvPr>
          <p:cNvSpPr/>
          <p:nvPr/>
        </p:nvSpPr>
        <p:spPr>
          <a:xfrm>
            <a:off x="239394" y="173234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9C8C3DC-2DC4-8046-80E2-209868D4153E}"/>
              </a:ext>
            </a:extLst>
          </p:cNvPr>
          <p:cNvGrpSpPr/>
          <p:nvPr/>
        </p:nvGrpSpPr>
        <p:grpSpPr>
          <a:xfrm>
            <a:off x="1405812" y="0"/>
            <a:ext cx="7498794" cy="2822222"/>
            <a:chOff x="1405812" y="0"/>
            <a:chExt cx="7498794" cy="282222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415A5B14-7C09-F244-918C-10A3CF556C8F}"/>
                </a:ext>
              </a:extLst>
            </p:cNvPr>
            <p:cNvSpPr/>
            <p:nvPr/>
          </p:nvSpPr>
          <p:spPr>
            <a:xfrm>
              <a:off x="1405812" y="533948"/>
              <a:ext cx="354654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Grafen visar kostnaden vid tillverkningen av cykelslangar. </a:t>
              </a:r>
            </a:p>
            <a:p>
              <a:endParaRPr lang="sv-SE" dirty="0"/>
            </a:p>
            <a:p>
              <a:r>
                <a:rPr lang="sv-SE" dirty="0"/>
                <a:t>Teckna funktionen för hur kostnaden (</a:t>
              </a:r>
              <a:r>
                <a:rPr lang="sv-SE" i="1" dirty="0"/>
                <a:t>y</a:t>
              </a:r>
              <a:r>
                <a:rPr lang="sv-SE" dirty="0"/>
                <a:t>) beror av antalet cykelslangar (</a:t>
              </a:r>
              <a:r>
                <a:rPr lang="sv-SE" i="1" dirty="0"/>
                <a:t>x</a:t>
              </a:r>
              <a:r>
                <a:rPr lang="sv-SE" dirty="0"/>
                <a:t>) som tillverkas.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9057D53-4D68-8548-A738-A63BAA983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2359" y="0"/>
              <a:ext cx="3952247" cy="2822222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83F959BE-4583-E348-80C8-064C907CB150}"/>
              </a:ext>
            </a:extLst>
          </p:cNvPr>
          <p:cNvSpPr txBox="1"/>
          <p:nvPr/>
        </p:nvSpPr>
        <p:spPr>
          <a:xfrm>
            <a:off x="2073895" y="2873605"/>
            <a:ext cx="163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Fast kostnad :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166A5D3-513B-E744-B603-E72EE65903E5}"/>
              </a:ext>
            </a:extLst>
          </p:cNvPr>
          <p:cNvSpPr txBox="1"/>
          <p:nvPr/>
        </p:nvSpPr>
        <p:spPr>
          <a:xfrm>
            <a:off x="1545830" y="3773328"/>
            <a:ext cx="220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Rörlig kostnad/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: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0CD16C44-8A5B-944D-AB02-3D3870010B64}"/>
              </a:ext>
            </a:extLst>
          </p:cNvPr>
          <p:cNvGrpSpPr/>
          <p:nvPr/>
        </p:nvGrpSpPr>
        <p:grpSpPr>
          <a:xfrm>
            <a:off x="3752296" y="3658268"/>
            <a:ext cx="1485682" cy="613079"/>
            <a:chOff x="1793008" y="5075919"/>
            <a:chExt cx="1485682" cy="613079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B64E4EBB-E4B7-7840-9F97-CC0D02095200}"/>
                </a:ext>
              </a:extLst>
            </p:cNvPr>
            <p:cNvGrpSpPr/>
            <p:nvPr/>
          </p:nvGrpSpPr>
          <p:grpSpPr>
            <a:xfrm>
              <a:off x="1793008" y="5075919"/>
              <a:ext cx="1485682" cy="613079"/>
              <a:chOff x="2576247" y="3389772"/>
              <a:chExt cx="1485682" cy="613079"/>
            </a:xfrm>
          </p:grpSpPr>
          <p:grpSp>
            <p:nvGrpSpPr>
              <p:cNvPr id="14" name="Grupp 13">
                <a:extLst>
                  <a:ext uri="{FF2B5EF4-FFF2-40B4-BE49-F238E27FC236}">
                    <a16:creationId xmlns:a16="http://schemas.microsoft.com/office/drawing/2014/main" id="{C9CBFB75-D10E-744E-8EFA-615CB9B5A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6247" y="3389772"/>
                <a:ext cx="704039" cy="613079"/>
                <a:chOff x="3980916" y="1847315"/>
                <a:chExt cx="703711" cy="613252"/>
              </a:xfrm>
            </p:grpSpPr>
            <p:sp>
              <p:nvSpPr>
                <p:cNvPr id="16" name="textruta 29">
                  <a:extLst>
                    <a:ext uri="{FF2B5EF4-FFF2-40B4-BE49-F238E27FC236}">
                      <a16:creationId xmlns:a16="http://schemas.microsoft.com/office/drawing/2014/main" id="{8817A473-40A1-CC4C-A493-BA6458C377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0916" y="1847315"/>
                  <a:ext cx="70371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2000</a:t>
                  </a:r>
                </a:p>
              </p:txBody>
            </p:sp>
            <p:sp>
              <p:nvSpPr>
                <p:cNvPr id="17" name="textruta 30">
                  <a:extLst>
                    <a:ext uri="{FF2B5EF4-FFF2-40B4-BE49-F238E27FC236}">
                      <a16:creationId xmlns:a16="http://schemas.microsoft.com/office/drawing/2014/main" id="{302865D9-129A-544A-B243-C3FF6D2727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9025" y="2091131"/>
                  <a:ext cx="57553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500</a:t>
                  </a:r>
                </a:p>
              </p:txBody>
            </p:sp>
            <p:cxnSp>
              <p:nvCxnSpPr>
                <p:cNvPr id="18" name="Rak 17">
                  <a:extLst>
                    <a:ext uri="{FF2B5EF4-FFF2-40B4-BE49-F238E27FC236}">
                      <a16:creationId xmlns:a16="http://schemas.microsoft.com/office/drawing/2014/main" id="{2091DC82-21D8-0A48-8323-8E45DA6C5AFC}"/>
                    </a:ext>
                  </a:extLst>
                </p:cNvPr>
                <p:cNvCxnSpPr/>
                <p:nvPr/>
              </p:nvCxnSpPr>
              <p:spPr>
                <a:xfrm>
                  <a:off x="3980917" y="2148829"/>
                  <a:ext cx="651899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79F2637A-7B89-9F40-B053-C2680CCEAC24}"/>
                  </a:ext>
                </a:extLst>
              </p:cNvPr>
              <p:cNvSpPr txBox="1"/>
              <p:nvPr/>
            </p:nvSpPr>
            <p:spPr>
              <a:xfrm>
                <a:off x="3806459" y="3489763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375F4174-88AD-114D-A677-09A0226D40FB}"/>
                </a:ext>
              </a:extLst>
            </p:cNvPr>
            <p:cNvSpPr txBox="1"/>
            <p:nvPr/>
          </p:nvSpPr>
          <p:spPr>
            <a:xfrm>
              <a:off x="2416920" y="519268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kr/</a:t>
              </a:r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1946FD22-977A-1A49-B397-34CB26EFDE4E}"/>
              </a:ext>
            </a:extLst>
          </p:cNvPr>
          <p:cNvSpPr txBox="1"/>
          <p:nvPr/>
        </p:nvSpPr>
        <p:spPr>
          <a:xfrm>
            <a:off x="5178010" y="3766646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kr/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2E7538B-C2FE-5F43-88AB-9355AE522546}"/>
              </a:ext>
            </a:extLst>
          </p:cNvPr>
          <p:cNvSpPr txBox="1"/>
          <p:nvPr/>
        </p:nvSpPr>
        <p:spPr>
          <a:xfrm>
            <a:off x="3578322" y="2873605"/>
            <a:ext cx="15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1500 kr</a:t>
            </a:r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9AB2C8A-B0D9-9F41-A158-81DB873F61E1}"/>
              </a:ext>
            </a:extLst>
          </p:cNvPr>
          <p:cNvSpPr txBox="1"/>
          <p:nvPr/>
        </p:nvSpPr>
        <p:spPr>
          <a:xfrm>
            <a:off x="831619" y="3266791"/>
            <a:ext cx="354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Rörlig kostnad för 500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: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17F2310-12C5-8E45-B0C5-29A09E89568B}"/>
              </a:ext>
            </a:extLst>
          </p:cNvPr>
          <p:cNvSpPr txBox="1"/>
          <p:nvPr/>
        </p:nvSpPr>
        <p:spPr>
          <a:xfrm>
            <a:off x="3578322" y="3265937"/>
            <a:ext cx="22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(3500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1500) kr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3C2DFF9C-A007-1745-B556-36AC31731080}"/>
              </a:ext>
            </a:extLst>
          </p:cNvPr>
          <p:cNvSpPr txBox="1"/>
          <p:nvPr/>
        </p:nvSpPr>
        <p:spPr>
          <a:xfrm>
            <a:off x="5639576" y="3265083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2000 kr</a:t>
            </a:r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E5A901B-4C07-0441-BD00-F8D7AF1ABA71}"/>
              </a:ext>
            </a:extLst>
          </p:cNvPr>
          <p:cNvSpPr txBox="1"/>
          <p:nvPr/>
        </p:nvSpPr>
        <p:spPr>
          <a:xfrm>
            <a:off x="3034326" y="4456011"/>
            <a:ext cx="169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/>
              <a:t>+ </a:t>
            </a:r>
            <a:r>
              <a:rPr lang="sv-SE" dirty="0">
                <a:latin typeface="Bradley Hand Bold"/>
                <a:cs typeface="Bradley Hand Bold"/>
              </a:rPr>
              <a:t>1500</a:t>
            </a:r>
            <a:r>
              <a:rPr lang="sv-SE" dirty="0"/>
              <a:t> 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B3D74D5-BBA7-6E46-ACEB-B292C57F85E0}"/>
              </a:ext>
            </a:extLst>
          </p:cNvPr>
          <p:cNvSpPr txBox="1"/>
          <p:nvPr/>
        </p:nvSpPr>
        <p:spPr>
          <a:xfrm>
            <a:off x="1641432" y="5546447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Funktionen är y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/>
              <a:t>+ </a:t>
            </a:r>
            <a:r>
              <a:rPr lang="sv-SE" dirty="0">
                <a:latin typeface="Bradley Hand Bold"/>
                <a:cs typeface="Bradley Hand Bold"/>
              </a:rPr>
              <a:t>1500</a:t>
            </a:r>
            <a:r>
              <a:rPr lang="sv-SE" dirty="0"/>
              <a:t>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181C61FD-5E75-2646-9859-D62EBFDD5499}"/>
              </a:ext>
            </a:extLst>
          </p:cNvPr>
          <p:cNvSpPr txBox="1"/>
          <p:nvPr/>
        </p:nvSpPr>
        <p:spPr>
          <a:xfrm>
            <a:off x="5639577" y="6358640"/>
            <a:ext cx="307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  <a:cs typeface="Bradley Hand Bold"/>
              </a:rPr>
              <a:t>Alternativ lösning på nästa sida</a:t>
            </a:r>
          </a:p>
        </p:txBody>
      </p:sp>
    </p:spTree>
    <p:extLst>
      <p:ext uri="{BB962C8B-B14F-4D97-AF65-F5344CB8AC3E}">
        <p14:creationId xmlns:p14="http://schemas.microsoft.com/office/powerpoint/2010/main" val="16784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E2ADE07-B70E-3A4D-BB00-49D6C3B2F1C6}"/>
              </a:ext>
            </a:extLst>
          </p:cNvPr>
          <p:cNvSpPr/>
          <p:nvPr/>
        </p:nvSpPr>
        <p:spPr>
          <a:xfrm>
            <a:off x="239394" y="173234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9C8C3DC-2DC4-8046-80E2-209868D4153E}"/>
              </a:ext>
            </a:extLst>
          </p:cNvPr>
          <p:cNvGrpSpPr/>
          <p:nvPr/>
        </p:nvGrpSpPr>
        <p:grpSpPr>
          <a:xfrm>
            <a:off x="1405812" y="0"/>
            <a:ext cx="7498794" cy="2822222"/>
            <a:chOff x="1405812" y="0"/>
            <a:chExt cx="7498794" cy="282222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415A5B14-7C09-F244-918C-10A3CF556C8F}"/>
                </a:ext>
              </a:extLst>
            </p:cNvPr>
            <p:cNvSpPr/>
            <p:nvPr/>
          </p:nvSpPr>
          <p:spPr>
            <a:xfrm>
              <a:off x="1405812" y="533948"/>
              <a:ext cx="354654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Grafen visar kostnaden vid tillverkningen av cykelslangar. </a:t>
              </a:r>
            </a:p>
            <a:p>
              <a:endParaRPr lang="sv-SE" dirty="0"/>
            </a:p>
            <a:p>
              <a:r>
                <a:rPr lang="sv-SE" dirty="0"/>
                <a:t>Teckna funktionen för hur kostnaden (</a:t>
              </a:r>
              <a:r>
                <a:rPr lang="sv-SE" i="1" dirty="0"/>
                <a:t>y</a:t>
              </a:r>
              <a:r>
                <a:rPr lang="sv-SE" dirty="0"/>
                <a:t>) beror av antalet cykelslangar (</a:t>
              </a:r>
              <a:r>
                <a:rPr lang="sv-SE" i="1" dirty="0"/>
                <a:t>x</a:t>
              </a:r>
              <a:r>
                <a:rPr lang="sv-SE" dirty="0"/>
                <a:t>) som tillverkas.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9057D53-4D68-8548-A738-A63BAA983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2359" y="0"/>
              <a:ext cx="3952247" cy="2822222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83F959BE-4583-E348-80C8-064C907CB150}"/>
              </a:ext>
            </a:extLst>
          </p:cNvPr>
          <p:cNvSpPr txBox="1"/>
          <p:nvPr/>
        </p:nvSpPr>
        <p:spPr>
          <a:xfrm>
            <a:off x="2480529" y="2804474"/>
            <a:ext cx="163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y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 err="1">
                <a:latin typeface="Bradley Hand Bold"/>
                <a:cs typeface="Bradley Hand Bold"/>
              </a:rPr>
              <a:t>kx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m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166A5D3-513B-E744-B603-E72EE65903E5}"/>
              </a:ext>
            </a:extLst>
          </p:cNvPr>
          <p:cNvSpPr txBox="1"/>
          <p:nvPr/>
        </p:nvSpPr>
        <p:spPr>
          <a:xfrm>
            <a:off x="2499476" y="3815003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64E4EBB-E4B7-7840-9F97-CC0D02095200}"/>
              </a:ext>
            </a:extLst>
          </p:cNvPr>
          <p:cNvGrpSpPr/>
          <p:nvPr/>
        </p:nvGrpSpPr>
        <p:grpSpPr>
          <a:xfrm>
            <a:off x="2991194" y="3689448"/>
            <a:ext cx="876687" cy="613079"/>
            <a:chOff x="2576247" y="3389772"/>
            <a:chExt cx="876687" cy="613079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C9CBFB75-D10E-744E-8EFA-615CB9B5A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6247" y="3389772"/>
              <a:ext cx="704039" cy="613079"/>
              <a:chOff x="3980916" y="1847315"/>
              <a:chExt cx="703711" cy="613252"/>
            </a:xfrm>
          </p:grpSpPr>
          <p:sp>
            <p:nvSpPr>
              <p:cNvPr id="16" name="textruta 29">
                <a:extLst>
                  <a:ext uri="{FF2B5EF4-FFF2-40B4-BE49-F238E27FC236}">
                    <a16:creationId xmlns:a16="http://schemas.microsoft.com/office/drawing/2014/main" id="{8817A473-40A1-CC4C-A493-BA6458C37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0916" y="1847315"/>
                <a:ext cx="70371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2000</a:t>
                </a:r>
              </a:p>
            </p:txBody>
          </p:sp>
          <p:sp>
            <p:nvSpPr>
              <p:cNvPr id="17" name="textruta 30">
                <a:extLst>
                  <a:ext uri="{FF2B5EF4-FFF2-40B4-BE49-F238E27FC236}">
                    <a16:creationId xmlns:a16="http://schemas.microsoft.com/office/drawing/2014/main" id="{302865D9-129A-544A-B243-C3FF6D272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9025" y="2091131"/>
                <a:ext cx="57553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500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id="{2091DC82-21D8-0A48-8323-8E45DA6C5AFC}"/>
                  </a:ext>
                </a:extLst>
              </p:cNvPr>
              <p:cNvCxnSpPr/>
              <p:nvPr/>
            </p:nvCxnSpPr>
            <p:spPr>
              <a:xfrm>
                <a:off x="3980917" y="2148829"/>
                <a:ext cx="65189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79F2637A-7B89-9F40-B053-C2680CCEAC24}"/>
                </a:ext>
              </a:extLst>
            </p:cNvPr>
            <p:cNvSpPr txBox="1"/>
            <p:nvPr/>
          </p:nvSpPr>
          <p:spPr>
            <a:xfrm>
              <a:off x="3197464" y="350653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1946FD22-977A-1A49-B397-34CB26EFDE4E}"/>
              </a:ext>
            </a:extLst>
          </p:cNvPr>
          <p:cNvSpPr txBox="1"/>
          <p:nvPr/>
        </p:nvSpPr>
        <p:spPr>
          <a:xfrm>
            <a:off x="3816031" y="3806211"/>
            <a:ext cx="25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9AB2C8A-B0D9-9F41-A158-81DB873F61E1}"/>
              </a:ext>
            </a:extLst>
          </p:cNvPr>
          <p:cNvSpPr txBox="1"/>
          <p:nvPr/>
        </p:nvSpPr>
        <p:spPr>
          <a:xfrm>
            <a:off x="2428406" y="3388927"/>
            <a:ext cx="57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17F2310-12C5-8E45-B0C5-29A09E89568B}"/>
              </a:ext>
            </a:extLst>
          </p:cNvPr>
          <p:cNvSpPr txBox="1"/>
          <p:nvPr/>
        </p:nvSpPr>
        <p:spPr>
          <a:xfrm>
            <a:off x="2892104" y="3377769"/>
            <a:ext cx="76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1500</a:t>
            </a:r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E5A901B-4C07-0441-BD00-F8D7AF1ABA71}"/>
              </a:ext>
            </a:extLst>
          </p:cNvPr>
          <p:cNvSpPr txBox="1"/>
          <p:nvPr/>
        </p:nvSpPr>
        <p:spPr>
          <a:xfrm>
            <a:off x="2470345" y="4460901"/>
            <a:ext cx="169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/>
              <a:t>+ </a:t>
            </a:r>
            <a:r>
              <a:rPr lang="sv-SE" dirty="0">
                <a:latin typeface="Bradley Hand Bold"/>
                <a:cs typeface="Bradley Hand Bold"/>
              </a:rPr>
              <a:t>1500</a:t>
            </a:r>
            <a:r>
              <a:rPr lang="sv-SE" dirty="0"/>
              <a:t> 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B3D74D5-BBA7-6E46-ACEB-B292C57F85E0}"/>
              </a:ext>
            </a:extLst>
          </p:cNvPr>
          <p:cNvSpPr txBox="1"/>
          <p:nvPr/>
        </p:nvSpPr>
        <p:spPr>
          <a:xfrm>
            <a:off x="2334562" y="5541828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Funktionen är y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/>
              <a:t>+ </a:t>
            </a:r>
            <a:r>
              <a:rPr lang="sv-SE" dirty="0">
                <a:latin typeface="Bradley Hand Bold"/>
                <a:cs typeface="Bradley Hand Bold"/>
              </a:rPr>
              <a:t>1500</a:t>
            </a:r>
            <a:r>
              <a:rPr lang="sv-SE" dirty="0"/>
              <a:t>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45969FB-4195-204F-B852-97B0D8974EAB}"/>
              </a:ext>
            </a:extLst>
          </p:cNvPr>
          <p:cNvSpPr txBox="1"/>
          <p:nvPr/>
        </p:nvSpPr>
        <p:spPr>
          <a:xfrm>
            <a:off x="6304085" y="1919858"/>
            <a:ext cx="65637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700" dirty="0"/>
              <a:t>500 steg</a:t>
            </a:r>
          </a:p>
        </p:txBody>
      </p:sp>
      <p:cxnSp>
        <p:nvCxnSpPr>
          <p:cNvPr id="28" name="Rak 27">
            <a:extLst>
              <a:ext uri="{FF2B5EF4-FFF2-40B4-BE49-F238E27FC236}">
                <a16:creationId xmlns:a16="http://schemas.microsoft.com/office/drawing/2014/main" id="{E0D3C6E6-5E71-A74D-A889-3AB0665079B5}"/>
              </a:ext>
            </a:extLst>
          </p:cNvPr>
          <p:cNvCxnSpPr>
            <a:cxnSpLocks/>
          </p:cNvCxnSpPr>
          <p:nvPr/>
        </p:nvCxnSpPr>
        <p:spPr>
          <a:xfrm>
            <a:off x="5467304" y="1938732"/>
            <a:ext cx="183698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28CC975C-2C65-2E42-8CFE-8A789E14BE60}"/>
              </a:ext>
            </a:extLst>
          </p:cNvPr>
          <p:cNvSpPr txBox="1"/>
          <p:nvPr/>
        </p:nvSpPr>
        <p:spPr>
          <a:xfrm>
            <a:off x="7304288" y="1455928"/>
            <a:ext cx="58506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700" dirty="0"/>
              <a:t>2 000 steg</a:t>
            </a:r>
          </a:p>
        </p:txBody>
      </p:sp>
      <p:cxnSp>
        <p:nvCxnSpPr>
          <p:cNvPr id="30" name="Rak 29">
            <a:extLst>
              <a:ext uri="{FF2B5EF4-FFF2-40B4-BE49-F238E27FC236}">
                <a16:creationId xmlns:a16="http://schemas.microsoft.com/office/drawing/2014/main" id="{89F72001-9628-9B4B-B6F4-4CC6FA739FD1}"/>
              </a:ext>
            </a:extLst>
          </p:cNvPr>
          <p:cNvCxnSpPr>
            <a:cxnSpLocks/>
          </p:cNvCxnSpPr>
          <p:nvPr/>
        </p:nvCxnSpPr>
        <p:spPr>
          <a:xfrm flipV="1">
            <a:off x="7304288" y="1192052"/>
            <a:ext cx="0" cy="74300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Rak pil 31">
            <a:extLst>
              <a:ext uri="{FF2B5EF4-FFF2-40B4-BE49-F238E27FC236}">
                <a16:creationId xmlns:a16="http://schemas.microsoft.com/office/drawing/2014/main" id="{80EB4935-A813-8148-B42C-036F7D98A7C2}"/>
              </a:ext>
            </a:extLst>
          </p:cNvPr>
          <p:cNvCxnSpPr>
            <a:cxnSpLocks/>
          </p:cNvCxnSpPr>
          <p:nvPr/>
        </p:nvCxnSpPr>
        <p:spPr>
          <a:xfrm flipV="1">
            <a:off x="3516633" y="1935057"/>
            <a:ext cx="1893095" cy="1570755"/>
          </a:xfrm>
          <a:prstGeom prst="straightConnector1">
            <a:avLst/>
          </a:prstGeom>
          <a:ln w="12700">
            <a:solidFill>
              <a:schemeClr val="tx1">
                <a:alpha val="53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9" grpId="0"/>
      <p:bldP spid="22" grpId="0"/>
      <p:bldP spid="23" grpId="0"/>
      <p:bldP spid="25" grpId="0"/>
      <p:bldP spid="26" grpId="0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840462" y="105525"/>
            <a:ext cx="7274668" cy="3273986"/>
            <a:chOff x="1840462" y="105525"/>
            <a:chExt cx="7274668" cy="3273986"/>
          </a:xfrm>
        </p:grpSpPr>
        <p:sp>
          <p:nvSpPr>
            <p:cNvPr id="3" name="Rektangel 2"/>
            <p:cNvSpPr/>
            <p:nvPr/>
          </p:nvSpPr>
          <p:spPr>
            <a:xfrm>
              <a:off x="1840462" y="442564"/>
              <a:ext cx="339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Grafen visar en resa med moped. </a:t>
              </a:r>
            </a:p>
          </p:txBody>
        </p:sp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0684" y="105525"/>
              <a:ext cx="2964446" cy="3273986"/>
            </a:xfrm>
            <a:prstGeom prst="rect">
              <a:avLst/>
            </a:prstGeom>
          </p:spPr>
        </p:pic>
      </p:grpSp>
      <p:sp>
        <p:nvSpPr>
          <p:cNvPr id="5" name="Rektangel 4"/>
          <p:cNvSpPr/>
          <p:nvPr/>
        </p:nvSpPr>
        <p:spPr>
          <a:xfrm>
            <a:off x="290074" y="9265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a)  Vilken </a:t>
            </a:r>
            <a:r>
              <a:rPr lang="de-DE" dirty="0" err="1"/>
              <a:t>är</a:t>
            </a:r>
            <a:r>
              <a:rPr lang="de-DE" dirty="0"/>
              <a:t> </a:t>
            </a:r>
            <a:r>
              <a:rPr lang="de-DE" dirty="0" err="1"/>
              <a:t>medelhastigheten</a:t>
            </a:r>
            <a:r>
              <a:rPr lang="de-DE" dirty="0"/>
              <a:t>?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28140" y="26017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b)  Är sträckan proptionell mot tiden?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573214" y="1398180"/>
            <a:ext cx="384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På 4 timmar hinner man 120 km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83936" y="1862485"/>
            <a:ext cx="229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Medelhastigheten är</a:t>
            </a:r>
          </a:p>
        </p:txBody>
      </p:sp>
      <p:grpSp>
        <p:nvGrpSpPr>
          <p:cNvPr id="21" name="Grupp 20"/>
          <p:cNvGrpSpPr/>
          <p:nvPr/>
        </p:nvGrpSpPr>
        <p:grpSpPr>
          <a:xfrm>
            <a:off x="2877360" y="1723572"/>
            <a:ext cx="1541312" cy="671616"/>
            <a:chOff x="1793010" y="5075066"/>
            <a:chExt cx="1541312" cy="671616"/>
          </a:xfrm>
        </p:grpSpPr>
        <p:grpSp>
          <p:nvGrpSpPr>
            <p:cNvPr id="22" name="Grupp 21"/>
            <p:cNvGrpSpPr/>
            <p:nvPr/>
          </p:nvGrpSpPr>
          <p:grpSpPr>
            <a:xfrm>
              <a:off x="1793010" y="5075066"/>
              <a:ext cx="1541312" cy="671616"/>
              <a:chOff x="2576249" y="3388919"/>
              <a:chExt cx="1541312" cy="671616"/>
            </a:xfrm>
          </p:grpSpPr>
          <p:grpSp>
            <p:nvGrpSpPr>
              <p:cNvPr id="24" name="Grupp 23"/>
              <p:cNvGrpSpPr>
                <a:grpSpLocks/>
              </p:cNvGrpSpPr>
              <p:nvPr/>
            </p:nvGrpSpPr>
            <p:grpSpPr bwMode="auto">
              <a:xfrm>
                <a:off x="2576249" y="3388919"/>
                <a:ext cx="652203" cy="671616"/>
                <a:chOff x="3980917" y="1846460"/>
                <a:chExt cx="651899" cy="671805"/>
              </a:xfrm>
            </p:grpSpPr>
            <p:sp>
              <p:nvSpPr>
                <p:cNvPr id="26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6445" y="1846460"/>
                  <a:ext cx="57496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120</a:t>
                  </a:r>
                </a:p>
              </p:txBody>
            </p:sp>
            <p:sp>
              <p:nvSpPr>
                <p:cNvPr id="27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37091" y="2148829"/>
                  <a:ext cx="3294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28" name="Rak 27"/>
                <p:cNvCxnSpPr/>
                <p:nvPr/>
              </p:nvCxnSpPr>
              <p:spPr>
                <a:xfrm>
                  <a:off x="3980917" y="2148829"/>
                  <a:ext cx="651899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ruta 24"/>
              <p:cNvSpPr txBox="1"/>
              <p:nvPr/>
            </p:nvSpPr>
            <p:spPr>
              <a:xfrm>
                <a:off x="3862091" y="3521237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3" name="textruta 22"/>
            <p:cNvSpPr txBox="1"/>
            <p:nvPr/>
          </p:nvSpPr>
          <p:spPr>
            <a:xfrm>
              <a:off x="2416920" y="5192684"/>
              <a:ext cx="78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km/h</a:t>
              </a:r>
            </a:p>
          </p:txBody>
        </p:sp>
      </p:grpSp>
      <p:sp>
        <p:nvSpPr>
          <p:cNvPr id="29" name="textruta 28"/>
          <p:cNvSpPr txBox="1"/>
          <p:nvPr/>
        </p:nvSpPr>
        <p:spPr>
          <a:xfrm>
            <a:off x="4448668" y="1841190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 km/h</a:t>
            </a:r>
            <a:endParaRPr lang="sv-SE" dirty="0"/>
          </a:p>
        </p:txBody>
      </p:sp>
      <p:sp>
        <p:nvSpPr>
          <p:cNvPr id="30" name="textruta 29"/>
          <p:cNvSpPr txBox="1"/>
          <p:nvPr/>
        </p:nvSpPr>
        <p:spPr>
          <a:xfrm>
            <a:off x="739748" y="3024651"/>
            <a:ext cx="58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Ja, för grafen är rät och startar i origo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524587" y="5511613"/>
            <a:ext cx="6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a) Mopedens medelhastighet är 30 km/h </a:t>
            </a:r>
          </a:p>
          <a:p>
            <a:r>
              <a:rPr lang="sv-SE" dirty="0">
                <a:latin typeface="Bradley Hand Bold"/>
                <a:cs typeface="Bradley Hand Bold"/>
              </a:rPr>
              <a:t>	    b) Sträckan är proportionell mot tiden.</a:t>
            </a:r>
          </a:p>
          <a:p>
            <a:r>
              <a:rPr lang="sv-SE" dirty="0">
                <a:latin typeface="Bradley Hand Bold"/>
                <a:cs typeface="Bradley Hand Bold"/>
              </a:rPr>
              <a:t>	    c) Funktionen är y 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 30x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1CD6E33-E72A-704F-AA7C-ACF65EC4E6B1}"/>
              </a:ext>
            </a:extLst>
          </p:cNvPr>
          <p:cNvSpPr/>
          <p:nvPr/>
        </p:nvSpPr>
        <p:spPr>
          <a:xfrm>
            <a:off x="396848" y="3845927"/>
            <a:ext cx="7752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c) </a:t>
            </a:r>
            <a:r>
              <a:rPr lang="sv-SE" dirty="0"/>
              <a:t>Teckna funktionen för hur sträckan (</a:t>
            </a:r>
            <a:r>
              <a:rPr lang="sv-SE" i="1" dirty="0"/>
              <a:t>y</a:t>
            </a:r>
            <a:r>
              <a:rPr lang="sv-SE" dirty="0"/>
              <a:t>) beror av antalet timmar (</a:t>
            </a:r>
            <a:r>
              <a:rPr lang="sv-SE" i="1" dirty="0"/>
              <a:t>x</a:t>
            </a:r>
            <a:r>
              <a:rPr lang="sv-SE" dirty="0"/>
              <a:t>). 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7F1DAAE1-A340-534A-AD20-9278FF361FC6}"/>
              </a:ext>
            </a:extLst>
          </p:cNvPr>
          <p:cNvSpPr txBox="1"/>
          <p:nvPr/>
        </p:nvSpPr>
        <p:spPr>
          <a:xfrm>
            <a:off x="739747" y="4208112"/>
            <a:ext cx="58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30x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4D574D1-A4F9-034F-98C8-FA5A699DEB09}"/>
              </a:ext>
            </a:extLst>
          </p:cNvPr>
          <p:cNvSpPr/>
          <p:nvPr/>
        </p:nvSpPr>
        <p:spPr>
          <a:xfrm>
            <a:off x="781261" y="417766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</p:spTree>
    <p:extLst>
      <p:ext uri="{BB962C8B-B14F-4D97-AF65-F5344CB8AC3E}">
        <p14:creationId xmlns:p14="http://schemas.microsoft.com/office/powerpoint/2010/main" val="21751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20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874655" y="4361454"/>
            <a:ext cx="58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Vilken eller vilka grafer är proportionaliteter?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86" y="4958384"/>
            <a:ext cx="1787027" cy="135380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53" y="5043076"/>
            <a:ext cx="1842317" cy="141610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99" y="5043076"/>
            <a:ext cx="1884606" cy="142028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279" y="4958384"/>
            <a:ext cx="1982628" cy="1428047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906308" y="1295294"/>
            <a:ext cx="247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(6 kg):  240 kr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215960" y="2353400"/>
            <a:ext cx="138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 ∙ 40 kr </a:t>
            </a:r>
            <a:r>
              <a:rPr lang="sv-SE" dirty="0"/>
              <a:t>=</a:t>
            </a:r>
          </a:p>
          <a:p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36" name="Grupp 35"/>
          <p:cNvGrpSpPr/>
          <p:nvPr/>
        </p:nvGrpSpPr>
        <p:grpSpPr>
          <a:xfrm>
            <a:off x="716596" y="278215"/>
            <a:ext cx="7872322" cy="1199997"/>
            <a:chOff x="716596" y="278215"/>
            <a:chExt cx="7872322" cy="1199997"/>
          </a:xfrm>
        </p:grpSpPr>
        <p:sp>
          <p:nvSpPr>
            <p:cNvPr id="8" name="textruta 7"/>
            <p:cNvSpPr txBox="1"/>
            <p:nvPr/>
          </p:nvSpPr>
          <p:spPr>
            <a:xfrm>
              <a:off x="716596" y="469528"/>
              <a:ext cx="5329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Lådan väger 6 kg. Priset är proportionellt mot vikten. Vad kostar en låda som väger 4 kg?</a:t>
              </a:r>
            </a:p>
          </p:txBody>
        </p:sp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5340" y="278215"/>
              <a:ext cx="1599996" cy="1199997"/>
            </a:xfrm>
            <a:prstGeom prst="rect">
              <a:avLst/>
            </a:prstGeom>
          </p:spPr>
        </p:pic>
        <p:sp>
          <p:nvSpPr>
            <p:cNvPr id="21" name="textruta 20"/>
            <p:cNvSpPr txBox="1"/>
            <p:nvPr/>
          </p:nvSpPr>
          <p:spPr>
            <a:xfrm>
              <a:off x="7758433" y="691766"/>
              <a:ext cx="830485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240 kr</a:t>
              </a:r>
            </a:p>
          </p:txBody>
        </p:sp>
      </p:grpSp>
      <p:sp>
        <p:nvSpPr>
          <p:cNvPr id="22" name="textruta 21"/>
          <p:cNvSpPr txBox="1"/>
          <p:nvPr/>
        </p:nvSpPr>
        <p:spPr>
          <a:xfrm>
            <a:off x="1155361" y="1774146"/>
            <a:ext cx="111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Pris/kg :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2254077" y="1664625"/>
            <a:ext cx="1560387" cy="616557"/>
            <a:chOff x="1792386" y="5075065"/>
            <a:chExt cx="1560387" cy="616557"/>
          </a:xfrm>
        </p:grpSpPr>
        <p:grpSp>
          <p:nvGrpSpPr>
            <p:cNvPr id="24" name="Grupp 23"/>
            <p:cNvGrpSpPr/>
            <p:nvPr/>
          </p:nvGrpSpPr>
          <p:grpSpPr>
            <a:xfrm>
              <a:off x="1792386" y="5075065"/>
              <a:ext cx="1560387" cy="616557"/>
              <a:chOff x="2575625" y="3388918"/>
              <a:chExt cx="1560387" cy="616557"/>
            </a:xfrm>
          </p:grpSpPr>
          <p:grpSp>
            <p:nvGrpSpPr>
              <p:cNvPr id="26" name="Grupp 25"/>
              <p:cNvGrpSpPr>
                <a:grpSpLocks/>
              </p:cNvGrpSpPr>
              <p:nvPr/>
            </p:nvGrpSpPr>
            <p:grpSpPr bwMode="auto">
              <a:xfrm>
                <a:off x="2575625" y="3388918"/>
                <a:ext cx="655181" cy="616557"/>
                <a:chOff x="3980296" y="1846460"/>
                <a:chExt cx="654876" cy="616731"/>
              </a:xfrm>
            </p:grpSpPr>
            <p:sp>
              <p:nvSpPr>
                <p:cNvPr id="2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6445" y="1846460"/>
                  <a:ext cx="59872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240</a:t>
                  </a:r>
                </a:p>
              </p:txBody>
            </p:sp>
            <p:sp>
              <p:nvSpPr>
                <p:cNvPr id="2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36470" y="2093755"/>
                  <a:ext cx="3294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cxnSp>
              <p:nvCxnSpPr>
                <p:cNvPr id="30" name="Rak 29"/>
                <p:cNvCxnSpPr/>
                <p:nvPr/>
              </p:nvCxnSpPr>
              <p:spPr>
                <a:xfrm>
                  <a:off x="3980296" y="2148674"/>
                  <a:ext cx="651899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ruta 26"/>
              <p:cNvSpPr txBox="1"/>
              <p:nvPr/>
            </p:nvSpPr>
            <p:spPr>
              <a:xfrm>
                <a:off x="3880542" y="3496543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5" name="textruta 24"/>
            <p:cNvSpPr txBox="1"/>
            <p:nvPr/>
          </p:nvSpPr>
          <p:spPr>
            <a:xfrm>
              <a:off x="2416920" y="5192684"/>
              <a:ext cx="831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kr/kg</a:t>
              </a:r>
            </a:p>
          </p:txBody>
        </p:sp>
      </p:grpSp>
      <p:sp>
        <p:nvSpPr>
          <p:cNvPr id="31" name="textruta 30"/>
          <p:cNvSpPr txBox="1"/>
          <p:nvPr/>
        </p:nvSpPr>
        <p:spPr>
          <a:xfrm>
            <a:off x="3796013" y="1774146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40 kr/kg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827949" y="2353400"/>
            <a:ext cx="148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(4 kg):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3381193" y="2340080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kr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807706" y="2954001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En låda som väger 4 kg kostar 160 kr.</a:t>
            </a:r>
          </a:p>
        </p:txBody>
      </p:sp>
      <p:sp>
        <p:nvSpPr>
          <p:cNvPr id="35" name="Ellips 34"/>
          <p:cNvSpPr/>
          <p:nvPr/>
        </p:nvSpPr>
        <p:spPr>
          <a:xfrm>
            <a:off x="4646644" y="4611434"/>
            <a:ext cx="2300421" cy="2142958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98502F1-0488-FC42-8BF4-E041342CF5B8}"/>
              </a:ext>
            </a:extLst>
          </p:cNvPr>
          <p:cNvSpPr/>
          <p:nvPr/>
        </p:nvSpPr>
        <p:spPr>
          <a:xfrm>
            <a:off x="96160" y="105427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6E44CEC-6C95-434F-96F5-31AA1A7B3D50}"/>
              </a:ext>
            </a:extLst>
          </p:cNvPr>
          <p:cNvSpPr/>
          <p:nvPr/>
        </p:nvSpPr>
        <p:spPr>
          <a:xfrm>
            <a:off x="96160" y="4133856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</p:spTree>
    <p:extLst>
      <p:ext uri="{BB962C8B-B14F-4D97-AF65-F5344CB8AC3E}">
        <p14:creationId xmlns:p14="http://schemas.microsoft.com/office/powerpoint/2010/main" val="38281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  <p:bldP spid="22" grpId="0"/>
      <p:bldP spid="31" grpId="0"/>
      <p:bldP spid="32" grpId="0"/>
      <p:bldP spid="33" grpId="0"/>
      <p:bldP spid="34" grpId="0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704</Words>
  <Application>Microsoft Macintosh PowerPoint</Application>
  <PresentationFormat>Bildspel på skärmen (4:3)</PresentationFormat>
  <Paragraphs>121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103</cp:revision>
  <dcterms:created xsi:type="dcterms:W3CDTF">2017-04-14T14:35:34Z</dcterms:created>
  <dcterms:modified xsi:type="dcterms:W3CDTF">2021-10-22T07:51:23Z</dcterms:modified>
</cp:coreProperties>
</file>