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4" r:id="rId2"/>
    <p:sldId id="265" r:id="rId3"/>
    <p:sldId id="272" r:id="rId4"/>
    <p:sldId id="273" r:id="rId5"/>
  </p:sldIdLst>
  <p:sldSz cx="9144000" cy="6858000" type="screen4x3"/>
  <p:notesSz cx="6858000" cy="9144000"/>
  <p:defaultText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F000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194"/>
    <p:restoredTop sz="99685" autoAdjust="0"/>
  </p:normalViewPr>
  <p:slideViewPr>
    <p:cSldViewPr snapToGrid="0" snapToObjects="1">
      <p:cViewPr>
        <p:scale>
          <a:sx n="98" d="100"/>
          <a:sy n="98" d="100"/>
        </p:scale>
        <p:origin x="816" y="15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a:t>Klicka här för att ändra format</a:t>
            </a:r>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format på underrubrik i bakgrunden</a:t>
            </a:r>
          </a:p>
        </p:txBody>
      </p:sp>
      <p:sp>
        <p:nvSpPr>
          <p:cNvPr id="4" name="Platshållare för datum 3"/>
          <p:cNvSpPr>
            <a:spLocks noGrp="1"/>
          </p:cNvSpPr>
          <p:nvPr>
            <p:ph type="dt" sz="half" idx="10"/>
          </p:nvPr>
        </p:nvSpPr>
        <p:spPr/>
        <p:txBody>
          <a:bodyPr/>
          <a:lstStyle/>
          <a:p>
            <a:fld id="{2FAB8744-C7B2-6044-A791-BC382EDE4099}" type="datetimeFigureOut">
              <a:rPr lang="sv-SE" smtClean="0"/>
              <a:t>2021-08-10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E992366-32DC-DC44-BC58-2D4F7C8A92FA}" type="slidenum">
              <a:rPr lang="sv-SE" smtClean="0"/>
              <a:t>‹#›</a:t>
            </a:fld>
            <a:endParaRPr lang="sv-SE"/>
          </a:p>
        </p:txBody>
      </p:sp>
    </p:spTree>
    <p:extLst>
      <p:ext uri="{BB962C8B-B14F-4D97-AF65-F5344CB8AC3E}">
        <p14:creationId xmlns:p14="http://schemas.microsoft.com/office/powerpoint/2010/main" val="1614699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2FAB8744-C7B2-6044-A791-BC382EDE4099}" type="datetimeFigureOut">
              <a:rPr lang="sv-SE" smtClean="0"/>
              <a:t>2021-08-10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E992366-32DC-DC44-BC58-2D4F7C8A92FA}" type="slidenum">
              <a:rPr lang="sv-SE" smtClean="0"/>
              <a:t>‹#›</a:t>
            </a:fld>
            <a:endParaRPr lang="sv-SE"/>
          </a:p>
        </p:txBody>
      </p:sp>
    </p:spTree>
    <p:extLst>
      <p:ext uri="{BB962C8B-B14F-4D97-AF65-F5344CB8AC3E}">
        <p14:creationId xmlns:p14="http://schemas.microsoft.com/office/powerpoint/2010/main" val="396903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2FAB8744-C7B2-6044-A791-BC382EDE4099}" type="datetimeFigureOut">
              <a:rPr lang="sv-SE" smtClean="0"/>
              <a:t>2021-08-10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E992366-32DC-DC44-BC58-2D4F7C8A92FA}" type="slidenum">
              <a:rPr lang="sv-SE" smtClean="0"/>
              <a:t>‹#›</a:t>
            </a:fld>
            <a:endParaRPr lang="sv-SE"/>
          </a:p>
        </p:txBody>
      </p:sp>
    </p:spTree>
    <p:extLst>
      <p:ext uri="{BB962C8B-B14F-4D97-AF65-F5344CB8AC3E}">
        <p14:creationId xmlns:p14="http://schemas.microsoft.com/office/powerpoint/2010/main" val="3016393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2FAB8744-C7B2-6044-A791-BC382EDE4099}" type="datetimeFigureOut">
              <a:rPr lang="sv-SE" smtClean="0"/>
              <a:t>2021-08-10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E992366-32DC-DC44-BC58-2D4F7C8A92FA}" type="slidenum">
              <a:rPr lang="sv-SE" smtClean="0"/>
              <a:t>‹#›</a:t>
            </a:fld>
            <a:endParaRPr lang="sv-SE"/>
          </a:p>
        </p:txBody>
      </p:sp>
    </p:spTree>
    <p:extLst>
      <p:ext uri="{BB962C8B-B14F-4D97-AF65-F5344CB8AC3E}">
        <p14:creationId xmlns:p14="http://schemas.microsoft.com/office/powerpoint/2010/main" val="9655140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fld id="{2FAB8744-C7B2-6044-A791-BC382EDE4099}" type="datetimeFigureOut">
              <a:rPr lang="sv-SE" smtClean="0"/>
              <a:t>2021-08-10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E992366-32DC-DC44-BC58-2D4F7C8A92FA}" type="slidenum">
              <a:rPr lang="sv-SE" smtClean="0"/>
              <a:t>‹#›</a:t>
            </a:fld>
            <a:endParaRPr lang="sv-SE"/>
          </a:p>
        </p:txBody>
      </p:sp>
    </p:spTree>
    <p:extLst>
      <p:ext uri="{BB962C8B-B14F-4D97-AF65-F5344CB8AC3E}">
        <p14:creationId xmlns:p14="http://schemas.microsoft.com/office/powerpoint/2010/main" val="790810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2FAB8744-C7B2-6044-A791-BC382EDE4099}" type="datetimeFigureOut">
              <a:rPr lang="sv-SE" smtClean="0"/>
              <a:t>2021-08-10</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2E992366-32DC-DC44-BC58-2D4F7C8A92FA}" type="slidenum">
              <a:rPr lang="sv-SE" smtClean="0"/>
              <a:t>‹#›</a:t>
            </a:fld>
            <a:endParaRPr lang="sv-SE"/>
          </a:p>
        </p:txBody>
      </p:sp>
    </p:spTree>
    <p:extLst>
      <p:ext uri="{BB962C8B-B14F-4D97-AF65-F5344CB8AC3E}">
        <p14:creationId xmlns:p14="http://schemas.microsoft.com/office/powerpoint/2010/main" val="1809234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2FAB8744-C7B2-6044-A791-BC382EDE4099}" type="datetimeFigureOut">
              <a:rPr lang="sv-SE" smtClean="0"/>
              <a:t>2021-08-10</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2E992366-32DC-DC44-BC58-2D4F7C8A92FA}" type="slidenum">
              <a:rPr lang="sv-SE" smtClean="0"/>
              <a:t>‹#›</a:t>
            </a:fld>
            <a:endParaRPr lang="sv-SE"/>
          </a:p>
        </p:txBody>
      </p:sp>
    </p:spTree>
    <p:extLst>
      <p:ext uri="{BB962C8B-B14F-4D97-AF65-F5344CB8AC3E}">
        <p14:creationId xmlns:p14="http://schemas.microsoft.com/office/powerpoint/2010/main" val="500849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2FAB8744-C7B2-6044-A791-BC382EDE4099}" type="datetimeFigureOut">
              <a:rPr lang="sv-SE" smtClean="0"/>
              <a:t>2021-08-10</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2E992366-32DC-DC44-BC58-2D4F7C8A92FA}" type="slidenum">
              <a:rPr lang="sv-SE" smtClean="0"/>
              <a:t>‹#›</a:t>
            </a:fld>
            <a:endParaRPr lang="sv-SE"/>
          </a:p>
        </p:txBody>
      </p:sp>
    </p:spTree>
    <p:extLst>
      <p:ext uri="{BB962C8B-B14F-4D97-AF65-F5344CB8AC3E}">
        <p14:creationId xmlns:p14="http://schemas.microsoft.com/office/powerpoint/2010/main" val="937826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2FAB8744-C7B2-6044-A791-BC382EDE4099}" type="datetimeFigureOut">
              <a:rPr lang="sv-SE" smtClean="0"/>
              <a:t>2021-08-10</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2E992366-32DC-DC44-BC58-2D4F7C8A92FA}" type="slidenum">
              <a:rPr lang="sv-SE" smtClean="0"/>
              <a:t>‹#›</a:t>
            </a:fld>
            <a:endParaRPr lang="sv-SE"/>
          </a:p>
        </p:txBody>
      </p:sp>
    </p:spTree>
    <p:extLst>
      <p:ext uri="{BB962C8B-B14F-4D97-AF65-F5344CB8AC3E}">
        <p14:creationId xmlns:p14="http://schemas.microsoft.com/office/powerpoint/2010/main" val="862861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2FAB8744-C7B2-6044-A791-BC382EDE4099}" type="datetimeFigureOut">
              <a:rPr lang="sv-SE" smtClean="0"/>
              <a:t>2021-08-10</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2E992366-32DC-DC44-BC58-2D4F7C8A92FA}" type="slidenum">
              <a:rPr lang="sv-SE" smtClean="0"/>
              <a:t>‹#›</a:t>
            </a:fld>
            <a:endParaRPr lang="sv-SE"/>
          </a:p>
        </p:txBody>
      </p:sp>
    </p:spTree>
    <p:extLst>
      <p:ext uri="{BB962C8B-B14F-4D97-AF65-F5344CB8AC3E}">
        <p14:creationId xmlns:p14="http://schemas.microsoft.com/office/powerpoint/2010/main" val="1846063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2FAB8744-C7B2-6044-A791-BC382EDE4099}" type="datetimeFigureOut">
              <a:rPr lang="sv-SE" smtClean="0"/>
              <a:t>2021-08-10</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2E992366-32DC-DC44-BC58-2D4F7C8A92FA}" type="slidenum">
              <a:rPr lang="sv-SE" smtClean="0"/>
              <a:t>‹#›</a:t>
            </a:fld>
            <a:endParaRPr lang="sv-SE"/>
          </a:p>
        </p:txBody>
      </p:sp>
    </p:spTree>
    <p:extLst>
      <p:ext uri="{BB962C8B-B14F-4D97-AF65-F5344CB8AC3E}">
        <p14:creationId xmlns:p14="http://schemas.microsoft.com/office/powerpoint/2010/main" val="2623104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AB8744-C7B2-6044-A791-BC382EDE4099}" type="datetimeFigureOut">
              <a:rPr lang="sv-SE" smtClean="0"/>
              <a:t>2021-08-10</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992366-32DC-DC44-BC58-2D4F7C8A92FA}" type="slidenum">
              <a:rPr lang="sv-SE" smtClean="0"/>
              <a:t>‹#›</a:t>
            </a:fld>
            <a:endParaRPr lang="sv-SE"/>
          </a:p>
        </p:txBody>
      </p:sp>
    </p:spTree>
    <p:extLst>
      <p:ext uri="{BB962C8B-B14F-4D97-AF65-F5344CB8AC3E}">
        <p14:creationId xmlns:p14="http://schemas.microsoft.com/office/powerpoint/2010/main" val="31502344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tif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214171" y="174096"/>
            <a:ext cx="8766903" cy="461665"/>
          </a:xfrm>
          <a:prstGeom prst="rect">
            <a:avLst/>
          </a:prstGeom>
        </p:spPr>
        <p:txBody>
          <a:bodyPr wrap="square">
            <a:spAutoFit/>
          </a:bodyPr>
          <a:lstStyle/>
          <a:p>
            <a:r>
              <a:rPr lang="sv-SE" sz="2400" b="1" dirty="0"/>
              <a:t>3.7				         Problemlösning med ekvationer</a:t>
            </a:r>
          </a:p>
        </p:txBody>
      </p:sp>
      <p:sp>
        <p:nvSpPr>
          <p:cNvPr id="4" name="Rektangel 3"/>
          <p:cNvSpPr/>
          <p:nvPr/>
        </p:nvSpPr>
        <p:spPr>
          <a:xfrm>
            <a:off x="2689595" y="759838"/>
            <a:ext cx="4251733" cy="1200329"/>
          </a:xfrm>
          <a:prstGeom prst="rect">
            <a:avLst/>
          </a:prstGeom>
          <a:gradFill flip="none" rotWithShape="1">
            <a:gsLst>
              <a:gs pos="0">
                <a:srgbClr val="9F0002">
                  <a:shade val="30000"/>
                  <a:satMod val="115000"/>
                </a:srgbClr>
              </a:gs>
              <a:gs pos="81000">
                <a:srgbClr val="9F0002">
                  <a:shade val="67500"/>
                  <a:satMod val="115000"/>
                  <a:lumMod val="74000"/>
                  <a:lumOff val="26000"/>
                </a:srgbClr>
              </a:gs>
              <a:gs pos="100000">
                <a:srgbClr val="9F0002">
                  <a:shade val="100000"/>
                  <a:satMod val="115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2"/>
          </a:lnRef>
          <a:fillRef idx="3">
            <a:schemeClr val="accent2"/>
          </a:fillRef>
          <a:effectRef idx="3">
            <a:schemeClr val="accent2"/>
          </a:effectRef>
          <a:fontRef idx="minor">
            <a:schemeClr val="lt1"/>
          </a:fontRef>
        </p:style>
        <p:txBody>
          <a:bodyPr wrap="square">
            <a:spAutoFit/>
          </a:bodyPr>
          <a:lstStyle/>
          <a:p>
            <a:r>
              <a:rPr lang="sv-SE" sz="2000" b="1" dirty="0"/>
              <a:t>Ett tal multipliceras med 6. Sedan subtraherar vi med 9 och får då 15.</a:t>
            </a:r>
          </a:p>
          <a:p>
            <a:endParaRPr lang="sv-SE" sz="1050" b="1" dirty="0"/>
          </a:p>
          <a:p>
            <a:r>
              <a:rPr lang="sv-SE" sz="2000" b="1" dirty="0"/>
              <a:t>Vilket är talet?</a:t>
            </a:r>
          </a:p>
        </p:txBody>
      </p:sp>
      <p:sp>
        <p:nvSpPr>
          <p:cNvPr id="5" name="textruta 4"/>
          <p:cNvSpPr txBox="1"/>
          <p:nvPr/>
        </p:nvSpPr>
        <p:spPr>
          <a:xfrm>
            <a:off x="3365878" y="2603699"/>
            <a:ext cx="2431409" cy="369332"/>
          </a:xfrm>
          <a:prstGeom prst="rect">
            <a:avLst/>
          </a:prstGeom>
          <a:noFill/>
        </p:spPr>
        <p:txBody>
          <a:bodyPr wrap="square" rtlCol="0">
            <a:spAutoFit/>
          </a:bodyPr>
          <a:lstStyle/>
          <a:p>
            <a:r>
              <a:rPr lang="sv-SE" dirty="0">
                <a:latin typeface="Bradley Hand Bold"/>
                <a:cs typeface="Bradley Hand Bold"/>
              </a:rPr>
              <a:t>Antag att talet är  x.</a:t>
            </a:r>
          </a:p>
        </p:txBody>
      </p:sp>
      <p:sp>
        <p:nvSpPr>
          <p:cNvPr id="6" name="textruta 5"/>
          <p:cNvSpPr txBox="1"/>
          <p:nvPr/>
        </p:nvSpPr>
        <p:spPr>
          <a:xfrm>
            <a:off x="3830900" y="3052655"/>
            <a:ext cx="1650217" cy="369332"/>
          </a:xfrm>
          <a:prstGeom prst="rect">
            <a:avLst/>
          </a:prstGeom>
          <a:noFill/>
        </p:spPr>
        <p:txBody>
          <a:bodyPr wrap="square" rtlCol="0">
            <a:spAutoFit/>
          </a:bodyPr>
          <a:lstStyle/>
          <a:p>
            <a:r>
              <a:rPr lang="sv-SE" dirty="0">
                <a:latin typeface="Bradley Hand Bold"/>
                <a:cs typeface="Bradley Hand Bold"/>
              </a:rPr>
              <a:t>6x </a:t>
            </a:r>
            <a:r>
              <a:rPr lang="sv-SE" dirty="0">
                <a:cs typeface="Bradley Hand Bold"/>
              </a:rPr>
              <a:t>–</a:t>
            </a:r>
            <a:r>
              <a:rPr lang="sv-SE" dirty="0">
                <a:latin typeface="Bradley Hand Bold"/>
                <a:cs typeface="Bradley Hand Bold"/>
              </a:rPr>
              <a:t> 9  </a:t>
            </a:r>
            <a:r>
              <a:rPr lang="sv-SE" dirty="0">
                <a:cs typeface="Bradley Hand Bold"/>
              </a:rPr>
              <a:t>=</a:t>
            </a:r>
            <a:r>
              <a:rPr lang="sv-SE" dirty="0">
                <a:latin typeface="Bradley Hand Bold"/>
                <a:cs typeface="Bradley Hand Bold"/>
              </a:rPr>
              <a:t> 15</a:t>
            </a:r>
          </a:p>
        </p:txBody>
      </p:sp>
      <p:sp>
        <p:nvSpPr>
          <p:cNvPr id="7" name="textruta 6"/>
          <p:cNvSpPr txBox="1"/>
          <p:nvPr/>
        </p:nvSpPr>
        <p:spPr>
          <a:xfrm>
            <a:off x="3508118" y="3464120"/>
            <a:ext cx="2997257" cy="369332"/>
          </a:xfrm>
          <a:prstGeom prst="rect">
            <a:avLst/>
          </a:prstGeom>
          <a:noFill/>
        </p:spPr>
        <p:txBody>
          <a:bodyPr wrap="square" rtlCol="0">
            <a:spAutoFit/>
          </a:bodyPr>
          <a:lstStyle/>
          <a:p>
            <a:r>
              <a:rPr lang="sv-SE" dirty="0">
                <a:latin typeface="Bradley Hand Bold"/>
                <a:cs typeface="Bradley Hand Bold"/>
              </a:rPr>
              <a:t>6x </a:t>
            </a:r>
            <a:r>
              <a:rPr lang="sv-SE" dirty="0">
                <a:cs typeface="Bradley Hand Bold"/>
              </a:rPr>
              <a:t>–</a:t>
            </a:r>
            <a:r>
              <a:rPr lang="sv-SE" dirty="0">
                <a:latin typeface="Bradley Hand Bold"/>
                <a:cs typeface="Bradley Hand Bold"/>
              </a:rPr>
              <a:t> 9 </a:t>
            </a:r>
            <a:r>
              <a:rPr lang="sv-SE" dirty="0">
                <a:solidFill>
                  <a:srgbClr val="C00000"/>
                </a:solidFill>
                <a:cs typeface="Bradley Hand Bold"/>
              </a:rPr>
              <a:t>+</a:t>
            </a:r>
            <a:r>
              <a:rPr lang="sv-SE" dirty="0">
                <a:solidFill>
                  <a:srgbClr val="C00000"/>
                </a:solidFill>
                <a:latin typeface="Bradley Hand Bold"/>
                <a:cs typeface="Bradley Hand Bold"/>
              </a:rPr>
              <a:t> 9</a:t>
            </a:r>
            <a:r>
              <a:rPr lang="sv-SE" dirty="0">
                <a:latin typeface="Bradley Hand Bold"/>
                <a:cs typeface="Bradley Hand Bold"/>
              </a:rPr>
              <a:t> </a:t>
            </a:r>
            <a:r>
              <a:rPr lang="sv-SE" dirty="0">
                <a:cs typeface="Bradley Hand Bold"/>
              </a:rPr>
              <a:t>=</a:t>
            </a:r>
            <a:r>
              <a:rPr lang="sv-SE" dirty="0">
                <a:latin typeface="Bradley Hand Bold"/>
                <a:cs typeface="Bradley Hand Bold"/>
              </a:rPr>
              <a:t> 15 </a:t>
            </a:r>
            <a:r>
              <a:rPr lang="sv-SE" dirty="0">
                <a:solidFill>
                  <a:srgbClr val="C00000"/>
                </a:solidFill>
                <a:cs typeface="Bradley Hand Bold"/>
              </a:rPr>
              <a:t>+</a:t>
            </a:r>
            <a:r>
              <a:rPr lang="sv-SE" dirty="0">
                <a:solidFill>
                  <a:srgbClr val="C00000"/>
                </a:solidFill>
                <a:latin typeface="Bradley Hand Bold"/>
                <a:cs typeface="Bradley Hand Bold"/>
              </a:rPr>
              <a:t> 9</a:t>
            </a:r>
          </a:p>
        </p:txBody>
      </p:sp>
      <p:sp>
        <p:nvSpPr>
          <p:cNvPr id="8" name="textruta 7"/>
          <p:cNvSpPr txBox="1"/>
          <p:nvPr/>
        </p:nvSpPr>
        <p:spPr>
          <a:xfrm>
            <a:off x="4228087" y="3844400"/>
            <a:ext cx="1174750" cy="369332"/>
          </a:xfrm>
          <a:prstGeom prst="rect">
            <a:avLst/>
          </a:prstGeom>
          <a:noFill/>
        </p:spPr>
        <p:txBody>
          <a:bodyPr wrap="square" rtlCol="0">
            <a:spAutoFit/>
          </a:bodyPr>
          <a:lstStyle/>
          <a:p>
            <a:r>
              <a:rPr lang="sv-SE" dirty="0">
                <a:latin typeface="Bradley Hand Bold"/>
                <a:cs typeface="Bradley Hand Bold"/>
              </a:rPr>
              <a:t>6x </a:t>
            </a:r>
            <a:r>
              <a:rPr lang="sv-SE" dirty="0">
                <a:cs typeface="Bradley Hand Bold"/>
              </a:rPr>
              <a:t>=</a:t>
            </a:r>
            <a:r>
              <a:rPr lang="sv-SE" dirty="0">
                <a:latin typeface="Bradley Hand Bold"/>
                <a:cs typeface="Bradley Hand Bold"/>
              </a:rPr>
              <a:t> 24</a:t>
            </a:r>
          </a:p>
        </p:txBody>
      </p:sp>
      <p:grpSp>
        <p:nvGrpSpPr>
          <p:cNvPr id="9" name="Grupp 8"/>
          <p:cNvGrpSpPr/>
          <p:nvPr/>
        </p:nvGrpSpPr>
        <p:grpSpPr>
          <a:xfrm>
            <a:off x="4128362" y="4127427"/>
            <a:ext cx="1153735" cy="603938"/>
            <a:chOff x="5278657" y="3582577"/>
            <a:chExt cx="1153735" cy="603938"/>
          </a:xfrm>
        </p:grpSpPr>
        <p:grpSp>
          <p:nvGrpSpPr>
            <p:cNvPr id="10" name="Grupp 9"/>
            <p:cNvGrpSpPr/>
            <p:nvPr/>
          </p:nvGrpSpPr>
          <p:grpSpPr>
            <a:xfrm>
              <a:off x="5278657" y="3583501"/>
              <a:ext cx="697683" cy="603014"/>
              <a:chOff x="1132223" y="2937939"/>
              <a:chExt cx="697683" cy="603014"/>
            </a:xfrm>
          </p:grpSpPr>
          <p:grpSp>
            <p:nvGrpSpPr>
              <p:cNvPr id="15" name="Grupp 14"/>
              <p:cNvGrpSpPr>
                <a:grpSpLocks/>
              </p:cNvGrpSpPr>
              <p:nvPr/>
            </p:nvGrpSpPr>
            <p:grpSpPr bwMode="auto">
              <a:xfrm>
                <a:off x="1132223" y="2937939"/>
                <a:ext cx="442500" cy="603014"/>
                <a:chOff x="3857760" y="1876243"/>
                <a:chExt cx="442500" cy="603184"/>
              </a:xfrm>
            </p:grpSpPr>
            <p:sp>
              <p:nvSpPr>
                <p:cNvPr id="17" name="textruta 8"/>
                <p:cNvSpPr txBox="1">
                  <a:spLocks noChangeArrowheads="1"/>
                </p:cNvSpPr>
                <p:nvPr/>
              </p:nvSpPr>
              <p:spPr bwMode="auto">
                <a:xfrm>
                  <a:off x="3857760" y="1876243"/>
                  <a:ext cx="442500" cy="3694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sv-SE" sz="1800" dirty="0">
                      <a:latin typeface="Bradley Hand Bold"/>
                      <a:cs typeface="Bradley Hand Bold"/>
                    </a:rPr>
                    <a:t>6x</a:t>
                  </a:r>
                </a:p>
              </p:txBody>
            </p:sp>
            <p:sp>
              <p:nvSpPr>
                <p:cNvPr id="18" name="textruta 9"/>
                <p:cNvSpPr txBox="1">
                  <a:spLocks noChangeArrowheads="1"/>
                </p:cNvSpPr>
                <p:nvPr/>
              </p:nvSpPr>
              <p:spPr bwMode="auto">
                <a:xfrm>
                  <a:off x="3864604" y="2109991"/>
                  <a:ext cx="389850" cy="3694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sv-SE" sz="1800" dirty="0">
                      <a:solidFill>
                        <a:srgbClr val="C00000"/>
                      </a:solidFill>
                      <a:latin typeface="Bradley Hand Bold"/>
                      <a:cs typeface="Bradley Hand Bold"/>
                    </a:rPr>
                    <a:t> 6</a:t>
                  </a:r>
                </a:p>
              </p:txBody>
            </p:sp>
            <p:cxnSp>
              <p:nvCxnSpPr>
                <p:cNvPr id="19" name="Rak 18"/>
                <p:cNvCxnSpPr>
                  <a:cxnSpLocks/>
                </p:cNvCxnSpPr>
                <p:nvPr/>
              </p:nvCxnSpPr>
              <p:spPr>
                <a:xfrm>
                  <a:off x="3937498" y="2174334"/>
                  <a:ext cx="283024" cy="0"/>
                </a:xfrm>
                <a:prstGeom prst="line">
                  <a:avLst/>
                </a:prstGeom>
                <a:ln w="9525" cmpd="sng">
                  <a:solidFill>
                    <a:srgbClr val="C00000"/>
                  </a:solidFill>
                </a:ln>
                <a:effectLst/>
              </p:spPr>
              <p:style>
                <a:lnRef idx="2">
                  <a:schemeClr val="accent1"/>
                </a:lnRef>
                <a:fillRef idx="0">
                  <a:schemeClr val="accent1"/>
                </a:fillRef>
                <a:effectRef idx="1">
                  <a:schemeClr val="accent1"/>
                </a:effectRef>
                <a:fontRef idx="minor">
                  <a:schemeClr val="tx1"/>
                </a:fontRef>
              </p:style>
            </p:cxnSp>
          </p:grpSp>
          <p:sp>
            <p:nvSpPr>
              <p:cNvPr id="16" name="textruta 15"/>
              <p:cNvSpPr txBox="1"/>
              <p:nvPr/>
            </p:nvSpPr>
            <p:spPr>
              <a:xfrm>
                <a:off x="1542819" y="3059256"/>
                <a:ext cx="287087" cy="369332"/>
              </a:xfrm>
              <a:prstGeom prst="rect">
                <a:avLst/>
              </a:prstGeom>
              <a:noFill/>
            </p:spPr>
            <p:txBody>
              <a:bodyPr wrap="square" rtlCol="0">
                <a:spAutoFit/>
              </a:bodyPr>
              <a:lstStyle/>
              <a:p>
                <a:r>
                  <a:rPr lang="sv-SE" dirty="0">
                    <a:cs typeface="Bradley Hand Bold"/>
                  </a:rPr>
                  <a:t>=</a:t>
                </a:r>
                <a:endParaRPr lang="sv-SE" dirty="0">
                  <a:latin typeface="Bradley Hand Bold"/>
                  <a:cs typeface="Bradley Hand Bold"/>
                </a:endParaRPr>
              </a:p>
            </p:txBody>
          </p:sp>
        </p:grpSp>
        <p:grpSp>
          <p:nvGrpSpPr>
            <p:cNvPr id="11" name="Grupp 10"/>
            <p:cNvGrpSpPr>
              <a:grpSpLocks/>
            </p:cNvGrpSpPr>
            <p:nvPr/>
          </p:nvGrpSpPr>
          <p:grpSpPr bwMode="auto">
            <a:xfrm>
              <a:off x="5959189" y="3582577"/>
              <a:ext cx="473203" cy="596871"/>
              <a:chOff x="3825019" y="1886269"/>
              <a:chExt cx="473203" cy="597039"/>
            </a:xfrm>
          </p:grpSpPr>
          <p:sp>
            <p:nvSpPr>
              <p:cNvPr id="12" name="textruta 8"/>
              <p:cNvSpPr txBox="1">
                <a:spLocks noChangeArrowheads="1"/>
              </p:cNvSpPr>
              <p:nvPr/>
            </p:nvSpPr>
            <p:spPr bwMode="auto">
              <a:xfrm>
                <a:off x="3825019" y="1886269"/>
                <a:ext cx="473203" cy="3694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sv-SE" sz="1800" dirty="0">
                    <a:latin typeface="Bradley Hand Bold"/>
                    <a:cs typeface="Bradley Hand Bold"/>
                  </a:rPr>
                  <a:t>24</a:t>
                </a:r>
              </a:p>
            </p:txBody>
          </p:sp>
          <p:sp>
            <p:nvSpPr>
              <p:cNvPr id="13" name="textruta 9"/>
              <p:cNvSpPr txBox="1">
                <a:spLocks noChangeArrowheads="1"/>
              </p:cNvSpPr>
              <p:nvPr/>
            </p:nvSpPr>
            <p:spPr bwMode="auto">
              <a:xfrm>
                <a:off x="3825019" y="2113872"/>
                <a:ext cx="389850" cy="3694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sv-SE" sz="1800" dirty="0">
                    <a:solidFill>
                      <a:srgbClr val="C00000"/>
                    </a:solidFill>
                    <a:latin typeface="Bradley Hand Bold"/>
                    <a:cs typeface="Bradley Hand Bold"/>
                  </a:rPr>
                  <a:t> 6</a:t>
                </a:r>
              </a:p>
            </p:txBody>
          </p:sp>
          <p:cxnSp>
            <p:nvCxnSpPr>
              <p:cNvPr id="14" name="Rak 13"/>
              <p:cNvCxnSpPr>
                <a:cxnSpLocks/>
              </p:cNvCxnSpPr>
              <p:nvPr/>
            </p:nvCxnSpPr>
            <p:spPr>
              <a:xfrm>
                <a:off x="3894682" y="2185283"/>
                <a:ext cx="301425" cy="0"/>
              </a:xfrm>
              <a:prstGeom prst="line">
                <a:avLst/>
              </a:prstGeom>
              <a:ln w="9525" cmpd="sng">
                <a:solidFill>
                  <a:srgbClr val="C00000"/>
                </a:solidFill>
              </a:ln>
              <a:effectLst/>
            </p:spPr>
            <p:style>
              <a:lnRef idx="2">
                <a:schemeClr val="accent1"/>
              </a:lnRef>
              <a:fillRef idx="0">
                <a:schemeClr val="accent1"/>
              </a:fillRef>
              <a:effectRef idx="1">
                <a:schemeClr val="accent1"/>
              </a:effectRef>
              <a:fontRef idx="minor">
                <a:schemeClr val="tx1"/>
              </a:fontRef>
            </p:style>
          </p:cxnSp>
        </p:grpSp>
      </p:grpSp>
      <p:sp>
        <p:nvSpPr>
          <p:cNvPr id="21" name="textruta 20"/>
          <p:cNvSpPr txBox="1"/>
          <p:nvPr/>
        </p:nvSpPr>
        <p:spPr>
          <a:xfrm>
            <a:off x="4369880" y="4635891"/>
            <a:ext cx="1174750" cy="369332"/>
          </a:xfrm>
          <a:prstGeom prst="rect">
            <a:avLst/>
          </a:prstGeom>
          <a:noFill/>
        </p:spPr>
        <p:txBody>
          <a:bodyPr wrap="square" rtlCol="0">
            <a:spAutoFit/>
          </a:bodyPr>
          <a:lstStyle/>
          <a:p>
            <a:r>
              <a:rPr lang="sv-SE" dirty="0">
                <a:latin typeface="Bradley Hand Bold"/>
                <a:cs typeface="Bradley Hand Bold"/>
              </a:rPr>
              <a:t>x </a:t>
            </a:r>
            <a:r>
              <a:rPr lang="sv-SE" dirty="0">
                <a:cs typeface="Bradley Hand Bold"/>
              </a:rPr>
              <a:t>=</a:t>
            </a:r>
            <a:r>
              <a:rPr lang="sv-SE" dirty="0">
                <a:latin typeface="Bradley Hand Bold"/>
                <a:cs typeface="Bradley Hand Bold"/>
              </a:rPr>
              <a:t> 4</a:t>
            </a:r>
          </a:p>
        </p:txBody>
      </p:sp>
      <p:sp>
        <p:nvSpPr>
          <p:cNvPr id="24" name="textruta 23"/>
          <p:cNvSpPr txBox="1"/>
          <p:nvPr/>
        </p:nvSpPr>
        <p:spPr>
          <a:xfrm>
            <a:off x="6923908" y="3060836"/>
            <a:ext cx="865312" cy="369332"/>
          </a:xfrm>
          <a:prstGeom prst="rect">
            <a:avLst/>
          </a:prstGeom>
          <a:noFill/>
        </p:spPr>
        <p:txBody>
          <a:bodyPr wrap="square" rtlCol="0">
            <a:spAutoFit/>
          </a:bodyPr>
          <a:lstStyle/>
          <a:p>
            <a:r>
              <a:rPr lang="sv-SE" dirty="0">
                <a:latin typeface="Bradley Hand Bold"/>
                <a:cs typeface="Bradley Hand Bold"/>
              </a:rPr>
              <a:t>V.L. </a:t>
            </a:r>
            <a:r>
              <a:rPr lang="sv-SE" dirty="0">
                <a:cs typeface="Bradley Hand Bold"/>
              </a:rPr>
              <a:t>=</a:t>
            </a:r>
            <a:endParaRPr lang="sv-SE" dirty="0">
              <a:latin typeface="Bradley Hand Bold"/>
              <a:cs typeface="Bradley Hand Bold"/>
            </a:endParaRPr>
          </a:p>
        </p:txBody>
      </p:sp>
      <p:sp>
        <p:nvSpPr>
          <p:cNvPr id="25" name="Rektangel 24"/>
          <p:cNvSpPr/>
          <p:nvPr/>
        </p:nvSpPr>
        <p:spPr>
          <a:xfrm>
            <a:off x="6923907" y="3833452"/>
            <a:ext cx="803425" cy="369332"/>
          </a:xfrm>
          <a:prstGeom prst="rect">
            <a:avLst/>
          </a:prstGeom>
        </p:spPr>
        <p:txBody>
          <a:bodyPr wrap="none">
            <a:spAutoFit/>
          </a:bodyPr>
          <a:lstStyle/>
          <a:p>
            <a:r>
              <a:rPr lang="sv-SE" dirty="0">
                <a:latin typeface="Bradley Hand Bold"/>
                <a:cs typeface="Bradley Hand Bold"/>
              </a:rPr>
              <a:t>H.L. </a:t>
            </a:r>
            <a:r>
              <a:rPr lang="sv-SE" dirty="0">
                <a:cs typeface="Bradley Hand Bold"/>
              </a:rPr>
              <a:t>=</a:t>
            </a:r>
            <a:endParaRPr lang="sv-SE" dirty="0">
              <a:latin typeface="Bradley Hand Bold"/>
              <a:cs typeface="Bradley Hand Bold"/>
            </a:endParaRPr>
          </a:p>
        </p:txBody>
      </p:sp>
      <p:sp>
        <p:nvSpPr>
          <p:cNvPr id="26" name="textruta 25"/>
          <p:cNvSpPr txBox="1"/>
          <p:nvPr/>
        </p:nvSpPr>
        <p:spPr>
          <a:xfrm>
            <a:off x="6923907" y="4273392"/>
            <a:ext cx="1604298" cy="369332"/>
          </a:xfrm>
          <a:prstGeom prst="rect">
            <a:avLst/>
          </a:prstGeom>
          <a:noFill/>
        </p:spPr>
        <p:txBody>
          <a:bodyPr wrap="square" rtlCol="0">
            <a:spAutoFit/>
          </a:bodyPr>
          <a:lstStyle/>
          <a:p>
            <a:r>
              <a:rPr lang="sv-SE" dirty="0">
                <a:latin typeface="Bradley Hand Bold"/>
                <a:cs typeface="Bradley Hand Bold"/>
              </a:rPr>
              <a:t>V.L. </a:t>
            </a:r>
            <a:r>
              <a:rPr lang="sv-SE" dirty="0">
                <a:cs typeface="Bradley Hand Bold"/>
              </a:rPr>
              <a:t>=</a:t>
            </a:r>
            <a:r>
              <a:rPr lang="sv-SE" dirty="0">
                <a:latin typeface="Bradley Hand Bold"/>
                <a:cs typeface="Bradley Hand Bold"/>
              </a:rPr>
              <a:t> H.L.</a:t>
            </a:r>
          </a:p>
        </p:txBody>
      </p:sp>
      <p:sp>
        <p:nvSpPr>
          <p:cNvPr id="27" name="textruta 26"/>
          <p:cNvSpPr txBox="1"/>
          <p:nvPr/>
        </p:nvSpPr>
        <p:spPr>
          <a:xfrm>
            <a:off x="3667815" y="5304183"/>
            <a:ext cx="1976386" cy="369332"/>
          </a:xfrm>
          <a:prstGeom prst="rect">
            <a:avLst/>
          </a:prstGeom>
          <a:noFill/>
        </p:spPr>
        <p:txBody>
          <a:bodyPr wrap="square" rtlCol="0">
            <a:spAutoFit/>
          </a:bodyPr>
          <a:lstStyle/>
          <a:p>
            <a:r>
              <a:rPr lang="sv-SE" dirty="0">
                <a:latin typeface="Bradley Hand Bold"/>
                <a:cs typeface="Bradley Hand Bold"/>
              </a:rPr>
              <a:t>Talet är </a:t>
            </a:r>
            <a:r>
              <a:rPr lang="sv-SE" dirty="0">
                <a:cs typeface="Bradley Hand Bold"/>
              </a:rPr>
              <a:t>=</a:t>
            </a:r>
            <a:r>
              <a:rPr lang="sv-SE" dirty="0">
                <a:latin typeface="Bradley Hand Bold"/>
                <a:cs typeface="Bradley Hand Bold"/>
              </a:rPr>
              <a:t> x </a:t>
            </a:r>
            <a:r>
              <a:rPr lang="sv-SE" dirty="0">
                <a:cs typeface="Bradley Hand Bold"/>
              </a:rPr>
              <a:t>=</a:t>
            </a:r>
            <a:r>
              <a:rPr lang="sv-SE" dirty="0">
                <a:latin typeface="Bradley Hand Bold"/>
                <a:cs typeface="Bradley Hand Bold"/>
              </a:rPr>
              <a:t> 4</a:t>
            </a:r>
          </a:p>
        </p:txBody>
      </p:sp>
      <p:grpSp>
        <p:nvGrpSpPr>
          <p:cNvPr id="20" name="Grupp 19">
            <a:extLst>
              <a:ext uri="{FF2B5EF4-FFF2-40B4-BE49-F238E27FC236}">
                <a16:creationId xmlns:a16="http://schemas.microsoft.com/office/drawing/2014/main" id="{D83DF696-5931-F44D-8871-3A92B0E51E67}"/>
              </a:ext>
            </a:extLst>
          </p:cNvPr>
          <p:cNvGrpSpPr/>
          <p:nvPr/>
        </p:nvGrpSpPr>
        <p:grpSpPr>
          <a:xfrm>
            <a:off x="3622826" y="6017430"/>
            <a:ext cx="2668858" cy="369332"/>
            <a:chOff x="2529835" y="6164604"/>
            <a:chExt cx="2668858" cy="369332"/>
          </a:xfrm>
        </p:grpSpPr>
        <p:sp>
          <p:nvSpPr>
            <p:cNvPr id="28" name="textruta 27"/>
            <p:cNvSpPr txBox="1"/>
            <p:nvPr/>
          </p:nvSpPr>
          <p:spPr>
            <a:xfrm>
              <a:off x="2529835" y="6164604"/>
              <a:ext cx="836043" cy="369332"/>
            </a:xfrm>
            <a:prstGeom prst="rect">
              <a:avLst/>
            </a:prstGeom>
            <a:noFill/>
          </p:spPr>
          <p:txBody>
            <a:bodyPr wrap="square" rtlCol="0">
              <a:spAutoFit/>
            </a:bodyPr>
            <a:lstStyle/>
            <a:p>
              <a:r>
                <a:rPr lang="sv-SE" u="sng" dirty="0">
                  <a:latin typeface="Bradley Hand Bold"/>
                  <a:cs typeface="Bradley Hand Bold"/>
                </a:rPr>
                <a:t>Svar</a:t>
              </a:r>
              <a:r>
                <a:rPr lang="sv-SE" dirty="0">
                  <a:latin typeface="Bradley Hand Bold"/>
                  <a:cs typeface="Bradley Hand Bold"/>
                </a:rPr>
                <a:t>:  </a:t>
              </a:r>
            </a:p>
          </p:txBody>
        </p:sp>
        <p:sp>
          <p:nvSpPr>
            <p:cNvPr id="29" name="textruta 28"/>
            <p:cNvSpPr txBox="1"/>
            <p:nvPr/>
          </p:nvSpPr>
          <p:spPr>
            <a:xfrm>
              <a:off x="3222307" y="6164604"/>
              <a:ext cx="1976386" cy="369332"/>
            </a:xfrm>
            <a:prstGeom prst="rect">
              <a:avLst/>
            </a:prstGeom>
            <a:noFill/>
          </p:spPr>
          <p:txBody>
            <a:bodyPr wrap="square" rtlCol="0">
              <a:spAutoFit/>
            </a:bodyPr>
            <a:lstStyle/>
            <a:p>
              <a:r>
                <a:rPr lang="sv-SE" dirty="0">
                  <a:latin typeface="Bradley Hand Bold"/>
                  <a:cs typeface="Bradley Hand Bold"/>
                </a:rPr>
                <a:t>Talet är 4</a:t>
              </a:r>
            </a:p>
          </p:txBody>
        </p:sp>
      </p:grpSp>
      <p:sp>
        <p:nvSpPr>
          <p:cNvPr id="23" name="Rektangel 22">
            <a:extLst>
              <a:ext uri="{FF2B5EF4-FFF2-40B4-BE49-F238E27FC236}">
                <a16:creationId xmlns:a16="http://schemas.microsoft.com/office/drawing/2014/main" id="{649E9EF5-081F-B941-8B71-3F7EC03F4C11}"/>
              </a:ext>
            </a:extLst>
          </p:cNvPr>
          <p:cNvSpPr/>
          <p:nvPr/>
        </p:nvSpPr>
        <p:spPr>
          <a:xfrm>
            <a:off x="7386490" y="3316110"/>
            <a:ext cx="1181734" cy="369332"/>
          </a:xfrm>
          <a:prstGeom prst="rect">
            <a:avLst/>
          </a:prstGeom>
        </p:spPr>
        <p:txBody>
          <a:bodyPr wrap="none">
            <a:spAutoFit/>
          </a:bodyPr>
          <a:lstStyle/>
          <a:p>
            <a:r>
              <a:rPr lang="sv-SE" dirty="0">
                <a:cs typeface="Bradley Hand Bold"/>
              </a:rPr>
              <a:t>=</a:t>
            </a:r>
            <a:r>
              <a:rPr lang="sv-SE" dirty="0">
                <a:latin typeface="Bradley Hand Bold"/>
                <a:cs typeface="Bradley Hand Bold"/>
              </a:rPr>
              <a:t> 24 </a:t>
            </a:r>
            <a:r>
              <a:rPr lang="sv-SE" dirty="0">
                <a:cs typeface="Bradley Hand Bold"/>
              </a:rPr>
              <a:t>–</a:t>
            </a:r>
            <a:r>
              <a:rPr lang="sv-SE" dirty="0">
                <a:latin typeface="Bradley Hand Bold"/>
                <a:cs typeface="Bradley Hand Bold"/>
              </a:rPr>
              <a:t> 9 </a:t>
            </a:r>
            <a:r>
              <a:rPr lang="sv-SE" dirty="0">
                <a:cs typeface="Bradley Hand Bold"/>
              </a:rPr>
              <a:t>=</a:t>
            </a:r>
            <a:endParaRPr lang="sv-SE" dirty="0"/>
          </a:p>
        </p:txBody>
      </p:sp>
      <p:sp>
        <p:nvSpPr>
          <p:cNvPr id="31" name="Rektangel 30">
            <a:extLst>
              <a:ext uri="{FF2B5EF4-FFF2-40B4-BE49-F238E27FC236}">
                <a16:creationId xmlns:a16="http://schemas.microsoft.com/office/drawing/2014/main" id="{F6E074AC-1B37-DF40-88D1-4D865C617C29}"/>
              </a:ext>
            </a:extLst>
          </p:cNvPr>
          <p:cNvSpPr/>
          <p:nvPr/>
        </p:nvSpPr>
        <p:spPr>
          <a:xfrm>
            <a:off x="8445133" y="3296144"/>
            <a:ext cx="506870" cy="369332"/>
          </a:xfrm>
          <a:prstGeom prst="rect">
            <a:avLst/>
          </a:prstGeom>
        </p:spPr>
        <p:txBody>
          <a:bodyPr wrap="none">
            <a:spAutoFit/>
          </a:bodyPr>
          <a:lstStyle/>
          <a:p>
            <a:r>
              <a:rPr lang="sv-SE" dirty="0">
                <a:latin typeface="Bradley Hand Bold"/>
                <a:cs typeface="Bradley Hand Bold"/>
              </a:rPr>
              <a:t>15 </a:t>
            </a:r>
            <a:endParaRPr lang="sv-SE" dirty="0"/>
          </a:p>
        </p:txBody>
      </p:sp>
      <p:sp>
        <p:nvSpPr>
          <p:cNvPr id="32" name="Rektangel 31">
            <a:extLst>
              <a:ext uri="{FF2B5EF4-FFF2-40B4-BE49-F238E27FC236}">
                <a16:creationId xmlns:a16="http://schemas.microsoft.com/office/drawing/2014/main" id="{32131E79-5BD3-0D48-8310-BCBBE810E0B8}"/>
              </a:ext>
            </a:extLst>
          </p:cNvPr>
          <p:cNvSpPr/>
          <p:nvPr/>
        </p:nvSpPr>
        <p:spPr>
          <a:xfrm>
            <a:off x="7579982" y="3076174"/>
            <a:ext cx="1180131" cy="369332"/>
          </a:xfrm>
          <a:prstGeom prst="rect">
            <a:avLst/>
          </a:prstGeom>
        </p:spPr>
        <p:txBody>
          <a:bodyPr wrap="none">
            <a:spAutoFit/>
          </a:bodyPr>
          <a:lstStyle/>
          <a:p>
            <a:r>
              <a:rPr lang="sv-SE" dirty="0">
                <a:latin typeface="Bradley Hand Bold"/>
                <a:cs typeface="Bradley Hand Bold"/>
              </a:rPr>
              <a:t>6 </a:t>
            </a:r>
            <a:r>
              <a:rPr lang="en-US" dirty="0">
                <a:solidFill>
                  <a:srgbClr val="C00000"/>
                </a:solidFill>
              </a:rPr>
              <a:t>· </a:t>
            </a:r>
            <a:r>
              <a:rPr lang="sv-SE" dirty="0">
                <a:solidFill>
                  <a:srgbClr val="C00000"/>
                </a:solidFill>
                <a:latin typeface="Bradley Hand Bold"/>
                <a:cs typeface="Bradley Hand Bold"/>
              </a:rPr>
              <a:t>4</a:t>
            </a:r>
            <a:r>
              <a:rPr lang="sv-SE" dirty="0">
                <a:latin typeface="Bradley Hand Bold"/>
                <a:cs typeface="Bradley Hand Bold"/>
              </a:rPr>
              <a:t> </a:t>
            </a:r>
            <a:r>
              <a:rPr lang="sv-SE" dirty="0">
                <a:cs typeface="Bradley Hand Bold"/>
              </a:rPr>
              <a:t>–</a:t>
            </a:r>
            <a:r>
              <a:rPr lang="sv-SE" dirty="0">
                <a:latin typeface="Bradley Hand Bold"/>
                <a:cs typeface="Bradley Hand Bold"/>
              </a:rPr>
              <a:t> 9 </a:t>
            </a:r>
            <a:r>
              <a:rPr lang="sv-SE" dirty="0">
                <a:cs typeface="Bradley Hand Bold"/>
              </a:rPr>
              <a:t>=</a:t>
            </a:r>
            <a:endParaRPr lang="sv-SE" dirty="0"/>
          </a:p>
        </p:txBody>
      </p:sp>
      <p:sp>
        <p:nvSpPr>
          <p:cNvPr id="33" name="Rektangel 32">
            <a:extLst>
              <a:ext uri="{FF2B5EF4-FFF2-40B4-BE49-F238E27FC236}">
                <a16:creationId xmlns:a16="http://schemas.microsoft.com/office/drawing/2014/main" id="{8E19C829-67F0-194C-8A44-D05B41BC1C96}"/>
              </a:ext>
            </a:extLst>
          </p:cNvPr>
          <p:cNvSpPr/>
          <p:nvPr/>
        </p:nvSpPr>
        <p:spPr>
          <a:xfrm>
            <a:off x="7589684" y="3833452"/>
            <a:ext cx="447558" cy="369332"/>
          </a:xfrm>
          <a:prstGeom prst="rect">
            <a:avLst/>
          </a:prstGeom>
        </p:spPr>
        <p:txBody>
          <a:bodyPr wrap="none">
            <a:spAutoFit/>
          </a:bodyPr>
          <a:lstStyle/>
          <a:p>
            <a:r>
              <a:rPr lang="sv-SE" dirty="0">
                <a:latin typeface="Bradley Hand Bold"/>
                <a:cs typeface="Bradley Hand Bold"/>
              </a:rPr>
              <a:t>15</a:t>
            </a:r>
            <a:endParaRPr lang="sv-SE" dirty="0"/>
          </a:p>
        </p:txBody>
      </p:sp>
      <p:sp>
        <p:nvSpPr>
          <p:cNvPr id="34" name="Rektangel 33">
            <a:extLst>
              <a:ext uri="{FF2B5EF4-FFF2-40B4-BE49-F238E27FC236}">
                <a16:creationId xmlns:a16="http://schemas.microsoft.com/office/drawing/2014/main" id="{93620822-63B4-9549-8068-0CEE5CDC7575}"/>
              </a:ext>
            </a:extLst>
          </p:cNvPr>
          <p:cNvSpPr/>
          <p:nvPr/>
        </p:nvSpPr>
        <p:spPr>
          <a:xfrm>
            <a:off x="187949" y="2415358"/>
            <a:ext cx="3081183" cy="954107"/>
          </a:xfrm>
          <a:prstGeom prst="rect">
            <a:avLst/>
          </a:prstGeom>
          <a:noFill/>
          <a:ln>
            <a:solidFill>
              <a:srgbClr val="9F0002"/>
            </a:solidFill>
          </a:ln>
        </p:spPr>
        <p:txBody>
          <a:bodyPr wrap="square">
            <a:spAutoFit/>
          </a:bodyPr>
          <a:lstStyle/>
          <a:p>
            <a:r>
              <a:rPr lang="sv-SE" sz="1400" dirty="0"/>
              <a:t>Om talet är </a:t>
            </a:r>
            <a:r>
              <a:rPr lang="sv-SE" sz="1400" i="1" dirty="0"/>
              <a:t>x </a:t>
            </a:r>
            <a:r>
              <a:rPr lang="sv-SE" sz="1400" dirty="0"/>
              <a:t> får du 6</a:t>
            </a:r>
            <a:r>
              <a:rPr lang="sv-SE" sz="1400" i="1" dirty="0"/>
              <a:t>x </a:t>
            </a:r>
            <a:r>
              <a:rPr lang="sv-SE" sz="1400" dirty="0"/>
              <a:t>om talet multipliceras med 6 sedan om vi tar minus nio så blir svaret femton. Det ger dig en ekvation som du sedan löser.</a:t>
            </a:r>
          </a:p>
        </p:txBody>
      </p:sp>
      <p:sp>
        <p:nvSpPr>
          <p:cNvPr id="35" name="Rektangel 34">
            <a:extLst>
              <a:ext uri="{FF2B5EF4-FFF2-40B4-BE49-F238E27FC236}">
                <a16:creationId xmlns:a16="http://schemas.microsoft.com/office/drawing/2014/main" id="{3EF97B72-AF3D-B140-AEA3-1683564718E2}"/>
              </a:ext>
            </a:extLst>
          </p:cNvPr>
          <p:cNvSpPr/>
          <p:nvPr/>
        </p:nvSpPr>
        <p:spPr>
          <a:xfrm>
            <a:off x="441799" y="3593823"/>
            <a:ext cx="2247796" cy="461665"/>
          </a:xfrm>
          <a:prstGeom prst="rect">
            <a:avLst/>
          </a:prstGeom>
          <a:noFill/>
          <a:ln>
            <a:solidFill>
              <a:srgbClr val="9F0002"/>
            </a:solidFill>
          </a:ln>
        </p:spPr>
        <p:txBody>
          <a:bodyPr wrap="square">
            <a:spAutoFit/>
          </a:bodyPr>
          <a:lstStyle/>
          <a:p>
            <a:r>
              <a:rPr lang="sv-SE" sz="1200" dirty="0"/>
              <a:t>Du får </a:t>
            </a:r>
            <a:r>
              <a:rPr lang="sv-SE" sz="1200" i="1" dirty="0"/>
              <a:t>x</a:t>
            </a:r>
            <a:r>
              <a:rPr lang="sv-SE" sz="1200" dirty="0"/>
              <a:t>-termen ensam genom att </a:t>
            </a:r>
            <a:r>
              <a:rPr lang="sv-SE" sz="1200" i="1" dirty="0"/>
              <a:t>addera</a:t>
            </a:r>
            <a:r>
              <a:rPr lang="sv-SE" sz="1200" dirty="0"/>
              <a:t> </a:t>
            </a:r>
            <a:r>
              <a:rPr lang="sv-SE" sz="1200" dirty="0">
                <a:solidFill>
                  <a:srgbClr val="A50002"/>
                </a:solidFill>
              </a:rPr>
              <a:t>9 </a:t>
            </a:r>
            <a:r>
              <a:rPr lang="sv-SE" sz="1200" dirty="0"/>
              <a:t>till båda leden.</a:t>
            </a:r>
            <a:endParaRPr lang="sv-SE" sz="1200" i="1" dirty="0"/>
          </a:p>
        </p:txBody>
      </p:sp>
      <p:sp>
        <p:nvSpPr>
          <p:cNvPr id="36" name="Rektangel 35">
            <a:extLst>
              <a:ext uri="{FF2B5EF4-FFF2-40B4-BE49-F238E27FC236}">
                <a16:creationId xmlns:a16="http://schemas.microsoft.com/office/drawing/2014/main" id="{4221591B-7CC8-7C4E-8605-473B6F001DA7}"/>
              </a:ext>
            </a:extLst>
          </p:cNvPr>
          <p:cNvSpPr/>
          <p:nvPr/>
        </p:nvSpPr>
        <p:spPr>
          <a:xfrm>
            <a:off x="486891" y="4262633"/>
            <a:ext cx="2157612" cy="461665"/>
          </a:xfrm>
          <a:prstGeom prst="rect">
            <a:avLst/>
          </a:prstGeom>
          <a:noFill/>
          <a:ln>
            <a:solidFill>
              <a:srgbClr val="9F0002"/>
            </a:solidFill>
          </a:ln>
        </p:spPr>
        <p:txBody>
          <a:bodyPr wrap="square">
            <a:spAutoFit/>
          </a:bodyPr>
          <a:lstStyle/>
          <a:p>
            <a:r>
              <a:rPr lang="sv-SE" sz="1200" dirty="0"/>
              <a:t>Dividerar du båda leden med </a:t>
            </a:r>
            <a:r>
              <a:rPr lang="sv-SE" sz="1200" dirty="0">
                <a:solidFill>
                  <a:srgbClr val="A50002"/>
                </a:solidFill>
              </a:rPr>
              <a:t>6 </a:t>
            </a:r>
            <a:r>
              <a:rPr lang="sv-SE" sz="1200" dirty="0"/>
              <a:t>så får du fram värdet på </a:t>
            </a:r>
            <a:r>
              <a:rPr lang="sv-SE" sz="1200" i="1" dirty="0"/>
              <a:t>x</a:t>
            </a:r>
            <a:r>
              <a:rPr lang="sv-SE" sz="1200" dirty="0"/>
              <a:t>.</a:t>
            </a:r>
          </a:p>
        </p:txBody>
      </p:sp>
      <p:sp>
        <p:nvSpPr>
          <p:cNvPr id="37" name="Rektangel 36">
            <a:extLst>
              <a:ext uri="{FF2B5EF4-FFF2-40B4-BE49-F238E27FC236}">
                <a16:creationId xmlns:a16="http://schemas.microsoft.com/office/drawing/2014/main" id="{419FDE85-58E8-4A42-8A78-E596DAF1EA97}"/>
              </a:ext>
            </a:extLst>
          </p:cNvPr>
          <p:cNvSpPr/>
          <p:nvPr/>
        </p:nvSpPr>
        <p:spPr>
          <a:xfrm>
            <a:off x="7171137" y="2625372"/>
            <a:ext cx="1284651" cy="276999"/>
          </a:xfrm>
          <a:prstGeom prst="rect">
            <a:avLst/>
          </a:prstGeom>
          <a:noFill/>
          <a:ln>
            <a:solidFill>
              <a:srgbClr val="9F0002"/>
            </a:solidFill>
          </a:ln>
        </p:spPr>
        <p:txBody>
          <a:bodyPr wrap="square">
            <a:spAutoFit/>
          </a:bodyPr>
          <a:lstStyle/>
          <a:p>
            <a:r>
              <a:rPr lang="sv-SE" sz="1200" dirty="0"/>
              <a:t>Gör en prövning.</a:t>
            </a:r>
            <a:endParaRPr lang="sv-SE" sz="1200" i="1" dirty="0"/>
          </a:p>
        </p:txBody>
      </p:sp>
    </p:spTree>
    <p:extLst>
      <p:ext uri="{BB962C8B-B14F-4D97-AF65-F5344CB8AC3E}">
        <p14:creationId xmlns:p14="http://schemas.microsoft.com/office/powerpoint/2010/main" val="2695658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4"/>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2"/>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3"/>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1"/>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5"/>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3"/>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6"/>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7"/>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p:bldP spid="7" grpId="0"/>
      <p:bldP spid="8" grpId="0"/>
      <p:bldP spid="21" grpId="0"/>
      <p:bldP spid="24" grpId="0"/>
      <p:bldP spid="25" grpId="0"/>
      <p:bldP spid="26" grpId="0"/>
      <p:bldP spid="27" grpId="0"/>
      <p:bldP spid="23" grpId="0"/>
      <p:bldP spid="31" grpId="0"/>
      <p:bldP spid="32" grpId="0"/>
      <p:bldP spid="33" grpId="0"/>
      <p:bldP spid="34" grpId="0" animBg="1"/>
      <p:bldP spid="35" grpId="0" animBg="1"/>
      <p:bldP spid="36" grpId="0" animBg="1"/>
      <p:bldP spid="3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p:cNvSpPr txBox="1"/>
          <p:nvPr/>
        </p:nvSpPr>
        <p:spPr>
          <a:xfrm>
            <a:off x="1740359" y="1650472"/>
            <a:ext cx="4386530" cy="369332"/>
          </a:xfrm>
          <a:prstGeom prst="rect">
            <a:avLst/>
          </a:prstGeom>
          <a:noFill/>
        </p:spPr>
        <p:txBody>
          <a:bodyPr wrap="square" rtlCol="0">
            <a:spAutoFit/>
          </a:bodyPr>
          <a:lstStyle/>
          <a:p>
            <a:r>
              <a:rPr lang="sv-SE" dirty="0">
                <a:latin typeface="Bradley Hand Bold"/>
                <a:cs typeface="Bradley Hand Bold"/>
              </a:rPr>
              <a:t>Antag i ask A finns det :  x stickor</a:t>
            </a:r>
          </a:p>
        </p:txBody>
      </p:sp>
      <p:sp>
        <p:nvSpPr>
          <p:cNvPr id="6" name="textruta 5"/>
          <p:cNvSpPr txBox="1"/>
          <p:nvPr/>
        </p:nvSpPr>
        <p:spPr>
          <a:xfrm>
            <a:off x="2117282" y="1991687"/>
            <a:ext cx="4386530" cy="369332"/>
          </a:xfrm>
          <a:prstGeom prst="rect">
            <a:avLst/>
          </a:prstGeom>
          <a:noFill/>
        </p:spPr>
        <p:txBody>
          <a:bodyPr wrap="square" rtlCol="0">
            <a:spAutoFit/>
          </a:bodyPr>
          <a:lstStyle/>
          <a:p>
            <a:r>
              <a:rPr lang="sv-SE" dirty="0">
                <a:latin typeface="Bradley Hand Bold"/>
                <a:cs typeface="Bradley Hand Bold"/>
              </a:rPr>
              <a:t>Då finns det i ask B :  2x stickor</a:t>
            </a:r>
          </a:p>
        </p:txBody>
      </p:sp>
      <p:sp>
        <p:nvSpPr>
          <p:cNvPr id="7" name="textruta 6"/>
          <p:cNvSpPr txBox="1"/>
          <p:nvPr/>
        </p:nvSpPr>
        <p:spPr>
          <a:xfrm>
            <a:off x="2909427" y="2650918"/>
            <a:ext cx="2242467" cy="369332"/>
          </a:xfrm>
          <a:prstGeom prst="rect">
            <a:avLst/>
          </a:prstGeom>
          <a:noFill/>
        </p:spPr>
        <p:txBody>
          <a:bodyPr wrap="square" rtlCol="0">
            <a:spAutoFit/>
          </a:bodyPr>
          <a:lstStyle/>
          <a:p>
            <a:r>
              <a:rPr lang="sv-SE" dirty="0">
                <a:latin typeface="Bradley Hand Bold"/>
                <a:cs typeface="Bradley Hand Bold"/>
              </a:rPr>
              <a:t>X </a:t>
            </a:r>
            <a:r>
              <a:rPr lang="sv-SE" dirty="0">
                <a:cs typeface="Bradley Hand Bold"/>
              </a:rPr>
              <a:t>+</a:t>
            </a:r>
            <a:r>
              <a:rPr lang="sv-SE" dirty="0">
                <a:latin typeface="Bradley Hand Bold"/>
                <a:cs typeface="Bradley Hand Bold"/>
              </a:rPr>
              <a:t> 2x </a:t>
            </a:r>
            <a:r>
              <a:rPr lang="sv-SE" dirty="0">
                <a:cs typeface="Bradley Hand Bold"/>
              </a:rPr>
              <a:t>+</a:t>
            </a:r>
            <a:r>
              <a:rPr lang="sv-SE" dirty="0">
                <a:latin typeface="Bradley Hand Bold"/>
                <a:cs typeface="Bradley Hand Bold"/>
              </a:rPr>
              <a:t> 3 </a:t>
            </a:r>
            <a:r>
              <a:rPr lang="sv-SE" dirty="0">
                <a:cs typeface="Bradley Hand Bold"/>
              </a:rPr>
              <a:t>=</a:t>
            </a:r>
            <a:r>
              <a:rPr lang="sv-SE" dirty="0">
                <a:latin typeface="Bradley Hand Bold"/>
                <a:cs typeface="Bradley Hand Bold"/>
              </a:rPr>
              <a:t> 63</a:t>
            </a:r>
          </a:p>
        </p:txBody>
      </p:sp>
      <p:sp>
        <p:nvSpPr>
          <p:cNvPr id="8" name="textruta 7"/>
          <p:cNvSpPr txBox="1"/>
          <p:nvPr/>
        </p:nvSpPr>
        <p:spPr>
          <a:xfrm>
            <a:off x="3304401" y="3013460"/>
            <a:ext cx="1550749" cy="369332"/>
          </a:xfrm>
          <a:prstGeom prst="rect">
            <a:avLst/>
          </a:prstGeom>
          <a:noFill/>
        </p:spPr>
        <p:txBody>
          <a:bodyPr wrap="square" rtlCol="0">
            <a:spAutoFit/>
          </a:bodyPr>
          <a:lstStyle/>
          <a:p>
            <a:r>
              <a:rPr lang="sv-SE" dirty="0">
                <a:latin typeface="Bradley Hand Bold"/>
                <a:cs typeface="Bradley Hand Bold"/>
              </a:rPr>
              <a:t>3x </a:t>
            </a:r>
            <a:r>
              <a:rPr lang="sv-SE" dirty="0">
                <a:cs typeface="Bradley Hand Bold"/>
              </a:rPr>
              <a:t>+</a:t>
            </a:r>
            <a:r>
              <a:rPr lang="sv-SE" dirty="0">
                <a:latin typeface="Bradley Hand Bold"/>
                <a:cs typeface="Bradley Hand Bold"/>
              </a:rPr>
              <a:t> 3 </a:t>
            </a:r>
            <a:r>
              <a:rPr lang="sv-SE" dirty="0">
                <a:cs typeface="Bradley Hand Bold"/>
              </a:rPr>
              <a:t>=</a:t>
            </a:r>
            <a:r>
              <a:rPr lang="sv-SE" dirty="0">
                <a:latin typeface="Bradley Hand Bold"/>
                <a:cs typeface="Bradley Hand Bold"/>
              </a:rPr>
              <a:t> 63</a:t>
            </a:r>
          </a:p>
        </p:txBody>
      </p:sp>
      <p:sp>
        <p:nvSpPr>
          <p:cNvPr id="9" name="textruta 8"/>
          <p:cNvSpPr txBox="1"/>
          <p:nvPr/>
        </p:nvSpPr>
        <p:spPr>
          <a:xfrm>
            <a:off x="2930606" y="3376671"/>
            <a:ext cx="2625473" cy="369332"/>
          </a:xfrm>
          <a:prstGeom prst="rect">
            <a:avLst/>
          </a:prstGeom>
          <a:noFill/>
        </p:spPr>
        <p:txBody>
          <a:bodyPr wrap="square" rtlCol="0">
            <a:spAutoFit/>
          </a:bodyPr>
          <a:lstStyle/>
          <a:p>
            <a:r>
              <a:rPr lang="sv-SE" dirty="0">
                <a:latin typeface="Bradley Hand Bold"/>
                <a:cs typeface="Bradley Hand Bold"/>
              </a:rPr>
              <a:t>3x </a:t>
            </a:r>
            <a:r>
              <a:rPr lang="sv-SE" dirty="0">
                <a:cs typeface="Bradley Hand Bold"/>
              </a:rPr>
              <a:t>+</a:t>
            </a:r>
            <a:r>
              <a:rPr lang="sv-SE" dirty="0">
                <a:latin typeface="Bradley Hand Bold"/>
                <a:cs typeface="Bradley Hand Bold"/>
              </a:rPr>
              <a:t> 3 </a:t>
            </a:r>
            <a:r>
              <a:rPr lang="sv-SE" dirty="0">
                <a:solidFill>
                  <a:srgbClr val="C00000"/>
                </a:solidFill>
                <a:cs typeface="Bradley Hand Bold"/>
              </a:rPr>
              <a:t>–</a:t>
            </a:r>
            <a:r>
              <a:rPr lang="sv-SE" dirty="0">
                <a:solidFill>
                  <a:srgbClr val="C00000"/>
                </a:solidFill>
                <a:latin typeface="Bradley Hand Bold"/>
                <a:cs typeface="Bradley Hand Bold"/>
              </a:rPr>
              <a:t> 3</a:t>
            </a:r>
            <a:r>
              <a:rPr lang="sv-SE" dirty="0">
                <a:latin typeface="Bradley Hand Bold"/>
                <a:cs typeface="Bradley Hand Bold"/>
              </a:rPr>
              <a:t> </a:t>
            </a:r>
            <a:r>
              <a:rPr lang="sv-SE" dirty="0">
                <a:cs typeface="Bradley Hand Bold"/>
              </a:rPr>
              <a:t>=</a:t>
            </a:r>
            <a:r>
              <a:rPr lang="sv-SE" dirty="0">
                <a:latin typeface="Bradley Hand Bold"/>
                <a:cs typeface="Bradley Hand Bold"/>
              </a:rPr>
              <a:t> 63 </a:t>
            </a:r>
            <a:r>
              <a:rPr lang="sv-SE" dirty="0">
                <a:solidFill>
                  <a:srgbClr val="C00000"/>
                </a:solidFill>
                <a:cs typeface="Bradley Hand Bold"/>
              </a:rPr>
              <a:t>– </a:t>
            </a:r>
            <a:r>
              <a:rPr lang="sv-SE" dirty="0">
                <a:solidFill>
                  <a:srgbClr val="C00000"/>
                </a:solidFill>
                <a:latin typeface="Bradley Hand Bold"/>
                <a:cs typeface="Bradley Hand Bold"/>
              </a:rPr>
              <a:t>3 </a:t>
            </a:r>
          </a:p>
        </p:txBody>
      </p:sp>
      <p:sp>
        <p:nvSpPr>
          <p:cNvPr id="10" name="textruta 9"/>
          <p:cNvSpPr txBox="1"/>
          <p:nvPr/>
        </p:nvSpPr>
        <p:spPr>
          <a:xfrm>
            <a:off x="3672057" y="3726303"/>
            <a:ext cx="1174750" cy="369332"/>
          </a:xfrm>
          <a:prstGeom prst="rect">
            <a:avLst/>
          </a:prstGeom>
          <a:noFill/>
        </p:spPr>
        <p:txBody>
          <a:bodyPr wrap="square" rtlCol="0">
            <a:spAutoFit/>
          </a:bodyPr>
          <a:lstStyle/>
          <a:p>
            <a:r>
              <a:rPr lang="sv-SE" dirty="0">
                <a:latin typeface="Bradley Hand Bold"/>
                <a:cs typeface="Bradley Hand Bold"/>
              </a:rPr>
              <a:t>3x </a:t>
            </a:r>
            <a:r>
              <a:rPr lang="sv-SE" dirty="0">
                <a:cs typeface="Bradley Hand Bold"/>
              </a:rPr>
              <a:t>=</a:t>
            </a:r>
            <a:r>
              <a:rPr lang="sv-SE" dirty="0">
                <a:latin typeface="Bradley Hand Bold"/>
                <a:cs typeface="Bradley Hand Bold"/>
              </a:rPr>
              <a:t> 60</a:t>
            </a:r>
          </a:p>
        </p:txBody>
      </p:sp>
      <p:grpSp>
        <p:nvGrpSpPr>
          <p:cNvPr id="11" name="Grupp 10"/>
          <p:cNvGrpSpPr/>
          <p:nvPr/>
        </p:nvGrpSpPr>
        <p:grpSpPr>
          <a:xfrm>
            <a:off x="3628237" y="4039271"/>
            <a:ext cx="968423" cy="579377"/>
            <a:chOff x="5348585" y="3590725"/>
            <a:chExt cx="968423" cy="579377"/>
          </a:xfrm>
        </p:grpSpPr>
        <p:grpSp>
          <p:nvGrpSpPr>
            <p:cNvPr id="12" name="Grupp 11"/>
            <p:cNvGrpSpPr/>
            <p:nvPr/>
          </p:nvGrpSpPr>
          <p:grpSpPr>
            <a:xfrm>
              <a:off x="5348585" y="3590725"/>
              <a:ext cx="627755" cy="569431"/>
              <a:chOff x="1202151" y="2945163"/>
              <a:chExt cx="627755" cy="569431"/>
            </a:xfrm>
          </p:grpSpPr>
          <p:grpSp>
            <p:nvGrpSpPr>
              <p:cNvPr id="17" name="Grupp 16"/>
              <p:cNvGrpSpPr>
                <a:grpSpLocks/>
              </p:cNvGrpSpPr>
              <p:nvPr/>
            </p:nvGrpSpPr>
            <p:grpSpPr bwMode="auto">
              <a:xfrm>
                <a:off x="1202151" y="2945163"/>
                <a:ext cx="441146" cy="569431"/>
                <a:chOff x="3927688" y="1883469"/>
                <a:chExt cx="441146" cy="569592"/>
              </a:xfrm>
            </p:grpSpPr>
            <p:sp>
              <p:nvSpPr>
                <p:cNvPr id="19" name="textruta 8"/>
                <p:cNvSpPr txBox="1">
                  <a:spLocks noChangeArrowheads="1"/>
                </p:cNvSpPr>
                <p:nvPr/>
              </p:nvSpPr>
              <p:spPr bwMode="auto">
                <a:xfrm>
                  <a:off x="3927688" y="1883469"/>
                  <a:ext cx="441146" cy="3694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sv-SE" sz="1800" dirty="0">
                      <a:latin typeface="Bradley Hand Bold"/>
                      <a:cs typeface="Bradley Hand Bold"/>
                    </a:rPr>
                    <a:t>3x</a:t>
                  </a:r>
                </a:p>
              </p:txBody>
            </p:sp>
            <p:sp>
              <p:nvSpPr>
                <p:cNvPr id="20" name="textruta 9"/>
                <p:cNvSpPr txBox="1">
                  <a:spLocks noChangeArrowheads="1"/>
                </p:cNvSpPr>
                <p:nvPr/>
              </p:nvSpPr>
              <p:spPr bwMode="auto">
                <a:xfrm>
                  <a:off x="3940262" y="2083625"/>
                  <a:ext cx="389850" cy="3694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sv-SE" sz="1800" dirty="0">
                      <a:solidFill>
                        <a:srgbClr val="C00000"/>
                      </a:solidFill>
                      <a:latin typeface="Bradley Hand Bold"/>
                      <a:cs typeface="Bradley Hand Bold"/>
                    </a:rPr>
                    <a:t> 3</a:t>
                  </a:r>
                </a:p>
              </p:txBody>
            </p:sp>
            <p:cxnSp>
              <p:nvCxnSpPr>
                <p:cNvPr id="21" name="Rak 20"/>
                <p:cNvCxnSpPr>
                  <a:cxnSpLocks/>
                </p:cNvCxnSpPr>
                <p:nvPr/>
              </p:nvCxnSpPr>
              <p:spPr>
                <a:xfrm>
                  <a:off x="3995972" y="2183426"/>
                  <a:ext cx="304577" cy="0"/>
                </a:xfrm>
                <a:prstGeom prst="line">
                  <a:avLst/>
                </a:prstGeom>
                <a:ln w="9525" cmpd="sng">
                  <a:solidFill>
                    <a:srgbClr val="C00000"/>
                  </a:solidFill>
                </a:ln>
                <a:effectLst/>
              </p:spPr>
              <p:style>
                <a:lnRef idx="2">
                  <a:schemeClr val="accent1"/>
                </a:lnRef>
                <a:fillRef idx="0">
                  <a:schemeClr val="accent1"/>
                </a:fillRef>
                <a:effectRef idx="1">
                  <a:schemeClr val="accent1"/>
                </a:effectRef>
                <a:fontRef idx="minor">
                  <a:schemeClr val="tx1"/>
                </a:fontRef>
              </p:style>
            </p:cxnSp>
          </p:grpSp>
          <p:sp>
            <p:nvSpPr>
              <p:cNvPr id="18" name="textruta 17"/>
              <p:cNvSpPr txBox="1"/>
              <p:nvPr/>
            </p:nvSpPr>
            <p:spPr>
              <a:xfrm>
                <a:off x="1542819" y="3059256"/>
                <a:ext cx="287087" cy="369332"/>
              </a:xfrm>
              <a:prstGeom prst="rect">
                <a:avLst/>
              </a:prstGeom>
              <a:noFill/>
            </p:spPr>
            <p:txBody>
              <a:bodyPr wrap="square" rtlCol="0">
                <a:spAutoFit/>
              </a:bodyPr>
              <a:lstStyle/>
              <a:p>
                <a:r>
                  <a:rPr lang="sv-SE" dirty="0">
                    <a:cs typeface="Bradley Hand Bold"/>
                  </a:rPr>
                  <a:t>=</a:t>
                </a:r>
                <a:endParaRPr lang="sv-SE" dirty="0">
                  <a:latin typeface="Bradley Hand Bold"/>
                  <a:cs typeface="Bradley Hand Bold"/>
                </a:endParaRPr>
              </a:p>
            </p:txBody>
          </p:sp>
        </p:grpSp>
        <p:grpSp>
          <p:nvGrpSpPr>
            <p:cNvPr id="13" name="Grupp 12"/>
            <p:cNvGrpSpPr>
              <a:grpSpLocks/>
            </p:cNvGrpSpPr>
            <p:nvPr/>
          </p:nvGrpSpPr>
          <p:grpSpPr bwMode="auto">
            <a:xfrm>
              <a:off x="5859733" y="3618908"/>
              <a:ext cx="457275" cy="551194"/>
              <a:chOff x="3725563" y="1922606"/>
              <a:chExt cx="457275" cy="551348"/>
            </a:xfrm>
          </p:grpSpPr>
          <p:sp>
            <p:nvSpPr>
              <p:cNvPr id="14" name="textruta 8"/>
              <p:cNvSpPr txBox="1">
                <a:spLocks noChangeArrowheads="1"/>
              </p:cNvSpPr>
              <p:nvPr/>
            </p:nvSpPr>
            <p:spPr bwMode="auto">
              <a:xfrm>
                <a:off x="3725563" y="1922606"/>
                <a:ext cx="457275" cy="3694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sv-SE" sz="1800" dirty="0">
                    <a:latin typeface="Bradley Hand Bold"/>
                    <a:cs typeface="Bradley Hand Bold"/>
                  </a:rPr>
                  <a:t>60</a:t>
                </a:r>
              </a:p>
            </p:txBody>
          </p:sp>
          <p:sp>
            <p:nvSpPr>
              <p:cNvPr id="15" name="textruta 9"/>
              <p:cNvSpPr txBox="1">
                <a:spLocks noChangeArrowheads="1"/>
              </p:cNvSpPr>
              <p:nvPr/>
            </p:nvSpPr>
            <p:spPr bwMode="auto">
              <a:xfrm>
                <a:off x="3729840" y="2104518"/>
                <a:ext cx="389850" cy="3694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sv-SE" sz="1800" dirty="0">
                    <a:solidFill>
                      <a:srgbClr val="C00000"/>
                    </a:solidFill>
                    <a:latin typeface="Bradley Hand Bold"/>
                    <a:cs typeface="Bradley Hand Bold"/>
                  </a:rPr>
                  <a:t> 3</a:t>
                </a:r>
              </a:p>
            </p:txBody>
          </p:sp>
          <p:cxnSp>
            <p:nvCxnSpPr>
              <p:cNvPr id="16" name="Rak 15"/>
              <p:cNvCxnSpPr/>
              <p:nvPr/>
            </p:nvCxnSpPr>
            <p:spPr>
              <a:xfrm>
                <a:off x="3827983" y="2193259"/>
                <a:ext cx="263336" cy="0"/>
              </a:xfrm>
              <a:prstGeom prst="line">
                <a:avLst/>
              </a:prstGeom>
              <a:ln w="9525" cmpd="sng">
                <a:solidFill>
                  <a:srgbClr val="C00000"/>
                </a:solidFill>
              </a:ln>
              <a:effectLst/>
            </p:spPr>
            <p:style>
              <a:lnRef idx="2">
                <a:schemeClr val="accent1"/>
              </a:lnRef>
              <a:fillRef idx="0">
                <a:schemeClr val="accent1"/>
              </a:fillRef>
              <a:effectRef idx="1">
                <a:schemeClr val="accent1"/>
              </a:effectRef>
              <a:fontRef idx="minor">
                <a:schemeClr val="tx1"/>
              </a:fontRef>
            </p:style>
          </p:cxnSp>
        </p:grpSp>
      </p:grpSp>
      <p:sp>
        <p:nvSpPr>
          <p:cNvPr id="22" name="textruta 21"/>
          <p:cNvSpPr txBox="1"/>
          <p:nvPr/>
        </p:nvSpPr>
        <p:spPr>
          <a:xfrm>
            <a:off x="3794705" y="4517205"/>
            <a:ext cx="957320" cy="369332"/>
          </a:xfrm>
          <a:prstGeom prst="rect">
            <a:avLst/>
          </a:prstGeom>
          <a:noFill/>
        </p:spPr>
        <p:txBody>
          <a:bodyPr wrap="square" rtlCol="0">
            <a:spAutoFit/>
          </a:bodyPr>
          <a:lstStyle/>
          <a:p>
            <a:r>
              <a:rPr lang="sv-SE" dirty="0">
                <a:latin typeface="Bradley Hand Bold"/>
                <a:cs typeface="Bradley Hand Bold"/>
              </a:rPr>
              <a:t>x </a:t>
            </a:r>
            <a:r>
              <a:rPr lang="sv-SE" dirty="0">
                <a:cs typeface="Bradley Hand Bold"/>
              </a:rPr>
              <a:t>=</a:t>
            </a:r>
            <a:r>
              <a:rPr lang="sv-SE" dirty="0">
                <a:latin typeface="Bradley Hand Bold"/>
                <a:cs typeface="Bradley Hand Bold"/>
              </a:rPr>
              <a:t> 20</a:t>
            </a:r>
          </a:p>
        </p:txBody>
      </p:sp>
      <p:sp>
        <p:nvSpPr>
          <p:cNvPr id="23" name="textruta 22"/>
          <p:cNvSpPr txBox="1"/>
          <p:nvPr/>
        </p:nvSpPr>
        <p:spPr>
          <a:xfrm>
            <a:off x="6349854" y="2644128"/>
            <a:ext cx="2779066" cy="369332"/>
          </a:xfrm>
          <a:prstGeom prst="rect">
            <a:avLst/>
          </a:prstGeom>
          <a:noFill/>
        </p:spPr>
        <p:txBody>
          <a:bodyPr wrap="square" rtlCol="0">
            <a:spAutoFit/>
          </a:bodyPr>
          <a:lstStyle/>
          <a:p>
            <a:r>
              <a:rPr lang="sv-SE" dirty="0">
                <a:latin typeface="Bradley Hand Bold"/>
                <a:cs typeface="Bradley Hand Bold"/>
              </a:rPr>
              <a:t>V.L. </a:t>
            </a:r>
            <a:r>
              <a:rPr lang="sv-SE" dirty="0">
                <a:cs typeface="Bradley Hand Bold"/>
              </a:rPr>
              <a:t>=</a:t>
            </a:r>
            <a:r>
              <a:rPr lang="sv-SE" dirty="0">
                <a:latin typeface="Bradley Hand Bold"/>
                <a:cs typeface="Bradley Hand Bold"/>
              </a:rPr>
              <a:t> </a:t>
            </a:r>
            <a:r>
              <a:rPr lang="sv-SE" dirty="0">
                <a:solidFill>
                  <a:srgbClr val="C00000"/>
                </a:solidFill>
                <a:latin typeface="Bradley Hand Bold"/>
                <a:cs typeface="Bradley Hand Bold"/>
              </a:rPr>
              <a:t>20 </a:t>
            </a:r>
            <a:r>
              <a:rPr lang="sv-SE" dirty="0">
                <a:cs typeface="Bradley Hand Bold"/>
              </a:rPr>
              <a:t>+</a:t>
            </a:r>
            <a:r>
              <a:rPr lang="sv-SE" dirty="0">
                <a:latin typeface="Bradley Hand Bold"/>
                <a:cs typeface="Bradley Hand Bold"/>
              </a:rPr>
              <a:t> 2 </a:t>
            </a:r>
            <a:r>
              <a:rPr lang="en-US" dirty="0">
                <a:solidFill>
                  <a:srgbClr val="C00000"/>
                </a:solidFill>
              </a:rPr>
              <a:t>· </a:t>
            </a:r>
            <a:r>
              <a:rPr lang="sv-SE" dirty="0">
                <a:solidFill>
                  <a:srgbClr val="C00000"/>
                </a:solidFill>
                <a:latin typeface="Bradley Hand Bold"/>
                <a:cs typeface="Bradley Hand Bold"/>
              </a:rPr>
              <a:t>20 </a:t>
            </a:r>
            <a:r>
              <a:rPr lang="sv-SE" dirty="0">
                <a:cs typeface="Bradley Hand Bold"/>
              </a:rPr>
              <a:t>+</a:t>
            </a:r>
            <a:r>
              <a:rPr lang="sv-SE" dirty="0">
                <a:latin typeface="Bradley Hand Bold"/>
                <a:cs typeface="Bradley Hand Bold"/>
              </a:rPr>
              <a:t> 3 </a:t>
            </a:r>
            <a:r>
              <a:rPr lang="sv-SE" dirty="0">
                <a:cs typeface="Bradley Hand Bold"/>
              </a:rPr>
              <a:t>=</a:t>
            </a:r>
            <a:r>
              <a:rPr lang="sv-SE" dirty="0">
                <a:latin typeface="Bradley Hand Bold"/>
                <a:cs typeface="Bradley Hand Bold"/>
              </a:rPr>
              <a:t>     </a:t>
            </a:r>
          </a:p>
        </p:txBody>
      </p:sp>
      <p:sp>
        <p:nvSpPr>
          <p:cNvPr id="24" name="Rektangel 23"/>
          <p:cNvSpPr/>
          <p:nvPr/>
        </p:nvSpPr>
        <p:spPr>
          <a:xfrm>
            <a:off x="6300481" y="3567458"/>
            <a:ext cx="862737" cy="369332"/>
          </a:xfrm>
          <a:prstGeom prst="rect">
            <a:avLst/>
          </a:prstGeom>
        </p:spPr>
        <p:txBody>
          <a:bodyPr wrap="none">
            <a:spAutoFit/>
          </a:bodyPr>
          <a:lstStyle/>
          <a:p>
            <a:r>
              <a:rPr lang="sv-SE" dirty="0">
                <a:latin typeface="Bradley Hand Bold"/>
                <a:cs typeface="Bradley Hand Bold"/>
              </a:rPr>
              <a:t>H.L. </a:t>
            </a:r>
            <a:r>
              <a:rPr lang="sv-SE" dirty="0">
                <a:cs typeface="Bradley Hand Bold"/>
              </a:rPr>
              <a:t>=</a:t>
            </a:r>
            <a:r>
              <a:rPr lang="sv-SE" dirty="0">
                <a:latin typeface="Bradley Hand Bold"/>
                <a:cs typeface="Bradley Hand Bold"/>
              </a:rPr>
              <a:t> </a:t>
            </a:r>
          </a:p>
        </p:txBody>
      </p:sp>
      <p:sp>
        <p:nvSpPr>
          <p:cNvPr id="25" name="textruta 24"/>
          <p:cNvSpPr txBox="1"/>
          <p:nvPr/>
        </p:nvSpPr>
        <p:spPr>
          <a:xfrm>
            <a:off x="6300481" y="3986178"/>
            <a:ext cx="1441934" cy="369332"/>
          </a:xfrm>
          <a:prstGeom prst="rect">
            <a:avLst/>
          </a:prstGeom>
          <a:noFill/>
        </p:spPr>
        <p:txBody>
          <a:bodyPr wrap="square" rtlCol="0">
            <a:spAutoFit/>
          </a:bodyPr>
          <a:lstStyle/>
          <a:p>
            <a:r>
              <a:rPr lang="sv-SE" dirty="0">
                <a:latin typeface="Bradley Hand Bold"/>
                <a:cs typeface="Bradley Hand Bold"/>
              </a:rPr>
              <a:t>V.L. </a:t>
            </a:r>
            <a:r>
              <a:rPr lang="sv-SE" dirty="0">
                <a:cs typeface="Bradley Hand Bold"/>
              </a:rPr>
              <a:t>=</a:t>
            </a:r>
            <a:r>
              <a:rPr lang="sv-SE" dirty="0">
                <a:latin typeface="Bradley Hand Bold"/>
                <a:cs typeface="Bradley Hand Bold"/>
              </a:rPr>
              <a:t> H.L.</a:t>
            </a:r>
          </a:p>
        </p:txBody>
      </p:sp>
      <p:sp>
        <p:nvSpPr>
          <p:cNvPr id="26" name="textruta 25"/>
          <p:cNvSpPr txBox="1"/>
          <p:nvPr/>
        </p:nvSpPr>
        <p:spPr>
          <a:xfrm>
            <a:off x="1345259" y="5326415"/>
            <a:ext cx="1851623" cy="369332"/>
          </a:xfrm>
          <a:prstGeom prst="rect">
            <a:avLst/>
          </a:prstGeom>
          <a:noFill/>
        </p:spPr>
        <p:txBody>
          <a:bodyPr wrap="square" rtlCol="0">
            <a:spAutoFit/>
          </a:bodyPr>
          <a:lstStyle/>
          <a:p>
            <a:r>
              <a:rPr lang="sv-SE" dirty="0">
                <a:latin typeface="Bradley Hand Bold"/>
                <a:cs typeface="Bradley Hand Bold"/>
              </a:rPr>
              <a:t>Antal i ask A:</a:t>
            </a:r>
          </a:p>
        </p:txBody>
      </p:sp>
      <p:sp>
        <p:nvSpPr>
          <p:cNvPr id="27" name="textruta 26"/>
          <p:cNvSpPr txBox="1"/>
          <p:nvPr/>
        </p:nvSpPr>
        <p:spPr>
          <a:xfrm>
            <a:off x="1345259" y="5695747"/>
            <a:ext cx="1739987" cy="369332"/>
          </a:xfrm>
          <a:prstGeom prst="rect">
            <a:avLst/>
          </a:prstGeom>
          <a:noFill/>
        </p:spPr>
        <p:txBody>
          <a:bodyPr wrap="square" rtlCol="0">
            <a:spAutoFit/>
          </a:bodyPr>
          <a:lstStyle/>
          <a:p>
            <a:r>
              <a:rPr lang="sv-SE" dirty="0">
                <a:latin typeface="Bradley Hand Bold"/>
                <a:cs typeface="Bradley Hand Bold"/>
              </a:rPr>
              <a:t>Antal i ask B:</a:t>
            </a:r>
          </a:p>
        </p:txBody>
      </p:sp>
      <p:grpSp>
        <p:nvGrpSpPr>
          <p:cNvPr id="53" name="Grupp 52">
            <a:extLst>
              <a:ext uri="{FF2B5EF4-FFF2-40B4-BE49-F238E27FC236}">
                <a16:creationId xmlns:a16="http://schemas.microsoft.com/office/drawing/2014/main" id="{79D9E159-26AA-274B-A2CB-1A12DB2F1A02}"/>
              </a:ext>
            </a:extLst>
          </p:cNvPr>
          <p:cNvGrpSpPr/>
          <p:nvPr/>
        </p:nvGrpSpPr>
        <p:grpSpPr>
          <a:xfrm>
            <a:off x="1490182" y="6299133"/>
            <a:ext cx="7144176" cy="369332"/>
            <a:chOff x="1570830" y="6153452"/>
            <a:chExt cx="7144176" cy="369332"/>
          </a:xfrm>
        </p:grpSpPr>
        <p:sp>
          <p:nvSpPr>
            <p:cNvPr id="28" name="textruta 27"/>
            <p:cNvSpPr txBox="1"/>
            <p:nvPr/>
          </p:nvSpPr>
          <p:spPr>
            <a:xfrm>
              <a:off x="1570830" y="6153452"/>
              <a:ext cx="836043" cy="369332"/>
            </a:xfrm>
            <a:prstGeom prst="rect">
              <a:avLst/>
            </a:prstGeom>
            <a:noFill/>
          </p:spPr>
          <p:txBody>
            <a:bodyPr wrap="square" rtlCol="0">
              <a:spAutoFit/>
            </a:bodyPr>
            <a:lstStyle/>
            <a:p>
              <a:r>
                <a:rPr lang="sv-SE" u="sng" dirty="0">
                  <a:latin typeface="Bradley Hand Bold"/>
                  <a:cs typeface="Bradley Hand Bold"/>
                </a:rPr>
                <a:t>Svar</a:t>
              </a:r>
              <a:r>
                <a:rPr lang="sv-SE" dirty="0">
                  <a:latin typeface="Bradley Hand Bold"/>
                  <a:cs typeface="Bradley Hand Bold"/>
                </a:rPr>
                <a:t>:  </a:t>
              </a:r>
            </a:p>
          </p:txBody>
        </p:sp>
        <p:sp>
          <p:nvSpPr>
            <p:cNvPr id="29" name="textruta 28"/>
            <p:cNvSpPr txBox="1"/>
            <p:nvPr/>
          </p:nvSpPr>
          <p:spPr>
            <a:xfrm>
              <a:off x="2263302" y="6153452"/>
              <a:ext cx="6451704" cy="369332"/>
            </a:xfrm>
            <a:prstGeom prst="rect">
              <a:avLst/>
            </a:prstGeom>
            <a:noFill/>
          </p:spPr>
          <p:txBody>
            <a:bodyPr wrap="square" rtlCol="0">
              <a:spAutoFit/>
            </a:bodyPr>
            <a:lstStyle/>
            <a:p>
              <a:r>
                <a:rPr lang="sv-SE" dirty="0">
                  <a:latin typeface="Bradley Hand Bold"/>
                  <a:cs typeface="Bradley Hand Bold"/>
                </a:rPr>
                <a:t>I ask A finns 20 stickor och i ask B 40 stickor.</a:t>
              </a:r>
            </a:p>
          </p:txBody>
        </p:sp>
      </p:grpSp>
      <p:grpSp>
        <p:nvGrpSpPr>
          <p:cNvPr id="2" name="Grupp 1">
            <a:extLst>
              <a:ext uri="{FF2B5EF4-FFF2-40B4-BE49-F238E27FC236}">
                <a16:creationId xmlns:a16="http://schemas.microsoft.com/office/drawing/2014/main" id="{EFAF5D77-8211-404E-BA2D-410D1CA3D928}"/>
              </a:ext>
            </a:extLst>
          </p:cNvPr>
          <p:cNvGrpSpPr/>
          <p:nvPr/>
        </p:nvGrpSpPr>
        <p:grpSpPr>
          <a:xfrm>
            <a:off x="593869" y="188708"/>
            <a:ext cx="8505875" cy="1382529"/>
            <a:chOff x="348488" y="179117"/>
            <a:chExt cx="8505875" cy="1382529"/>
          </a:xfrm>
        </p:grpSpPr>
        <p:pic>
          <p:nvPicPr>
            <p:cNvPr id="5" name="Bildobjekt 4"/>
            <p:cNvPicPr>
              <a:picLocks noChangeAspect="1"/>
            </p:cNvPicPr>
            <p:nvPr/>
          </p:nvPicPr>
          <p:blipFill>
            <a:blip r:embed="rId2"/>
            <a:stretch>
              <a:fillRect/>
            </a:stretch>
          </p:blipFill>
          <p:spPr>
            <a:xfrm>
              <a:off x="5972143" y="179117"/>
              <a:ext cx="2882220" cy="1382529"/>
            </a:xfrm>
            <a:prstGeom prst="rect">
              <a:avLst/>
            </a:prstGeom>
          </p:spPr>
        </p:pic>
        <p:sp>
          <p:nvSpPr>
            <p:cNvPr id="30" name="Rektangel 29">
              <a:extLst>
                <a:ext uri="{FF2B5EF4-FFF2-40B4-BE49-F238E27FC236}">
                  <a16:creationId xmlns:a16="http://schemas.microsoft.com/office/drawing/2014/main" id="{543B9F5A-EE48-9F4A-8E1D-D8F6D438EDBE}"/>
                </a:ext>
              </a:extLst>
            </p:cNvPr>
            <p:cNvSpPr/>
            <p:nvPr/>
          </p:nvSpPr>
          <p:spPr>
            <a:xfrm>
              <a:off x="348488" y="364610"/>
              <a:ext cx="5532506" cy="923330"/>
            </a:xfrm>
            <a:prstGeom prst="rect">
              <a:avLst/>
            </a:prstGeom>
            <a:gradFill flip="none" rotWithShape="1">
              <a:gsLst>
                <a:gs pos="0">
                  <a:srgbClr val="9F0002">
                    <a:shade val="30000"/>
                    <a:satMod val="115000"/>
                  </a:srgbClr>
                </a:gs>
                <a:gs pos="81000">
                  <a:srgbClr val="9F0002">
                    <a:shade val="67500"/>
                    <a:satMod val="115000"/>
                    <a:lumMod val="74000"/>
                    <a:lumOff val="26000"/>
                  </a:srgbClr>
                </a:gs>
                <a:gs pos="100000">
                  <a:srgbClr val="9F0002">
                    <a:shade val="100000"/>
                    <a:satMod val="115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2"/>
            </a:lnRef>
            <a:fillRef idx="3">
              <a:schemeClr val="accent2"/>
            </a:fillRef>
            <a:effectRef idx="3">
              <a:schemeClr val="accent2"/>
            </a:effectRef>
            <a:fontRef idx="minor">
              <a:schemeClr val="lt1"/>
            </a:fontRef>
          </p:style>
          <p:txBody>
            <a:bodyPr wrap="square">
              <a:spAutoFit/>
            </a:bodyPr>
            <a:lstStyle/>
            <a:p>
              <a:r>
                <a:rPr lang="sv-SE" b="1" dirty="0"/>
                <a:t>Det är dubbelt så många tändstickor i ask B som i ask A.</a:t>
              </a:r>
            </a:p>
            <a:p>
              <a:r>
                <a:rPr lang="sv-SE" b="1" dirty="0"/>
                <a:t>Sammanlagt med de lösa stickorna är det 63 tändstickor.</a:t>
              </a:r>
            </a:p>
            <a:p>
              <a:r>
                <a:rPr lang="sv-SE" b="1" dirty="0"/>
                <a:t>Hur många är det i vardera asken?</a:t>
              </a:r>
            </a:p>
          </p:txBody>
        </p:sp>
      </p:grpSp>
      <p:sp>
        <p:nvSpPr>
          <p:cNvPr id="45" name="Rektangel 44">
            <a:extLst>
              <a:ext uri="{FF2B5EF4-FFF2-40B4-BE49-F238E27FC236}">
                <a16:creationId xmlns:a16="http://schemas.microsoft.com/office/drawing/2014/main" id="{43D7FF6F-2D14-0043-B451-06A8E363F5DA}"/>
              </a:ext>
            </a:extLst>
          </p:cNvPr>
          <p:cNvSpPr/>
          <p:nvPr/>
        </p:nvSpPr>
        <p:spPr>
          <a:xfrm>
            <a:off x="6815371" y="2966040"/>
            <a:ext cx="1849790" cy="369332"/>
          </a:xfrm>
          <a:prstGeom prst="rect">
            <a:avLst/>
          </a:prstGeom>
        </p:spPr>
        <p:txBody>
          <a:bodyPr wrap="square">
            <a:spAutoFit/>
          </a:bodyPr>
          <a:lstStyle/>
          <a:p>
            <a:r>
              <a:rPr lang="sv-SE" dirty="0">
                <a:cs typeface="Bradley Hand Bold"/>
              </a:rPr>
              <a:t>=</a:t>
            </a:r>
            <a:r>
              <a:rPr lang="sv-SE" dirty="0">
                <a:latin typeface="Bradley Hand Bold"/>
                <a:cs typeface="Bradley Hand Bold"/>
              </a:rPr>
              <a:t>  20 </a:t>
            </a:r>
            <a:r>
              <a:rPr lang="sv-SE" dirty="0">
                <a:cs typeface="Bradley Hand Bold"/>
              </a:rPr>
              <a:t>+</a:t>
            </a:r>
            <a:r>
              <a:rPr lang="sv-SE" dirty="0">
                <a:latin typeface="Bradley Hand Bold"/>
                <a:cs typeface="Bradley Hand Bold"/>
              </a:rPr>
              <a:t> 40 </a:t>
            </a:r>
            <a:r>
              <a:rPr lang="sv-SE" dirty="0">
                <a:cs typeface="Bradley Hand Bold"/>
              </a:rPr>
              <a:t>+</a:t>
            </a:r>
            <a:r>
              <a:rPr lang="sv-SE" dirty="0">
                <a:latin typeface="Bradley Hand Bold"/>
                <a:cs typeface="Bradley Hand Bold"/>
              </a:rPr>
              <a:t> 3 </a:t>
            </a:r>
            <a:r>
              <a:rPr lang="sv-SE" dirty="0">
                <a:cs typeface="Bradley Hand Bold"/>
              </a:rPr>
              <a:t>=</a:t>
            </a:r>
            <a:endParaRPr lang="sv-SE" dirty="0">
              <a:latin typeface="Bradley Hand Bold"/>
              <a:cs typeface="Bradley Hand Bold"/>
            </a:endParaRPr>
          </a:p>
        </p:txBody>
      </p:sp>
      <p:sp>
        <p:nvSpPr>
          <p:cNvPr id="46" name="Rektangel 45">
            <a:extLst>
              <a:ext uri="{FF2B5EF4-FFF2-40B4-BE49-F238E27FC236}">
                <a16:creationId xmlns:a16="http://schemas.microsoft.com/office/drawing/2014/main" id="{B2A1320B-0810-6940-B8A5-1AD712EF655D}"/>
              </a:ext>
            </a:extLst>
          </p:cNvPr>
          <p:cNvSpPr/>
          <p:nvPr/>
        </p:nvSpPr>
        <p:spPr>
          <a:xfrm>
            <a:off x="8386837" y="2958997"/>
            <a:ext cx="556647" cy="369332"/>
          </a:xfrm>
          <a:prstGeom prst="rect">
            <a:avLst/>
          </a:prstGeom>
        </p:spPr>
        <p:txBody>
          <a:bodyPr wrap="square">
            <a:spAutoFit/>
          </a:bodyPr>
          <a:lstStyle/>
          <a:p>
            <a:r>
              <a:rPr lang="sv-SE" dirty="0">
                <a:latin typeface="Bradley Hand Bold"/>
                <a:cs typeface="Bradley Hand Bold"/>
              </a:rPr>
              <a:t>63 </a:t>
            </a:r>
          </a:p>
        </p:txBody>
      </p:sp>
      <p:sp>
        <p:nvSpPr>
          <p:cNvPr id="47" name="Rektangel 46">
            <a:extLst>
              <a:ext uri="{FF2B5EF4-FFF2-40B4-BE49-F238E27FC236}">
                <a16:creationId xmlns:a16="http://schemas.microsoft.com/office/drawing/2014/main" id="{77E6413C-8B6C-7740-8C64-E959888815E6}"/>
              </a:ext>
            </a:extLst>
          </p:cNvPr>
          <p:cNvSpPr/>
          <p:nvPr/>
        </p:nvSpPr>
        <p:spPr>
          <a:xfrm>
            <a:off x="6970673" y="3554251"/>
            <a:ext cx="471604" cy="369332"/>
          </a:xfrm>
          <a:prstGeom prst="rect">
            <a:avLst/>
          </a:prstGeom>
        </p:spPr>
        <p:txBody>
          <a:bodyPr wrap="none">
            <a:spAutoFit/>
          </a:bodyPr>
          <a:lstStyle/>
          <a:p>
            <a:r>
              <a:rPr lang="sv-SE" dirty="0">
                <a:latin typeface="Bradley Hand Bold"/>
                <a:cs typeface="Bradley Hand Bold"/>
              </a:rPr>
              <a:t>63</a:t>
            </a:r>
            <a:endParaRPr lang="sv-SE" dirty="0"/>
          </a:p>
        </p:txBody>
      </p:sp>
      <p:sp>
        <p:nvSpPr>
          <p:cNvPr id="48" name="Rektangel 47">
            <a:extLst>
              <a:ext uri="{FF2B5EF4-FFF2-40B4-BE49-F238E27FC236}">
                <a16:creationId xmlns:a16="http://schemas.microsoft.com/office/drawing/2014/main" id="{036C7A6C-7637-9042-B493-10DE4275DFEF}"/>
              </a:ext>
            </a:extLst>
          </p:cNvPr>
          <p:cNvSpPr/>
          <p:nvPr/>
        </p:nvSpPr>
        <p:spPr>
          <a:xfrm>
            <a:off x="2932010" y="5326415"/>
            <a:ext cx="1221809" cy="369332"/>
          </a:xfrm>
          <a:prstGeom prst="rect">
            <a:avLst/>
          </a:prstGeom>
        </p:spPr>
        <p:txBody>
          <a:bodyPr wrap="none">
            <a:spAutoFit/>
          </a:bodyPr>
          <a:lstStyle/>
          <a:p>
            <a:r>
              <a:rPr lang="sv-SE" dirty="0">
                <a:latin typeface="Bradley Hand Bold"/>
                <a:cs typeface="Bradley Hand Bold"/>
              </a:rPr>
              <a:t>x stickor </a:t>
            </a:r>
            <a:r>
              <a:rPr lang="sv-SE" dirty="0">
                <a:cs typeface="Bradley Hand Bold"/>
              </a:rPr>
              <a:t>=</a:t>
            </a:r>
            <a:endParaRPr lang="sv-SE" dirty="0"/>
          </a:p>
        </p:txBody>
      </p:sp>
      <p:sp>
        <p:nvSpPr>
          <p:cNvPr id="49" name="Rektangel 48">
            <a:extLst>
              <a:ext uri="{FF2B5EF4-FFF2-40B4-BE49-F238E27FC236}">
                <a16:creationId xmlns:a16="http://schemas.microsoft.com/office/drawing/2014/main" id="{5767A7B9-0F00-1548-A406-1B48194294C9}"/>
              </a:ext>
            </a:extLst>
          </p:cNvPr>
          <p:cNvSpPr/>
          <p:nvPr/>
        </p:nvSpPr>
        <p:spPr>
          <a:xfrm>
            <a:off x="4083193" y="5320294"/>
            <a:ext cx="1205779" cy="369332"/>
          </a:xfrm>
          <a:prstGeom prst="rect">
            <a:avLst/>
          </a:prstGeom>
        </p:spPr>
        <p:txBody>
          <a:bodyPr wrap="none">
            <a:spAutoFit/>
          </a:bodyPr>
          <a:lstStyle/>
          <a:p>
            <a:r>
              <a:rPr lang="sv-SE" dirty="0">
                <a:latin typeface="Bradley Hand Bold"/>
                <a:cs typeface="Bradley Hand Bold"/>
              </a:rPr>
              <a:t>20 stickor</a:t>
            </a:r>
            <a:endParaRPr lang="sv-SE" dirty="0"/>
          </a:p>
        </p:txBody>
      </p:sp>
      <p:sp>
        <p:nvSpPr>
          <p:cNvPr id="50" name="Rektangel 49">
            <a:extLst>
              <a:ext uri="{FF2B5EF4-FFF2-40B4-BE49-F238E27FC236}">
                <a16:creationId xmlns:a16="http://schemas.microsoft.com/office/drawing/2014/main" id="{3F0D8074-447C-BC44-B5C8-DF10FEAAA86E}"/>
              </a:ext>
            </a:extLst>
          </p:cNvPr>
          <p:cNvSpPr/>
          <p:nvPr/>
        </p:nvSpPr>
        <p:spPr>
          <a:xfrm>
            <a:off x="2932010" y="5701416"/>
            <a:ext cx="1359668" cy="369332"/>
          </a:xfrm>
          <a:prstGeom prst="rect">
            <a:avLst/>
          </a:prstGeom>
        </p:spPr>
        <p:txBody>
          <a:bodyPr wrap="none">
            <a:spAutoFit/>
          </a:bodyPr>
          <a:lstStyle/>
          <a:p>
            <a:r>
              <a:rPr lang="sv-SE" dirty="0">
                <a:latin typeface="Bradley Hand Bold"/>
                <a:cs typeface="Bradley Hand Bold"/>
              </a:rPr>
              <a:t>2x stickor</a:t>
            </a:r>
            <a:r>
              <a:rPr lang="sv-SE" dirty="0">
                <a:cs typeface="Bradley Hand Bold"/>
              </a:rPr>
              <a:t> =</a:t>
            </a:r>
            <a:endParaRPr lang="sv-SE" dirty="0"/>
          </a:p>
        </p:txBody>
      </p:sp>
      <p:sp>
        <p:nvSpPr>
          <p:cNvPr id="51" name="Rektangel 50">
            <a:extLst>
              <a:ext uri="{FF2B5EF4-FFF2-40B4-BE49-F238E27FC236}">
                <a16:creationId xmlns:a16="http://schemas.microsoft.com/office/drawing/2014/main" id="{D5125C29-9F0C-1E4A-923E-1BAAC6914A8E}"/>
              </a:ext>
            </a:extLst>
          </p:cNvPr>
          <p:cNvSpPr/>
          <p:nvPr/>
        </p:nvSpPr>
        <p:spPr>
          <a:xfrm>
            <a:off x="4160616" y="5689626"/>
            <a:ext cx="1754006" cy="369332"/>
          </a:xfrm>
          <a:prstGeom prst="rect">
            <a:avLst/>
          </a:prstGeom>
        </p:spPr>
        <p:txBody>
          <a:bodyPr wrap="none">
            <a:spAutoFit/>
          </a:bodyPr>
          <a:lstStyle/>
          <a:p>
            <a:r>
              <a:rPr lang="sv-SE" dirty="0">
                <a:latin typeface="Bradley Hand Bold"/>
                <a:cs typeface="Bradley Hand Bold"/>
              </a:rPr>
              <a:t>2 </a:t>
            </a:r>
            <a:r>
              <a:rPr lang="en-US" dirty="0"/>
              <a:t>· </a:t>
            </a:r>
            <a:r>
              <a:rPr lang="sv-SE" dirty="0">
                <a:latin typeface="Bradley Hand Bold"/>
                <a:cs typeface="Bradley Hand Bold"/>
              </a:rPr>
              <a:t>20  stickor </a:t>
            </a:r>
            <a:r>
              <a:rPr lang="sv-SE" dirty="0">
                <a:cs typeface="Bradley Hand Bold"/>
              </a:rPr>
              <a:t>=</a:t>
            </a:r>
            <a:endParaRPr lang="sv-SE" dirty="0"/>
          </a:p>
        </p:txBody>
      </p:sp>
      <p:sp>
        <p:nvSpPr>
          <p:cNvPr id="52" name="Rektangel 51">
            <a:extLst>
              <a:ext uri="{FF2B5EF4-FFF2-40B4-BE49-F238E27FC236}">
                <a16:creationId xmlns:a16="http://schemas.microsoft.com/office/drawing/2014/main" id="{7ADB7904-10E3-304C-B610-6F133E01B58B}"/>
              </a:ext>
            </a:extLst>
          </p:cNvPr>
          <p:cNvSpPr/>
          <p:nvPr/>
        </p:nvSpPr>
        <p:spPr>
          <a:xfrm>
            <a:off x="5799752" y="5682540"/>
            <a:ext cx="1205779" cy="369332"/>
          </a:xfrm>
          <a:prstGeom prst="rect">
            <a:avLst/>
          </a:prstGeom>
        </p:spPr>
        <p:txBody>
          <a:bodyPr wrap="none">
            <a:spAutoFit/>
          </a:bodyPr>
          <a:lstStyle/>
          <a:p>
            <a:r>
              <a:rPr lang="sv-SE" dirty="0">
                <a:latin typeface="Bradley Hand Bold"/>
                <a:cs typeface="Bradley Hand Bold"/>
              </a:rPr>
              <a:t>40 stickor</a:t>
            </a:r>
            <a:endParaRPr lang="sv-SE" dirty="0"/>
          </a:p>
        </p:txBody>
      </p:sp>
      <p:sp>
        <p:nvSpPr>
          <p:cNvPr id="42" name="Rektangel 41">
            <a:extLst>
              <a:ext uri="{FF2B5EF4-FFF2-40B4-BE49-F238E27FC236}">
                <a16:creationId xmlns:a16="http://schemas.microsoft.com/office/drawing/2014/main" id="{A718F473-AD90-BB4A-A5F6-8062DC85F38C}"/>
              </a:ext>
            </a:extLst>
          </p:cNvPr>
          <p:cNvSpPr/>
          <p:nvPr/>
        </p:nvSpPr>
        <p:spPr>
          <a:xfrm>
            <a:off x="470073" y="3321994"/>
            <a:ext cx="2247796" cy="461665"/>
          </a:xfrm>
          <a:prstGeom prst="rect">
            <a:avLst/>
          </a:prstGeom>
          <a:noFill/>
          <a:ln>
            <a:solidFill>
              <a:srgbClr val="9F0002"/>
            </a:solidFill>
          </a:ln>
        </p:spPr>
        <p:txBody>
          <a:bodyPr wrap="square">
            <a:spAutoFit/>
          </a:bodyPr>
          <a:lstStyle/>
          <a:p>
            <a:r>
              <a:rPr lang="sv-SE" sz="1200" dirty="0"/>
              <a:t>Du får x-termen ensam genom att subtrahera </a:t>
            </a:r>
            <a:r>
              <a:rPr lang="sv-SE" sz="1200" dirty="0">
                <a:solidFill>
                  <a:srgbClr val="A50002"/>
                </a:solidFill>
              </a:rPr>
              <a:t>3 </a:t>
            </a:r>
            <a:r>
              <a:rPr lang="sv-SE" sz="1200" dirty="0"/>
              <a:t>från båda leden</a:t>
            </a:r>
            <a:endParaRPr lang="sv-SE" sz="1200" i="1" dirty="0"/>
          </a:p>
        </p:txBody>
      </p:sp>
      <p:sp>
        <p:nvSpPr>
          <p:cNvPr id="43" name="Rektangel 42">
            <a:extLst>
              <a:ext uri="{FF2B5EF4-FFF2-40B4-BE49-F238E27FC236}">
                <a16:creationId xmlns:a16="http://schemas.microsoft.com/office/drawing/2014/main" id="{47238F15-04B0-2F4F-B7A4-F2AF1DCEDA7D}"/>
              </a:ext>
            </a:extLst>
          </p:cNvPr>
          <p:cNvSpPr/>
          <p:nvPr/>
        </p:nvSpPr>
        <p:spPr>
          <a:xfrm>
            <a:off x="560257" y="3996831"/>
            <a:ext cx="2157612" cy="461665"/>
          </a:xfrm>
          <a:prstGeom prst="rect">
            <a:avLst/>
          </a:prstGeom>
          <a:noFill/>
          <a:ln>
            <a:solidFill>
              <a:srgbClr val="9F0002"/>
            </a:solidFill>
          </a:ln>
        </p:spPr>
        <p:txBody>
          <a:bodyPr wrap="square">
            <a:spAutoFit/>
          </a:bodyPr>
          <a:lstStyle/>
          <a:p>
            <a:r>
              <a:rPr lang="sv-SE" sz="1200" dirty="0"/>
              <a:t>Dividerar du båda leden med </a:t>
            </a:r>
            <a:r>
              <a:rPr lang="sv-SE" sz="1200" dirty="0">
                <a:solidFill>
                  <a:srgbClr val="A50002"/>
                </a:solidFill>
              </a:rPr>
              <a:t>3 </a:t>
            </a:r>
            <a:r>
              <a:rPr lang="sv-SE" sz="1200" dirty="0"/>
              <a:t>så får du fram värdet på </a:t>
            </a:r>
            <a:r>
              <a:rPr lang="sv-SE" sz="1200" i="1" dirty="0"/>
              <a:t>x</a:t>
            </a:r>
            <a:r>
              <a:rPr lang="sv-SE" sz="1200" dirty="0"/>
              <a:t>.</a:t>
            </a:r>
          </a:p>
        </p:txBody>
      </p:sp>
      <p:sp>
        <p:nvSpPr>
          <p:cNvPr id="44" name="Rektangel 43">
            <a:extLst>
              <a:ext uri="{FF2B5EF4-FFF2-40B4-BE49-F238E27FC236}">
                <a16:creationId xmlns:a16="http://schemas.microsoft.com/office/drawing/2014/main" id="{4DB3271E-354D-2244-A3B4-F8307298BDF1}"/>
              </a:ext>
            </a:extLst>
          </p:cNvPr>
          <p:cNvSpPr/>
          <p:nvPr/>
        </p:nvSpPr>
        <p:spPr>
          <a:xfrm>
            <a:off x="6830818" y="2329259"/>
            <a:ext cx="1284651" cy="276999"/>
          </a:xfrm>
          <a:prstGeom prst="rect">
            <a:avLst/>
          </a:prstGeom>
          <a:noFill/>
          <a:ln>
            <a:solidFill>
              <a:srgbClr val="9F0002"/>
            </a:solidFill>
          </a:ln>
        </p:spPr>
        <p:txBody>
          <a:bodyPr wrap="square">
            <a:spAutoFit/>
          </a:bodyPr>
          <a:lstStyle/>
          <a:p>
            <a:r>
              <a:rPr lang="sv-SE" sz="1200" dirty="0"/>
              <a:t>Gör en prövning.</a:t>
            </a:r>
            <a:endParaRPr lang="sv-SE" sz="1200" i="1" dirty="0"/>
          </a:p>
        </p:txBody>
      </p:sp>
      <p:sp>
        <p:nvSpPr>
          <p:cNvPr id="54" name="Rektangel 53">
            <a:extLst>
              <a:ext uri="{FF2B5EF4-FFF2-40B4-BE49-F238E27FC236}">
                <a16:creationId xmlns:a16="http://schemas.microsoft.com/office/drawing/2014/main" id="{0BB0E8C5-0050-424D-B8F7-015C472748D6}"/>
              </a:ext>
            </a:extLst>
          </p:cNvPr>
          <p:cNvSpPr/>
          <p:nvPr/>
        </p:nvSpPr>
        <p:spPr>
          <a:xfrm>
            <a:off x="1039274" y="2689041"/>
            <a:ext cx="1678595" cy="276999"/>
          </a:xfrm>
          <a:prstGeom prst="rect">
            <a:avLst/>
          </a:prstGeom>
          <a:noFill/>
          <a:ln>
            <a:solidFill>
              <a:srgbClr val="9F0002"/>
            </a:solidFill>
          </a:ln>
        </p:spPr>
        <p:txBody>
          <a:bodyPr wrap="square">
            <a:spAutoFit/>
          </a:bodyPr>
          <a:lstStyle/>
          <a:p>
            <a:r>
              <a:rPr lang="sv-SE" sz="1200" dirty="0"/>
              <a:t>Börja med att förenkla.</a:t>
            </a:r>
          </a:p>
        </p:txBody>
      </p:sp>
    </p:spTree>
    <p:extLst>
      <p:ext uri="{BB962C8B-B14F-4D97-AF65-F5344CB8AC3E}">
        <p14:creationId xmlns:p14="http://schemas.microsoft.com/office/powerpoint/2010/main" val="2242869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4"/>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3"/>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45"/>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46"/>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4"/>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47"/>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5"/>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26"/>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48"/>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49"/>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27"/>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50"/>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51"/>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52"/>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nodeType="clickEffect">
                                  <p:stCondLst>
                                    <p:cond delay="0"/>
                                  </p:stCondLst>
                                  <p:childTnLst>
                                    <p:set>
                                      <p:cBhvr>
                                        <p:cTn id="110" dur="1" fill="hold">
                                          <p:stCondLst>
                                            <p:cond delay="0"/>
                                          </p:stCondLst>
                                        </p:cTn>
                                        <p:tgtEl>
                                          <p:spTgt spid="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p:bldP spid="9" grpId="0"/>
      <p:bldP spid="10" grpId="0"/>
      <p:bldP spid="22" grpId="0"/>
      <p:bldP spid="23" grpId="0"/>
      <p:bldP spid="24" grpId="0"/>
      <p:bldP spid="25" grpId="0"/>
      <p:bldP spid="26" grpId="0"/>
      <p:bldP spid="27" grpId="0"/>
      <p:bldP spid="45" grpId="0"/>
      <p:bldP spid="46" grpId="0"/>
      <p:bldP spid="47" grpId="0"/>
      <p:bldP spid="48" grpId="0"/>
      <p:bldP spid="49" grpId="0"/>
      <p:bldP spid="50" grpId="0"/>
      <p:bldP spid="51" grpId="0"/>
      <p:bldP spid="52" grpId="0"/>
      <p:bldP spid="42" grpId="0" animBg="1"/>
      <p:bldP spid="43" grpId="0" animBg="1"/>
      <p:bldP spid="44" grpId="0" animBg="1"/>
      <p:bldP spid="5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ruta 4"/>
          <p:cNvSpPr txBox="1"/>
          <p:nvPr/>
        </p:nvSpPr>
        <p:spPr>
          <a:xfrm>
            <a:off x="2095910" y="2310167"/>
            <a:ext cx="5202346" cy="369332"/>
          </a:xfrm>
          <a:prstGeom prst="rect">
            <a:avLst/>
          </a:prstGeom>
          <a:noFill/>
        </p:spPr>
        <p:txBody>
          <a:bodyPr wrap="square" rtlCol="0">
            <a:spAutoFit/>
          </a:bodyPr>
          <a:lstStyle/>
          <a:p>
            <a:r>
              <a:rPr lang="sv-SE" dirty="0">
                <a:latin typeface="Bradley Hand Bold"/>
                <a:cs typeface="Bradley Hand Bold"/>
              </a:rPr>
              <a:t>Antag att det gick x elever sammanlagt i skolan</a:t>
            </a:r>
          </a:p>
        </p:txBody>
      </p:sp>
      <p:sp>
        <p:nvSpPr>
          <p:cNvPr id="7" name="textruta 6"/>
          <p:cNvSpPr txBox="1"/>
          <p:nvPr/>
        </p:nvSpPr>
        <p:spPr>
          <a:xfrm>
            <a:off x="3644962" y="3315088"/>
            <a:ext cx="1300776" cy="369332"/>
          </a:xfrm>
          <a:prstGeom prst="rect">
            <a:avLst/>
          </a:prstGeom>
          <a:noFill/>
        </p:spPr>
        <p:txBody>
          <a:bodyPr wrap="square" rtlCol="0">
            <a:spAutoFit/>
          </a:bodyPr>
          <a:lstStyle/>
          <a:p>
            <a:r>
              <a:rPr lang="sv-SE" dirty="0">
                <a:latin typeface="Bradley Hand Bold"/>
                <a:cs typeface="Bradley Hand Bold"/>
              </a:rPr>
              <a:t>0,3x </a:t>
            </a:r>
            <a:r>
              <a:rPr lang="sv-SE" dirty="0">
                <a:cs typeface="Bradley Hand Bold"/>
              </a:rPr>
              <a:t>=</a:t>
            </a:r>
            <a:r>
              <a:rPr lang="sv-SE" dirty="0">
                <a:latin typeface="Bradley Hand Bold"/>
                <a:cs typeface="Bradley Hand Bold"/>
              </a:rPr>
              <a:t> 156</a:t>
            </a:r>
            <a:endParaRPr lang="sv-SE" dirty="0">
              <a:solidFill>
                <a:srgbClr val="C00000"/>
              </a:solidFill>
              <a:latin typeface="Bradley Hand Bold"/>
              <a:cs typeface="Bradley Hand Bold"/>
            </a:endParaRPr>
          </a:p>
        </p:txBody>
      </p:sp>
      <p:grpSp>
        <p:nvGrpSpPr>
          <p:cNvPr id="9" name="Grupp 8"/>
          <p:cNvGrpSpPr/>
          <p:nvPr/>
        </p:nvGrpSpPr>
        <p:grpSpPr>
          <a:xfrm>
            <a:off x="3608047" y="3606850"/>
            <a:ext cx="1355059" cy="605364"/>
            <a:chOff x="5168222" y="3587632"/>
            <a:chExt cx="1355059" cy="605364"/>
          </a:xfrm>
        </p:grpSpPr>
        <p:grpSp>
          <p:nvGrpSpPr>
            <p:cNvPr id="10" name="Grupp 9"/>
            <p:cNvGrpSpPr/>
            <p:nvPr/>
          </p:nvGrpSpPr>
          <p:grpSpPr>
            <a:xfrm>
              <a:off x="5168222" y="3589546"/>
              <a:ext cx="837807" cy="603450"/>
              <a:chOff x="1021788" y="2943984"/>
              <a:chExt cx="837807" cy="603450"/>
            </a:xfrm>
          </p:grpSpPr>
          <p:grpSp>
            <p:nvGrpSpPr>
              <p:cNvPr id="15" name="Grupp 14"/>
              <p:cNvGrpSpPr>
                <a:grpSpLocks/>
              </p:cNvGrpSpPr>
              <p:nvPr/>
            </p:nvGrpSpPr>
            <p:grpSpPr bwMode="auto">
              <a:xfrm>
                <a:off x="1021788" y="2943984"/>
                <a:ext cx="649048" cy="603450"/>
                <a:chOff x="3747325" y="1882290"/>
                <a:chExt cx="649048" cy="603620"/>
              </a:xfrm>
            </p:grpSpPr>
            <p:sp>
              <p:nvSpPr>
                <p:cNvPr id="17" name="textruta 8"/>
                <p:cNvSpPr txBox="1">
                  <a:spLocks noChangeArrowheads="1"/>
                </p:cNvSpPr>
                <p:nvPr/>
              </p:nvSpPr>
              <p:spPr bwMode="auto">
                <a:xfrm>
                  <a:off x="3775690" y="1882290"/>
                  <a:ext cx="620683" cy="3694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sv-SE" sz="1800" dirty="0">
                      <a:latin typeface="Bradley Hand Bold"/>
                      <a:cs typeface="Bradley Hand Bold"/>
                    </a:rPr>
                    <a:t>0,3x</a:t>
                  </a:r>
                </a:p>
              </p:txBody>
            </p:sp>
            <p:sp>
              <p:nvSpPr>
                <p:cNvPr id="18" name="textruta 9"/>
                <p:cNvSpPr txBox="1">
                  <a:spLocks noChangeArrowheads="1"/>
                </p:cNvSpPr>
                <p:nvPr/>
              </p:nvSpPr>
              <p:spPr bwMode="auto">
                <a:xfrm>
                  <a:off x="3747325" y="2116474"/>
                  <a:ext cx="569387" cy="3694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sv-SE" sz="1800" dirty="0">
                      <a:solidFill>
                        <a:srgbClr val="C00000"/>
                      </a:solidFill>
                      <a:latin typeface="Bradley Hand Bold"/>
                      <a:cs typeface="Bradley Hand Bold"/>
                    </a:rPr>
                    <a:t> 0,3</a:t>
                  </a:r>
                </a:p>
              </p:txBody>
            </p:sp>
            <p:cxnSp>
              <p:nvCxnSpPr>
                <p:cNvPr id="19" name="Rak 18"/>
                <p:cNvCxnSpPr>
                  <a:cxnSpLocks/>
                </p:cNvCxnSpPr>
                <p:nvPr/>
              </p:nvCxnSpPr>
              <p:spPr>
                <a:xfrm>
                  <a:off x="3864604" y="2174332"/>
                  <a:ext cx="410618" cy="0"/>
                </a:xfrm>
                <a:prstGeom prst="line">
                  <a:avLst/>
                </a:prstGeom>
                <a:ln w="9525" cmpd="sng">
                  <a:solidFill>
                    <a:srgbClr val="C00000"/>
                  </a:solidFill>
                </a:ln>
                <a:effectLst/>
              </p:spPr>
              <p:style>
                <a:lnRef idx="2">
                  <a:schemeClr val="accent1"/>
                </a:lnRef>
                <a:fillRef idx="0">
                  <a:schemeClr val="accent1"/>
                </a:fillRef>
                <a:effectRef idx="1">
                  <a:schemeClr val="accent1"/>
                </a:effectRef>
                <a:fontRef idx="minor">
                  <a:schemeClr val="tx1"/>
                </a:fontRef>
              </p:style>
            </p:cxnSp>
          </p:grpSp>
          <p:sp>
            <p:nvSpPr>
              <p:cNvPr id="16" name="textruta 15"/>
              <p:cNvSpPr txBox="1"/>
              <p:nvPr/>
            </p:nvSpPr>
            <p:spPr>
              <a:xfrm>
                <a:off x="1572508" y="3065985"/>
                <a:ext cx="287087" cy="369332"/>
              </a:xfrm>
              <a:prstGeom prst="rect">
                <a:avLst/>
              </a:prstGeom>
              <a:noFill/>
            </p:spPr>
            <p:txBody>
              <a:bodyPr wrap="square" rtlCol="0">
                <a:spAutoFit/>
              </a:bodyPr>
              <a:lstStyle/>
              <a:p>
                <a:r>
                  <a:rPr lang="sv-SE" dirty="0">
                    <a:cs typeface="Bradley Hand Bold"/>
                  </a:rPr>
                  <a:t>=</a:t>
                </a:r>
                <a:endParaRPr lang="sv-SE" dirty="0">
                  <a:latin typeface="Bradley Hand Bold"/>
                  <a:cs typeface="Bradley Hand Bold"/>
                </a:endParaRPr>
              </a:p>
            </p:txBody>
          </p:sp>
        </p:grpSp>
        <p:grpSp>
          <p:nvGrpSpPr>
            <p:cNvPr id="11" name="Grupp 10"/>
            <p:cNvGrpSpPr>
              <a:grpSpLocks/>
            </p:cNvGrpSpPr>
            <p:nvPr/>
          </p:nvGrpSpPr>
          <p:grpSpPr bwMode="auto">
            <a:xfrm>
              <a:off x="5885099" y="3587632"/>
              <a:ext cx="638182" cy="589736"/>
              <a:chOff x="3750929" y="1891326"/>
              <a:chExt cx="638182" cy="589902"/>
            </a:xfrm>
          </p:grpSpPr>
          <p:sp>
            <p:nvSpPr>
              <p:cNvPr id="12" name="textruta 8"/>
              <p:cNvSpPr txBox="1">
                <a:spLocks noChangeArrowheads="1"/>
              </p:cNvSpPr>
              <p:nvPr/>
            </p:nvSpPr>
            <p:spPr bwMode="auto">
              <a:xfrm>
                <a:off x="3794076" y="1891326"/>
                <a:ext cx="595035" cy="3694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sv-SE" sz="1800" dirty="0">
                    <a:latin typeface="Bradley Hand Bold"/>
                    <a:cs typeface="Bradley Hand Bold"/>
                  </a:rPr>
                  <a:t>156</a:t>
                </a:r>
              </a:p>
            </p:txBody>
          </p:sp>
          <p:sp>
            <p:nvSpPr>
              <p:cNvPr id="13" name="textruta 9"/>
              <p:cNvSpPr txBox="1">
                <a:spLocks noChangeArrowheads="1"/>
              </p:cNvSpPr>
              <p:nvPr/>
            </p:nvSpPr>
            <p:spPr bwMode="auto">
              <a:xfrm>
                <a:off x="3750929" y="2111792"/>
                <a:ext cx="569387" cy="3694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sv-SE" sz="1800" dirty="0">
                    <a:solidFill>
                      <a:srgbClr val="C00000"/>
                    </a:solidFill>
                    <a:latin typeface="Bradley Hand Bold"/>
                    <a:cs typeface="Bradley Hand Bold"/>
                  </a:rPr>
                  <a:t> 0,3</a:t>
                </a:r>
              </a:p>
            </p:txBody>
          </p:sp>
          <p:cxnSp>
            <p:nvCxnSpPr>
              <p:cNvPr id="14" name="Rak 13"/>
              <p:cNvCxnSpPr>
                <a:cxnSpLocks/>
              </p:cNvCxnSpPr>
              <p:nvPr/>
            </p:nvCxnSpPr>
            <p:spPr>
              <a:xfrm>
                <a:off x="3884621" y="2185284"/>
                <a:ext cx="406181" cy="0"/>
              </a:xfrm>
              <a:prstGeom prst="line">
                <a:avLst/>
              </a:prstGeom>
              <a:ln w="9525" cmpd="sng">
                <a:solidFill>
                  <a:srgbClr val="C00000"/>
                </a:solidFill>
              </a:ln>
              <a:effectLst/>
            </p:spPr>
            <p:style>
              <a:lnRef idx="2">
                <a:schemeClr val="accent1"/>
              </a:lnRef>
              <a:fillRef idx="0">
                <a:schemeClr val="accent1"/>
              </a:fillRef>
              <a:effectRef idx="1">
                <a:schemeClr val="accent1"/>
              </a:effectRef>
              <a:fontRef idx="minor">
                <a:schemeClr val="tx1"/>
              </a:fontRef>
            </p:style>
          </p:cxnSp>
        </p:grpSp>
      </p:grpSp>
      <p:sp>
        <p:nvSpPr>
          <p:cNvPr id="21" name="textruta 20"/>
          <p:cNvSpPr txBox="1"/>
          <p:nvPr/>
        </p:nvSpPr>
        <p:spPr>
          <a:xfrm>
            <a:off x="4007289" y="4125732"/>
            <a:ext cx="1174750" cy="369332"/>
          </a:xfrm>
          <a:prstGeom prst="rect">
            <a:avLst/>
          </a:prstGeom>
          <a:noFill/>
        </p:spPr>
        <p:txBody>
          <a:bodyPr wrap="square" rtlCol="0">
            <a:spAutoFit/>
          </a:bodyPr>
          <a:lstStyle/>
          <a:p>
            <a:r>
              <a:rPr lang="sv-SE" dirty="0">
                <a:latin typeface="Bradley Hand Bold"/>
                <a:cs typeface="Bradley Hand Bold"/>
              </a:rPr>
              <a:t>x </a:t>
            </a:r>
            <a:r>
              <a:rPr lang="sv-SE" dirty="0">
                <a:cs typeface="Bradley Hand Bold"/>
              </a:rPr>
              <a:t>=</a:t>
            </a:r>
            <a:r>
              <a:rPr lang="sv-SE" dirty="0">
                <a:latin typeface="Bradley Hand Bold"/>
                <a:cs typeface="Bradley Hand Bold"/>
              </a:rPr>
              <a:t> 520</a:t>
            </a:r>
          </a:p>
        </p:txBody>
      </p:sp>
      <p:sp>
        <p:nvSpPr>
          <p:cNvPr id="24" name="textruta 23"/>
          <p:cNvSpPr txBox="1"/>
          <p:nvPr/>
        </p:nvSpPr>
        <p:spPr>
          <a:xfrm>
            <a:off x="5714548" y="3339748"/>
            <a:ext cx="865312" cy="369332"/>
          </a:xfrm>
          <a:prstGeom prst="rect">
            <a:avLst/>
          </a:prstGeom>
          <a:noFill/>
        </p:spPr>
        <p:txBody>
          <a:bodyPr wrap="square" rtlCol="0">
            <a:spAutoFit/>
          </a:bodyPr>
          <a:lstStyle/>
          <a:p>
            <a:r>
              <a:rPr lang="sv-SE" dirty="0">
                <a:latin typeface="Bradley Hand Bold"/>
                <a:cs typeface="Bradley Hand Bold"/>
              </a:rPr>
              <a:t>V.L. </a:t>
            </a:r>
            <a:r>
              <a:rPr lang="sv-SE" dirty="0">
                <a:cs typeface="Bradley Hand Bold"/>
              </a:rPr>
              <a:t>=</a:t>
            </a:r>
            <a:endParaRPr lang="sv-SE" dirty="0">
              <a:latin typeface="Bradley Hand Bold"/>
              <a:cs typeface="Bradley Hand Bold"/>
            </a:endParaRPr>
          </a:p>
        </p:txBody>
      </p:sp>
      <p:sp>
        <p:nvSpPr>
          <p:cNvPr id="25" name="Rektangel 24"/>
          <p:cNvSpPr/>
          <p:nvPr/>
        </p:nvSpPr>
        <p:spPr>
          <a:xfrm>
            <a:off x="5714548" y="3664067"/>
            <a:ext cx="803425" cy="369332"/>
          </a:xfrm>
          <a:prstGeom prst="rect">
            <a:avLst/>
          </a:prstGeom>
        </p:spPr>
        <p:txBody>
          <a:bodyPr wrap="none">
            <a:spAutoFit/>
          </a:bodyPr>
          <a:lstStyle/>
          <a:p>
            <a:r>
              <a:rPr lang="sv-SE" dirty="0">
                <a:latin typeface="Bradley Hand Bold"/>
                <a:cs typeface="Bradley Hand Bold"/>
              </a:rPr>
              <a:t>H.L. </a:t>
            </a:r>
            <a:r>
              <a:rPr lang="sv-SE" dirty="0">
                <a:cs typeface="Bradley Hand Bold"/>
              </a:rPr>
              <a:t>=</a:t>
            </a:r>
            <a:endParaRPr lang="sv-SE" dirty="0">
              <a:latin typeface="Bradley Hand Bold"/>
              <a:cs typeface="Bradley Hand Bold"/>
            </a:endParaRPr>
          </a:p>
        </p:txBody>
      </p:sp>
      <p:sp>
        <p:nvSpPr>
          <p:cNvPr id="26" name="textruta 25"/>
          <p:cNvSpPr txBox="1"/>
          <p:nvPr/>
        </p:nvSpPr>
        <p:spPr>
          <a:xfrm>
            <a:off x="5777711" y="4103848"/>
            <a:ext cx="1604298" cy="369332"/>
          </a:xfrm>
          <a:prstGeom prst="rect">
            <a:avLst/>
          </a:prstGeom>
          <a:noFill/>
        </p:spPr>
        <p:txBody>
          <a:bodyPr wrap="square" rtlCol="0">
            <a:spAutoFit/>
          </a:bodyPr>
          <a:lstStyle/>
          <a:p>
            <a:r>
              <a:rPr lang="sv-SE" dirty="0">
                <a:latin typeface="Bradley Hand Bold"/>
                <a:cs typeface="Bradley Hand Bold"/>
              </a:rPr>
              <a:t>V.L. </a:t>
            </a:r>
            <a:r>
              <a:rPr lang="sv-SE" dirty="0">
                <a:cs typeface="Bradley Hand Bold"/>
              </a:rPr>
              <a:t>=</a:t>
            </a:r>
            <a:r>
              <a:rPr lang="sv-SE" dirty="0">
                <a:latin typeface="Bradley Hand Bold"/>
                <a:cs typeface="Bradley Hand Bold"/>
              </a:rPr>
              <a:t> H.L.</a:t>
            </a:r>
          </a:p>
        </p:txBody>
      </p:sp>
      <p:grpSp>
        <p:nvGrpSpPr>
          <p:cNvPr id="50" name="Grupp 49">
            <a:extLst>
              <a:ext uri="{FF2B5EF4-FFF2-40B4-BE49-F238E27FC236}">
                <a16:creationId xmlns:a16="http://schemas.microsoft.com/office/drawing/2014/main" id="{9CE95C89-1B96-D642-943A-44C4DBC01577}"/>
              </a:ext>
            </a:extLst>
          </p:cNvPr>
          <p:cNvGrpSpPr/>
          <p:nvPr/>
        </p:nvGrpSpPr>
        <p:grpSpPr>
          <a:xfrm>
            <a:off x="2852301" y="4912962"/>
            <a:ext cx="5719634" cy="369332"/>
            <a:chOff x="1570830" y="6153452"/>
            <a:chExt cx="5719634" cy="369332"/>
          </a:xfrm>
        </p:grpSpPr>
        <p:sp>
          <p:nvSpPr>
            <p:cNvPr id="28" name="textruta 27"/>
            <p:cNvSpPr txBox="1"/>
            <p:nvPr/>
          </p:nvSpPr>
          <p:spPr>
            <a:xfrm>
              <a:off x="1570830" y="6153452"/>
              <a:ext cx="836043" cy="369332"/>
            </a:xfrm>
            <a:prstGeom prst="rect">
              <a:avLst/>
            </a:prstGeom>
            <a:noFill/>
          </p:spPr>
          <p:txBody>
            <a:bodyPr wrap="square" rtlCol="0">
              <a:spAutoFit/>
            </a:bodyPr>
            <a:lstStyle/>
            <a:p>
              <a:r>
                <a:rPr lang="sv-SE" u="sng" dirty="0">
                  <a:latin typeface="Bradley Hand Bold"/>
                  <a:cs typeface="Bradley Hand Bold"/>
                </a:rPr>
                <a:t>Svar</a:t>
              </a:r>
              <a:r>
                <a:rPr lang="sv-SE" dirty="0">
                  <a:latin typeface="Bradley Hand Bold"/>
                  <a:cs typeface="Bradley Hand Bold"/>
                </a:rPr>
                <a:t>:  </a:t>
              </a:r>
            </a:p>
          </p:txBody>
        </p:sp>
        <p:sp>
          <p:nvSpPr>
            <p:cNvPr id="29" name="textruta 28"/>
            <p:cNvSpPr txBox="1"/>
            <p:nvPr/>
          </p:nvSpPr>
          <p:spPr>
            <a:xfrm>
              <a:off x="2263301" y="6153452"/>
              <a:ext cx="5027163" cy="369332"/>
            </a:xfrm>
            <a:prstGeom prst="rect">
              <a:avLst/>
            </a:prstGeom>
            <a:noFill/>
          </p:spPr>
          <p:txBody>
            <a:bodyPr wrap="square" rtlCol="0">
              <a:spAutoFit/>
            </a:bodyPr>
            <a:lstStyle/>
            <a:p>
              <a:r>
                <a:rPr lang="sv-SE" dirty="0">
                  <a:latin typeface="Bradley Hand Bold"/>
                  <a:cs typeface="Bradley Hand Bold"/>
                </a:rPr>
                <a:t>Det gick sammanlagt 520 elever i skolan.</a:t>
              </a:r>
            </a:p>
          </p:txBody>
        </p:sp>
      </p:grpSp>
      <p:sp>
        <p:nvSpPr>
          <p:cNvPr id="31" name="Rektangel 30">
            <a:extLst>
              <a:ext uri="{FF2B5EF4-FFF2-40B4-BE49-F238E27FC236}">
                <a16:creationId xmlns:a16="http://schemas.microsoft.com/office/drawing/2014/main" id="{F6E074AC-1B37-DF40-88D1-4D865C617C29}"/>
              </a:ext>
            </a:extLst>
          </p:cNvPr>
          <p:cNvSpPr/>
          <p:nvPr/>
        </p:nvSpPr>
        <p:spPr>
          <a:xfrm>
            <a:off x="7494078" y="3345182"/>
            <a:ext cx="654346" cy="369332"/>
          </a:xfrm>
          <a:prstGeom prst="rect">
            <a:avLst/>
          </a:prstGeom>
        </p:spPr>
        <p:txBody>
          <a:bodyPr wrap="none">
            <a:spAutoFit/>
          </a:bodyPr>
          <a:lstStyle/>
          <a:p>
            <a:r>
              <a:rPr lang="sv-SE" dirty="0">
                <a:latin typeface="Bradley Hand Bold"/>
                <a:cs typeface="Bradley Hand Bold"/>
              </a:rPr>
              <a:t>156 </a:t>
            </a:r>
            <a:endParaRPr lang="sv-SE" dirty="0"/>
          </a:p>
        </p:txBody>
      </p:sp>
      <p:sp>
        <p:nvSpPr>
          <p:cNvPr id="32" name="Rektangel 31">
            <a:extLst>
              <a:ext uri="{FF2B5EF4-FFF2-40B4-BE49-F238E27FC236}">
                <a16:creationId xmlns:a16="http://schemas.microsoft.com/office/drawing/2014/main" id="{32131E79-5BD3-0D48-8310-BCBBE810E0B8}"/>
              </a:ext>
            </a:extLst>
          </p:cNvPr>
          <p:cNvSpPr/>
          <p:nvPr/>
        </p:nvSpPr>
        <p:spPr>
          <a:xfrm>
            <a:off x="6370622" y="3355086"/>
            <a:ext cx="1265090" cy="369332"/>
          </a:xfrm>
          <a:prstGeom prst="rect">
            <a:avLst/>
          </a:prstGeom>
        </p:spPr>
        <p:txBody>
          <a:bodyPr wrap="none">
            <a:spAutoFit/>
          </a:bodyPr>
          <a:lstStyle/>
          <a:p>
            <a:r>
              <a:rPr lang="sv-SE" dirty="0">
                <a:latin typeface="Bradley Hand Bold"/>
                <a:cs typeface="Bradley Hand Bold"/>
              </a:rPr>
              <a:t>0,3 </a:t>
            </a:r>
            <a:r>
              <a:rPr lang="en-US" dirty="0">
                <a:solidFill>
                  <a:srgbClr val="C00000"/>
                </a:solidFill>
              </a:rPr>
              <a:t>· </a:t>
            </a:r>
            <a:r>
              <a:rPr lang="sv-SE" dirty="0">
                <a:solidFill>
                  <a:srgbClr val="C00000"/>
                </a:solidFill>
                <a:latin typeface="Bradley Hand Bold"/>
                <a:cs typeface="Bradley Hand Bold"/>
              </a:rPr>
              <a:t>520</a:t>
            </a:r>
            <a:r>
              <a:rPr lang="sv-SE" dirty="0">
                <a:latin typeface="Bradley Hand Bold"/>
                <a:cs typeface="Bradley Hand Bold"/>
              </a:rPr>
              <a:t> </a:t>
            </a:r>
            <a:r>
              <a:rPr lang="sv-SE" dirty="0">
                <a:cs typeface="Bradley Hand Bold"/>
              </a:rPr>
              <a:t>=</a:t>
            </a:r>
            <a:endParaRPr lang="sv-SE" dirty="0"/>
          </a:p>
        </p:txBody>
      </p:sp>
      <p:sp>
        <p:nvSpPr>
          <p:cNvPr id="33" name="Rektangel 32">
            <a:extLst>
              <a:ext uri="{FF2B5EF4-FFF2-40B4-BE49-F238E27FC236}">
                <a16:creationId xmlns:a16="http://schemas.microsoft.com/office/drawing/2014/main" id="{8E19C829-67F0-194C-8A44-D05B41BC1C96}"/>
              </a:ext>
            </a:extLst>
          </p:cNvPr>
          <p:cNvSpPr/>
          <p:nvPr/>
        </p:nvSpPr>
        <p:spPr>
          <a:xfrm>
            <a:off x="6380325" y="3664067"/>
            <a:ext cx="595035" cy="369332"/>
          </a:xfrm>
          <a:prstGeom prst="rect">
            <a:avLst/>
          </a:prstGeom>
        </p:spPr>
        <p:txBody>
          <a:bodyPr wrap="none">
            <a:spAutoFit/>
          </a:bodyPr>
          <a:lstStyle/>
          <a:p>
            <a:r>
              <a:rPr lang="sv-SE" dirty="0">
                <a:latin typeface="Bradley Hand Bold"/>
                <a:cs typeface="Bradley Hand Bold"/>
              </a:rPr>
              <a:t>156</a:t>
            </a:r>
            <a:endParaRPr lang="sv-SE" dirty="0"/>
          </a:p>
        </p:txBody>
      </p:sp>
      <p:sp>
        <p:nvSpPr>
          <p:cNvPr id="35" name="textruta 34">
            <a:extLst>
              <a:ext uri="{FF2B5EF4-FFF2-40B4-BE49-F238E27FC236}">
                <a16:creationId xmlns:a16="http://schemas.microsoft.com/office/drawing/2014/main" id="{B98084A7-6C33-1240-9B16-A9A03C9A21DD}"/>
              </a:ext>
            </a:extLst>
          </p:cNvPr>
          <p:cNvSpPr txBox="1"/>
          <p:nvPr/>
        </p:nvSpPr>
        <p:spPr>
          <a:xfrm>
            <a:off x="3685435" y="2629910"/>
            <a:ext cx="1511121" cy="369332"/>
          </a:xfrm>
          <a:prstGeom prst="rect">
            <a:avLst/>
          </a:prstGeom>
          <a:noFill/>
        </p:spPr>
        <p:txBody>
          <a:bodyPr wrap="square" rtlCol="0">
            <a:spAutoFit/>
          </a:bodyPr>
          <a:lstStyle/>
          <a:p>
            <a:r>
              <a:rPr lang="sv-SE" dirty="0">
                <a:latin typeface="Bradley Hand Bold"/>
                <a:cs typeface="Bradley Hand Bold"/>
              </a:rPr>
              <a:t>30 </a:t>
            </a:r>
            <a:r>
              <a:rPr lang="sv-SE" dirty="0">
                <a:cs typeface="Bradley Hand Bold"/>
              </a:rPr>
              <a:t>%</a:t>
            </a:r>
            <a:r>
              <a:rPr lang="sv-SE" dirty="0">
                <a:latin typeface="Bradley Hand Bold"/>
                <a:cs typeface="Bradley Hand Bold"/>
              </a:rPr>
              <a:t> </a:t>
            </a:r>
            <a:r>
              <a:rPr lang="sv-SE" dirty="0">
                <a:cs typeface="Bradley Hand Bold"/>
              </a:rPr>
              <a:t>=</a:t>
            </a:r>
            <a:r>
              <a:rPr lang="sv-SE" dirty="0">
                <a:latin typeface="Bradley Hand Bold"/>
                <a:cs typeface="Bradley Hand Bold"/>
              </a:rPr>
              <a:t> 0,3</a:t>
            </a:r>
          </a:p>
        </p:txBody>
      </p:sp>
      <p:grpSp>
        <p:nvGrpSpPr>
          <p:cNvPr id="22" name="Grupp 21">
            <a:extLst>
              <a:ext uri="{FF2B5EF4-FFF2-40B4-BE49-F238E27FC236}">
                <a16:creationId xmlns:a16="http://schemas.microsoft.com/office/drawing/2014/main" id="{15F59321-C12D-6B43-8809-FDB26A9098CF}"/>
              </a:ext>
            </a:extLst>
          </p:cNvPr>
          <p:cNvGrpSpPr/>
          <p:nvPr/>
        </p:nvGrpSpPr>
        <p:grpSpPr>
          <a:xfrm>
            <a:off x="482420" y="573880"/>
            <a:ext cx="7807161" cy="1389912"/>
            <a:chOff x="831211" y="320979"/>
            <a:chExt cx="7807161" cy="1389912"/>
          </a:xfrm>
        </p:grpSpPr>
        <p:sp>
          <p:nvSpPr>
            <p:cNvPr id="4" name="Rektangel 3"/>
            <p:cNvSpPr/>
            <p:nvPr/>
          </p:nvSpPr>
          <p:spPr>
            <a:xfrm>
              <a:off x="1302024" y="320979"/>
              <a:ext cx="4138203" cy="1323439"/>
            </a:xfrm>
            <a:prstGeom prst="rect">
              <a:avLst/>
            </a:prstGeom>
            <a:gradFill flip="none" rotWithShape="1">
              <a:gsLst>
                <a:gs pos="0">
                  <a:srgbClr val="9F0002">
                    <a:shade val="30000"/>
                    <a:satMod val="115000"/>
                  </a:srgbClr>
                </a:gs>
                <a:gs pos="81000">
                  <a:srgbClr val="9F0002">
                    <a:shade val="67500"/>
                    <a:satMod val="115000"/>
                    <a:lumMod val="74000"/>
                    <a:lumOff val="26000"/>
                  </a:srgbClr>
                </a:gs>
                <a:gs pos="100000">
                  <a:srgbClr val="9F0002">
                    <a:shade val="100000"/>
                    <a:satMod val="115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2"/>
            </a:lnRef>
            <a:fillRef idx="3">
              <a:schemeClr val="accent2"/>
            </a:fillRef>
            <a:effectRef idx="3">
              <a:schemeClr val="accent2"/>
            </a:effectRef>
            <a:fontRef idx="minor">
              <a:schemeClr val="lt1"/>
            </a:fontRef>
          </p:style>
          <p:txBody>
            <a:bodyPr wrap="square">
              <a:spAutoFit/>
            </a:bodyPr>
            <a:lstStyle/>
            <a:p>
              <a:r>
                <a:rPr lang="sv-SE" sz="2000" b="1" dirty="0"/>
                <a:t>I en skola gick 156 elever i åk f – 3. Det var 30 % av hela skolans elever.</a:t>
              </a:r>
            </a:p>
            <a:p>
              <a:r>
                <a:rPr lang="sv-SE" sz="2000" b="1" dirty="0"/>
                <a:t>Hur många elever gick sammanlagt i skolan?</a:t>
              </a:r>
            </a:p>
          </p:txBody>
        </p:sp>
        <p:pic>
          <p:nvPicPr>
            <p:cNvPr id="3" name="Bildobjekt 2">
              <a:extLst>
                <a:ext uri="{FF2B5EF4-FFF2-40B4-BE49-F238E27FC236}">
                  <a16:creationId xmlns:a16="http://schemas.microsoft.com/office/drawing/2014/main" id="{214591F4-3140-F742-8B3A-A4FA9A0FB218}"/>
                </a:ext>
              </a:extLst>
            </p:cNvPr>
            <p:cNvPicPr>
              <a:picLocks noChangeAspect="1"/>
            </p:cNvPicPr>
            <p:nvPr/>
          </p:nvPicPr>
          <p:blipFill>
            <a:blip r:embed="rId2"/>
            <a:stretch>
              <a:fillRect/>
            </a:stretch>
          </p:blipFill>
          <p:spPr>
            <a:xfrm>
              <a:off x="5518102" y="331306"/>
              <a:ext cx="3120270" cy="1379585"/>
            </a:xfrm>
            <a:prstGeom prst="ellipse">
              <a:avLst/>
            </a:prstGeom>
          </p:spPr>
        </p:pic>
        <p:pic>
          <p:nvPicPr>
            <p:cNvPr id="20" name="Bildobjekt 19">
              <a:extLst>
                <a:ext uri="{FF2B5EF4-FFF2-40B4-BE49-F238E27FC236}">
                  <a16:creationId xmlns:a16="http://schemas.microsoft.com/office/drawing/2014/main" id="{37FB909B-91D3-7A4A-85A1-BFE7C5E104E3}"/>
                </a:ext>
              </a:extLst>
            </p:cNvPr>
            <p:cNvPicPr>
              <a:picLocks noChangeAspect="1"/>
            </p:cNvPicPr>
            <p:nvPr/>
          </p:nvPicPr>
          <p:blipFill>
            <a:blip r:embed="rId3"/>
            <a:stretch>
              <a:fillRect/>
            </a:stretch>
          </p:blipFill>
          <p:spPr>
            <a:xfrm>
              <a:off x="831211" y="320979"/>
              <a:ext cx="365693" cy="478098"/>
            </a:xfrm>
            <a:prstGeom prst="rect">
              <a:avLst/>
            </a:prstGeom>
          </p:spPr>
        </p:pic>
      </p:grpSp>
      <p:sp>
        <p:nvSpPr>
          <p:cNvPr id="37" name="Rektangel 36">
            <a:extLst>
              <a:ext uri="{FF2B5EF4-FFF2-40B4-BE49-F238E27FC236}">
                <a16:creationId xmlns:a16="http://schemas.microsoft.com/office/drawing/2014/main" id="{BBA699FF-036A-B343-909E-A2D7D52AD193}"/>
              </a:ext>
            </a:extLst>
          </p:cNvPr>
          <p:cNvSpPr/>
          <p:nvPr/>
        </p:nvSpPr>
        <p:spPr>
          <a:xfrm>
            <a:off x="1135916" y="3655080"/>
            <a:ext cx="2247796" cy="461665"/>
          </a:xfrm>
          <a:prstGeom prst="rect">
            <a:avLst/>
          </a:prstGeom>
          <a:noFill/>
          <a:ln>
            <a:solidFill>
              <a:srgbClr val="9F0002"/>
            </a:solidFill>
          </a:ln>
        </p:spPr>
        <p:txBody>
          <a:bodyPr wrap="square">
            <a:spAutoFit/>
          </a:bodyPr>
          <a:lstStyle/>
          <a:p>
            <a:r>
              <a:rPr lang="sv-SE" sz="1200" dirty="0"/>
              <a:t>Du får x-termen ensam genom att </a:t>
            </a:r>
            <a:r>
              <a:rPr lang="sv-SE" sz="1200" i="1" dirty="0"/>
              <a:t>dividera </a:t>
            </a:r>
            <a:r>
              <a:rPr lang="sv-SE" sz="1200" dirty="0"/>
              <a:t>båda leden med </a:t>
            </a:r>
            <a:r>
              <a:rPr lang="sv-SE" sz="1200" dirty="0">
                <a:solidFill>
                  <a:srgbClr val="A50002"/>
                </a:solidFill>
              </a:rPr>
              <a:t>0,3</a:t>
            </a:r>
            <a:r>
              <a:rPr lang="sv-SE" sz="1200" dirty="0"/>
              <a:t>.</a:t>
            </a:r>
            <a:endParaRPr lang="sv-SE" sz="1200" i="1" dirty="0"/>
          </a:p>
        </p:txBody>
      </p:sp>
      <p:sp>
        <p:nvSpPr>
          <p:cNvPr id="38" name="Rektangel 37">
            <a:extLst>
              <a:ext uri="{FF2B5EF4-FFF2-40B4-BE49-F238E27FC236}">
                <a16:creationId xmlns:a16="http://schemas.microsoft.com/office/drawing/2014/main" id="{B8D27FB2-9003-E64A-8646-E7DB88229688}"/>
              </a:ext>
            </a:extLst>
          </p:cNvPr>
          <p:cNvSpPr/>
          <p:nvPr/>
        </p:nvSpPr>
        <p:spPr>
          <a:xfrm>
            <a:off x="6035516" y="2980781"/>
            <a:ext cx="1284651" cy="276999"/>
          </a:xfrm>
          <a:prstGeom prst="rect">
            <a:avLst/>
          </a:prstGeom>
          <a:noFill/>
          <a:ln>
            <a:solidFill>
              <a:srgbClr val="9F0002"/>
            </a:solidFill>
          </a:ln>
        </p:spPr>
        <p:txBody>
          <a:bodyPr wrap="square">
            <a:spAutoFit/>
          </a:bodyPr>
          <a:lstStyle/>
          <a:p>
            <a:r>
              <a:rPr lang="sv-SE" sz="1200" dirty="0"/>
              <a:t>Gör en prövning.</a:t>
            </a:r>
            <a:endParaRPr lang="sv-SE" sz="1200" i="1" dirty="0"/>
          </a:p>
        </p:txBody>
      </p:sp>
      <p:sp>
        <p:nvSpPr>
          <p:cNvPr id="39" name="Rektangel 38">
            <a:extLst>
              <a:ext uri="{FF2B5EF4-FFF2-40B4-BE49-F238E27FC236}">
                <a16:creationId xmlns:a16="http://schemas.microsoft.com/office/drawing/2014/main" id="{894202BA-5D01-6744-B282-3EE6F5541308}"/>
              </a:ext>
            </a:extLst>
          </p:cNvPr>
          <p:cNvSpPr/>
          <p:nvPr/>
        </p:nvSpPr>
        <p:spPr>
          <a:xfrm>
            <a:off x="140215" y="3103733"/>
            <a:ext cx="3245388" cy="461665"/>
          </a:xfrm>
          <a:prstGeom prst="rect">
            <a:avLst/>
          </a:prstGeom>
          <a:noFill/>
          <a:ln>
            <a:solidFill>
              <a:srgbClr val="9F0002"/>
            </a:solidFill>
          </a:ln>
        </p:spPr>
        <p:txBody>
          <a:bodyPr wrap="square">
            <a:spAutoFit/>
          </a:bodyPr>
          <a:lstStyle/>
          <a:p>
            <a:r>
              <a:rPr lang="sv-SE" sz="1200" dirty="0"/>
              <a:t>30 % av eleverna skrivs som 0,3 ·</a:t>
            </a:r>
            <a:r>
              <a:rPr lang="sv-SE" sz="1200" i="1" dirty="0"/>
              <a:t> x </a:t>
            </a:r>
            <a:r>
              <a:rPr lang="sv-SE" sz="1200" dirty="0"/>
              <a:t>eller 0,3</a:t>
            </a:r>
            <a:r>
              <a:rPr lang="sv-SE" sz="1200" i="1" dirty="0"/>
              <a:t>x</a:t>
            </a:r>
            <a:r>
              <a:rPr lang="sv-SE" sz="1200" dirty="0"/>
              <a:t>. Det ska vara lika med 156 vilket ger dig en ekvation.</a:t>
            </a:r>
          </a:p>
        </p:txBody>
      </p:sp>
    </p:spTree>
    <p:extLst>
      <p:ext uri="{BB962C8B-B14F-4D97-AF65-F5344CB8AC3E}">
        <p14:creationId xmlns:p14="http://schemas.microsoft.com/office/powerpoint/2010/main" val="1048609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1"/>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5"/>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3"/>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6"/>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21" grpId="0"/>
      <p:bldP spid="24" grpId="0"/>
      <p:bldP spid="25" grpId="0"/>
      <p:bldP spid="26" grpId="0"/>
      <p:bldP spid="31" grpId="0"/>
      <p:bldP spid="32" grpId="0"/>
      <p:bldP spid="33" grpId="0"/>
      <p:bldP spid="35" grpId="0"/>
      <p:bldP spid="37" grpId="0" animBg="1"/>
      <p:bldP spid="38" grpId="0" animBg="1"/>
      <p:bldP spid="3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ruta 4"/>
          <p:cNvSpPr txBox="1"/>
          <p:nvPr/>
        </p:nvSpPr>
        <p:spPr>
          <a:xfrm>
            <a:off x="4090355" y="1270117"/>
            <a:ext cx="3558029" cy="369332"/>
          </a:xfrm>
          <a:prstGeom prst="rect">
            <a:avLst/>
          </a:prstGeom>
          <a:noFill/>
        </p:spPr>
        <p:txBody>
          <a:bodyPr wrap="square" rtlCol="0">
            <a:spAutoFit/>
          </a:bodyPr>
          <a:lstStyle/>
          <a:p>
            <a:r>
              <a:rPr lang="sv-SE" dirty="0">
                <a:latin typeface="Bradley Hand Bold"/>
                <a:cs typeface="Bradley Hand Bold"/>
              </a:rPr>
              <a:t>Antag att det mindre talet är  x.</a:t>
            </a:r>
          </a:p>
        </p:txBody>
      </p:sp>
      <p:sp>
        <p:nvSpPr>
          <p:cNvPr id="6" name="textruta 5"/>
          <p:cNvSpPr txBox="1"/>
          <p:nvPr/>
        </p:nvSpPr>
        <p:spPr>
          <a:xfrm>
            <a:off x="4193126" y="1992599"/>
            <a:ext cx="2036989" cy="369332"/>
          </a:xfrm>
          <a:prstGeom prst="rect">
            <a:avLst/>
          </a:prstGeom>
          <a:noFill/>
        </p:spPr>
        <p:txBody>
          <a:bodyPr wrap="square" rtlCol="0">
            <a:spAutoFit/>
          </a:bodyPr>
          <a:lstStyle/>
          <a:p>
            <a:r>
              <a:rPr lang="sv-SE" dirty="0">
                <a:latin typeface="Bradley Hand Bold"/>
                <a:cs typeface="Bradley Hand Bold"/>
              </a:rPr>
              <a:t>x </a:t>
            </a:r>
            <a:r>
              <a:rPr lang="sv-SE" dirty="0">
                <a:cs typeface="Bradley Hand Bold"/>
              </a:rPr>
              <a:t>+</a:t>
            </a:r>
            <a:r>
              <a:rPr lang="sv-SE" dirty="0">
                <a:latin typeface="Bradley Hand Bold"/>
                <a:cs typeface="Bradley Hand Bold"/>
              </a:rPr>
              <a:t> 40  </a:t>
            </a:r>
            <a:r>
              <a:rPr lang="sv-SE" dirty="0">
                <a:cs typeface="Bradley Hand Bold"/>
              </a:rPr>
              <a:t>=  </a:t>
            </a:r>
            <a:r>
              <a:rPr lang="sv-SE" dirty="0">
                <a:latin typeface="Bradley Hand Bold"/>
                <a:cs typeface="Bradley Hand Bold"/>
              </a:rPr>
              <a:t>3x </a:t>
            </a:r>
            <a:r>
              <a:rPr lang="sv-SE" dirty="0">
                <a:cs typeface="Bradley Hand Bold"/>
              </a:rPr>
              <a:t>– </a:t>
            </a:r>
            <a:r>
              <a:rPr lang="sv-SE" dirty="0">
                <a:latin typeface="Bradley Hand Bold"/>
                <a:cs typeface="Bradley Hand Bold"/>
              </a:rPr>
              <a:t>10</a:t>
            </a:r>
          </a:p>
        </p:txBody>
      </p:sp>
      <p:sp>
        <p:nvSpPr>
          <p:cNvPr id="7" name="textruta 6"/>
          <p:cNvSpPr txBox="1"/>
          <p:nvPr/>
        </p:nvSpPr>
        <p:spPr>
          <a:xfrm>
            <a:off x="4062289" y="2960885"/>
            <a:ext cx="2997257" cy="369332"/>
          </a:xfrm>
          <a:prstGeom prst="rect">
            <a:avLst/>
          </a:prstGeom>
          <a:noFill/>
        </p:spPr>
        <p:txBody>
          <a:bodyPr wrap="square" rtlCol="0">
            <a:spAutoFit/>
          </a:bodyPr>
          <a:lstStyle/>
          <a:p>
            <a:r>
              <a:rPr lang="sv-SE" dirty="0">
                <a:latin typeface="Bradley Hand Bold"/>
                <a:cs typeface="Bradley Hand Bold"/>
              </a:rPr>
              <a:t>40 </a:t>
            </a:r>
            <a:r>
              <a:rPr lang="sv-SE" dirty="0">
                <a:solidFill>
                  <a:srgbClr val="C00000"/>
                </a:solidFill>
                <a:cs typeface="Bradley Hand Bold"/>
              </a:rPr>
              <a:t>+</a:t>
            </a:r>
            <a:r>
              <a:rPr lang="sv-SE" dirty="0">
                <a:solidFill>
                  <a:srgbClr val="C00000"/>
                </a:solidFill>
                <a:latin typeface="Bradley Hand Bold"/>
                <a:cs typeface="Bradley Hand Bold"/>
              </a:rPr>
              <a:t> 10</a:t>
            </a:r>
            <a:r>
              <a:rPr lang="sv-SE" dirty="0">
                <a:latin typeface="Bradley Hand Bold"/>
                <a:cs typeface="Bradley Hand Bold"/>
              </a:rPr>
              <a:t>  </a:t>
            </a:r>
            <a:r>
              <a:rPr lang="sv-SE" dirty="0">
                <a:cs typeface="Bradley Hand Bold"/>
              </a:rPr>
              <a:t>= </a:t>
            </a:r>
            <a:r>
              <a:rPr lang="sv-SE" dirty="0">
                <a:latin typeface="Bradley Hand Bold"/>
                <a:cs typeface="Bradley Hand Bold"/>
              </a:rPr>
              <a:t> 2x </a:t>
            </a:r>
            <a:r>
              <a:rPr lang="sv-SE" dirty="0">
                <a:cs typeface="Bradley Hand Bold"/>
              </a:rPr>
              <a:t>– </a:t>
            </a:r>
            <a:r>
              <a:rPr lang="sv-SE" dirty="0">
                <a:latin typeface="Bradley Hand Bold"/>
                <a:cs typeface="Bradley Hand Bold"/>
              </a:rPr>
              <a:t>10 </a:t>
            </a:r>
            <a:r>
              <a:rPr lang="sv-SE" dirty="0">
                <a:solidFill>
                  <a:srgbClr val="C00000"/>
                </a:solidFill>
                <a:cs typeface="Bradley Hand Bold"/>
              </a:rPr>
              <a:t>+ </a:t>
            </a:r>
            <a:r>
              <a:rPr lang="sv-SE" dirty="0">
                <a:solidFill>
                  <a:srgbClr val="C00000"/>
                </a:solidFill>
                <a:latin typeface="Bradley Hand Bold"/>
                <a:cs typeface="Bradley Hand Bold"/>
              </a:rPr>
              <a:t>10</a:t>
            </a:r>
          </a:p>
        </p:txBody>
      </p:sp>
      <p:sp>
        <p:nvSpPr>
          <p:cNvPr id="8" name="textruta 7"/>
          <p:cNvSpPr txBox="1"/>
          <p:nvPr/>
        </p:nvSpPr>
        <p:spPr>
          <a:xfrm>
            <a:off x="4540882" y="3234671"/>
            <a:ext cx="1174750" cy="369332"/>
          </a:xfrm>
          <a:prstGeom prst="rect">
            <a:avLst/>
          </a:prstGeom>
          <a:noFill/>
        </p:spPr>
        <p:txBody>
          <a:bodyPr wrap="square" rtlCol="0">
            <a:spAutoFit/>
          </a:bodyPr>
          <a:lstStyle/>
          <a:p>
            <a:r>
              <a:rPr lang="sv-SE" dirty="0">
                <a:latin typeface="Bradley Hand Bold"/>
                <a:cs typeface="Bradley Hand Bold"/>
              </a:rPr>
              <a:t>50  </a:t>
            </a:r>
            <a:r>
              <a:rPr lang="sv-SE" dirty="0">
                <a:cs typeface="Bradley Hand Bold"/>
              </a:rPr>
              <a:t>=  </a:t>
            </a:r>
            <a:r>
              <a:rPr lang="sv-SE" dirty="0">
                <a:latin typeface="Bradley Hand Bold"/>
                <a:cs typeface="Bradley Hand Bold"/>
              </a:rPr>
              <a:t>2x</a:t>
            </a:r>
          </a:p>
        </p:txBody>
      </p:sp>
      <p:grpSp>
        <p:nvGrpSpPr>
          <p:cNvPr id="9" name="Grupp 8"/>
          <p:cNvGrpSpPr/>
          <p:nvPr/>
        </p:nvGrpSpPr>
        <p:grpSpPr>
          <a:xfrm>
            <a:off x="4511402" y="3482967"/>
            <a:ext cx="1120076" cy="603938"/>
            <a:chOff x="5278657" y="3582577"/>
            <a:chExt cx="1120076" cy="603938"/>
          </a:xfrm>
        </p:grpSpPr>
        <p:grpSp>
          <p:nvGrpSpPr>
            <p:cNvPr id="10" name="Grupp 9"/>
            <p:cNvGrpSpPr/>
            <p:nvPr/>
          </p:nvGrpSpPr>
          <p:grpSpPr>
            <a:xfrm>
              <a:off x="5278657" y="3583501"/>
              <a:ext cx="697683" cy="603014"/>
              <a:chOff x="1132223" y="2937939"/>
              <a:chExt cx="697683" cy="603014"/>
            </a:xfrm>
          </p:grpSpPr>
          <p:grpSp>
            <p:nvGrpSpPr>
              <p:cNvPr id="15" name="Grupp 14"/>
              <p:cNvGrpSpPr>
                <a:grpSpLocks/>
              </p:cNvGrpSpPr>
              <p:nvPr/>
            </p:nvGrpSpPr>
            <p:grpSpPr bwMode="auto">
              <a:xfrm>
                <a:off x="1132223" y="2937939"/>
                <a:ext cx="450764" cy="603014"/>
                <a:chOff x="3857760" y="1876243"/>
                <a:chExt cx="450764" cy="603184"/>
              </a:xfrm>
            </p:grpSpPr>
            <p:sp>
              <p:nvSpPr>
                <p:cNvPr id="17" name="textruta 8"/>
                <p:cNvSpPr txBox="1">
                  <a:spLocks noChangeArrowheads="1"/>
                </p:cNvSpPr>
                <p:nvPr/>
              </p:nvSpPr>
              <p:spPr bwMode="auto">
                <a:xfrm>
                  <a:off x="3857760" y="1876243"/>
                  <a:ext cx="450764" cy="3694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sv-SE" sz="1800" dirty="0">
                      <a:latin typeface="Bradley Hand Bold"/>
                      <a:cs typeface="Bradley Hand Bold"/>
                    </a:rPr>
                    <a:t>50</a:t>
                  </a:r>
                </a:p>
              </p:txBody>
            </p:sp>
            <p:sp>
              <p:nvSpPr>
                <p:cNvPr id="18" name="textruta 9"/>
                <p:cNvSpPr txBox="1">
                  <a:spLocks noChangeArrowheads="1"/>
                </p:cNvSpPr>
                <p:nvPr/>
              </p:nvSpPr>
              <p:spPr bwMode="auto">
                <a:xfrm>
                  <a:off x="3864604" y="2109991"/>
                  <a:ext cx="389850" cy="3694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sv-SE" sz="1800" dirty="0">
                      <a:solidFill>
                        <a:srgbClr val="C00000"/>
                      </a:solidFill>
                      <a:latin typeface="Bradley Hand Bold"/>
                      <a:cs typeface="Bradley Hand Bold"/>
                    </a:rPr>
                    <a:t> 2</a:t>
                  </a:r>
                </a:p>
              </p:txBody>
            </p:sp>
            <p:cxnSp>
              <p:nvCxnSpPr>
                <p:cNvPr id="19" name="Rak 18"/>
                <p:cNvCxnSpPr>
                  <a:cxnSpLocks/>
                </p:cNvCxnSpPr>
                <p:nvPr/>
              </p:nvCxnSpPr>
              <p:spPr>
                <a:xfrm>
                  <a:off x="3937498" y="2174334"/>
                  <a:ext cx="283024" cy="0"/>
                </a:xfrm>
                <a:prstGeom prst="line">
                  <a:avLst/>
                </a:prstGeom>
                <a:ln w="9525" cmpd="sng">
                  <a:solidFill>
                    <a:srgbClr val="C00000"/>
                  </a:solidFill>
                </a:ln>
                <a:effectLst/>
              </p:spPr>
              <p:style>
                <a:lnRef idx="2">
                  <a:schemeClr val="accent1"/>
                </a:lnRef>
                <a:fillRef idx="0">
                  <a:schemeClr val="accent1"/>
                </a:fillRef>
                <a:effectRef idx="1">
                  <a:schemeClr val="accent1"/>
                </a:effectRef>
                <a:fontRef idx="minor">
                  <a:schemeClr val="tx1"/>
                </a:fontRef>
              </p:style>
            </p:cxnSp>
          </p:grpSp>
          <p:sp>
            <p:nvSpPr>
              <p:cNvPr id="16" name="textruta 15"/>
              <p:cNvSpPr txBox="1"/>
              <p:nvPr/>
            </p:nvSpPr>
            <p:spPr>
              <a:xfrm>
                <a:off x="1542819" y="3059256"/>
                <a:ext cx="287087" cy="369332"/>
              </a:xfrm>
              <a:prstGeom prst="rect">
                <a:avLst/>
              </a:prstGeom>
              <a:noFill/>
            </p:spPr>
            <p:txBody>
              <a:bodyPr wrap="square" rtlCol="0">
                <a:spAutoFit/>
              </a:bodyPr>
              <a:lstStyle/>
              <a:p>
                <a:r>
                  <a:rPr lang="sv-SE" dirty="0">
                    <a:cs typeface="Bradley Hand Bold"/>
                  </a:rPr>
                  <a:t>=</a:t>
                </a:r>
                <a:endParaRPr lang="sv-SE" dirty="0">
                  <a:latin typeface="Bradley Hand Bold"/>
                  <a:cs typeface="Bradley Hand Bold"/>
                </a:endParaRPr>
              </a:p>
            </p:txBody>
          </p:sp>
        </p:grpSp>
        <p:grpSp>
          <p:nvGrpSpPr>
            <p:cNvPr id="11" name="Grupp 10"/>
            <p:cNvGrpSpPr>
              <a:grpSpLocks/>
            </p:cNvGrpSpPr>
            <p:nvPr/>
          </p:nvGrpSpPr>
          <p:grpSpPr bwMode="auto">
            <a:xfrm>
              <a:off x="5959189" y="3582577"/>
              <a:ext cx="439544" cy="596871"/>
              <a:chOff x="3825019" y="1886269"/>
              <a:chExt cx="439544" cy="597039"/>
            </a:xfrm>
          </p:grpSpPr>
          <p:sp>
            <p:nvSpPr>
              <p:cNvPr id="12" name="textruta 8"/>
              <p:cNvSpPr txBox="1">
                <a:spLocks noChangeArrowheads="1"/>
              </p:cNvSpPr>
              <p:nvPr/>
            </p:nvSpPr>
            <p:spPr bwMode="auto">
              <a:xfrm>
                <a:off x="3825019" y="1886269"/>
                <a:ext cx="439544" cy="3694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sv-SE" sz="1800" dirty="0">
                    <a:latin typeface="Bradley Hand Bold"/>
                    <a:cs typeface="Bradley Hand Bold"/>
                  </a:rPr>
                  <a:t>2x</a:t>
                </a:r>
              </a:p>
            </p:txBody>
          </p:sp>
          <p:sp>
            <p:nvSpPr>
              <p:cNvPr id="13" name="textruta 9"/>
              <p:cNvSpPr txBox="1">
                <a:spLocks noChangeArrowheads="1"/>
              </p:cNvSpPr>
              <p:nvPr/>
            </p:nvSpPr>
            <p:spPr bwMode="auto">
              <a:xfrm>
                <a:off x="3825019" y="2113872"/>
                <a:ext cx="389850" cy="3694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sv-SE" sz="1800" dirty="0">
                    <a:solidFill>
                      <a:srgbClr val="C00000"/>
                    </a:solidFill>
                    <a:latin typeface="Bradley Hand Bold"/>
                    <a:cs typeface="Bradley Hand Bold"/>
                  </a:rPr>
                  <a:t> 2</a:t>
                </a:r>
              </a:p>
            </p:txBody>
          </p:sp>
          <p:cxnSp>
            <p:nvCxnSpPr>
              <p:cNvPr id="14" name="Rak 13"/>
              <p:cNvCxnSpPr>
                <a:cxnSpLocks/>
              </p:cNvCxnSpPr>
              <p:nvPr/>
            </p:nvCxnSpPr>
            <p:spPr>
              <a:xfrm>
                <a:off x="3894682" y="2185283"/>
                <a:ext cx="301425" cy="0"/>
              </a:xfrm>
              <a:prstGeom prst="line">
                <a:avLst/>
              </a:prstGeom>
              <a:ln w="9525" cmpd="sng">
                <a:solidFill>
                  <a:srgbClr val="C00000"/>
                </a:solidFill>
              </a:ln>
              <a:effectLst/>
            </p:spPr>
            <p:style>
              <a:lnRef idx="2">
                <a:schemeClr val="accent1"/>
              </a:lnRef>
              <a:fillRef idx="0">
                <a:schemeClr val="accent1"/>
              </a:fillRef>
              <a:effectRef idx="1">
                <a:schemeClr val="accent1"/>
              </a:effectRef>
              <a:fontRef idx="minor">
                <a:schemeClr val="tx1"/>
              </a:fontRef>
            </p:style>
          </p:cxnSp>
        </p:grpSp>
      </p:grpSp>
      <p:sp>
        <p:nvSpPr>
          <p:cNvPr id="21" name="textruta 20"/>
          <p:cNvSpPr txBox="1"/>
          <p:nvPr/>
        </p:nvSpPr>
        <p:spPr>
          <a:xfrm>
            <a:off x="4519386" y="3937957"/>
            <a:ext cx="1174750" cy="369332"/>
          </a:xfrm>
          <a:prstGeom prst="rect">
            <a:avLst/>
          </a:prstGeom>
          <a:noFill/>
        </p:spPr>
        <p:txBody>
          <a:bodyPr wrap="square" rtlCol="0">
            <a:spAutoFit/>
          </a:bodyPr>
          <a:lstStyle/>
          <a:p>
            <a:r>
              <a:rPr lang="sv-SE" dirty="0">
                <a:latin typeface="Bradley Hand Bold"/>
                <a:cs typeface="Bradley Hand Bold"/>
              </a:rPr>
              <a:t>25  </a:t>
            </a:r>
            <a:r>
              <a:rPr lang="sv-SE" dirty="0">
                <a:cs typeface="Bradley Hand Bold"/>
              </a:rPr>
              <a:t>=</a:t>
            </a:r>
            <a:r>
              <a:rPr lang="sv-SE" dirty="0">
                <a:latin typeface="Bradley Hand Bold"/>
                <a:cs typeface="Bradley Hand Bold"/>
              </a:rPr>
              <a:t>  x</a:t>
            </a:r>
          </a:p>
        </p:txBody>
      </p:sp>
      <p:sp>
        <p:nvSpPr>
          <p:cNvPr id="24" name="textruta 23"/>
          <p:cNvSpPr txBox="1"/>
          <p:nvPr/>
        </p:nvSpPr>
        <p:spPr>
          <a:xfrm>
            <a:off x="6800088" y="2379368"/>
            <a:ext cx="865312" cy="369332"/>
          </a:xfrm>
          <a:prstGeom prst="rect">
            <a:avLst/>
          </a:prstGeom>
          <a:noFill/>
        </p:spPr>
        <p:txBody>
          <a:bodyPr wrap="square" rtlCol="0">
            <a:spAutoFit/>
          </a:bodyPr>
          <a:lstStyle/>
          <a:p>
            <a:r>
              <a:rPr lang="sv-SE" dirty="0">
                <a:latin typeface="Bradley Hand Bold"/>
                <a:cs typeface="Bradley Hand Bold"/>
              </a:rPr>
              <a:t>V.L. </a:t>
            </a:r>
            <a:r>
              <a:rPr lang="sv-SE" dirty="0">
                <a:cs typeface="Bradley Hand Bold"/>
              </a:rPr>
              <a:t>=</a:t>
            </a:r>
            <a:endParaRPr lang="sv-SE" dirty="0">
              <a:latin typeface="Bradley Hand Bold"/>
              <a:cs typeface="Bradley Hand Bold"/>
            </a:endParaRPr>
          </a:p>
        </p:txBody>
      </p:sp>
      <p:sp>
        <p:nvSpPr>
          <p:cNvPr id="25" name="Rektangel 24"/>
          <p:cNvSpPr/>
          <p:nvPr/>
        </p:nvSpPr>
        <p:spPr>
          <a:xfrm>
            <a:off x="6800087" y="2760145"/>
            <a:ext cx="803425" cy="369332"/>
          </a:xfrm>
          <a:prstGeom prst="rect">
            <a:avLst/>
          </a:prstGeom>
        </p:spPr>
        <p:txBody>
          <a:bodyPr wrap="none">
            <a:spAutoFit/>
          </a:bodyPr>
          <a:lstStyle/>
          <a:p>
            <a:r>
              <a:rPr lang="sv-SE" dirty="0">
                <a:latin typeface="Bradley Hand Bold"/>
                <a:cs typeface="Bradley Hand Bold"/>
              </a:rPr>
              <a:t>H.L. </a:t>
            </a:r>
            <a:r>
              <a:rPr lang="sv-SE" dirty="0">
                <a:cs typeface="Bradley Hand Bold"/>
              </a:rPr>
              <a:t>=</a:t>
            </a:r>
            <a:endParaRPr lang="sv-SE" dirty="0">
              <a:latin typeface="Bradley Hand Bold"/>
              <a:cs typeface="Bradley Hand Bold"/>
            </a:endParaRPr>
          </a:p>
        </p:txBody>
      </p:sp>
      <p:sp>
        <p:nvSpPr>
          <p:cNvPr id="26" name="textruta 25"/>
          <p:cNvSpPr txBox="1"/>
          <p:nvPr/>
        </p:nvSpPr>
        <p:spPr>
          <a:xfrm>
            <a:off x="6863251" y="3463490"/>
            <a:ext cx="1604298" cy="369332"/>
          </a:xfrm>
          <a:prstGeom prst="rect">
            <a:avLst/>
          </a:prstGeom>
          <a:noFill/>
        </p:spPr>
        <p:txBody>
          <a:bodyPr wrap="square" rtlCol="0">
            <a:spAutoFit/>
          </a:bodyPr>
          <a:lstStyle/>
          <a:p>
            <a:r>
              <a:rPr lang="sv-SE" dirty="0">
                <a:latin typeface="Bradley Hand Bold"/>
                <a:cs typeface="Bradley Hand Bold"/>
              </a:rPr>
              <a:t>V.L. </a:t>
            </a:r>
            <a:r>
              <a:rPr lang="sv-SE" dirty="0">
                <a:cs typeface="Bradley Hand Bold"/>
              </a:rPr>
              <a:t>=</a:t>
            </a:r>
            <a:r>
              <a:rPr lang="sv-SE" dirty="0">
                <a:latin typeface="Bradley Hand Bold"/>
                <a:cs typeface="Bradley Hand Bold"/>
              </a:rPr>
              <a:t> H.L.</a:t>
            </a:r>
          </a:p>
        </p:txBody>
      </p:sp>
      <p:sp>
        <p:nvSpPr>
          <p:cNvPr id="27" name="textruta 26"/>
          <p:cNvSpPr txBox="1"/>
          <p:nvPr/>
        </p:nvSpPr>
        <p:spPr>
          <a:xfrm>
            <a:off x="3599407" y="4831937"/>
            <a:ext cx="2617378" cy="369332"/>
          </a:xfrm>
          <a:prstGeom prst="rect">
            <a:avLst/>
          </a:prstGeom>
          <a:noFill/>
        </p:spPr>
        <p:txBody>
          <a:bodyPr wrap="square" rtlCol="0">
            <a:spAutoFit/>
          </a:bodyPr>
          <a:lstStyle/>
          <a:p>
            <a:r>
              <a:rPr lang="sv-SE" dirty="0">
                <a:latin typeface="Bradley Hand Bold"/>
                <a:cs typeface="Bradley Hand Bold"/>
              </a:rPr>
              <a:t>Det mindre talet är </a:t>
            </a:r>
            <a:r>
              <a:rPr lang="sv-SE" dirty="0">
                <a:cs typeface="Bradley Hand Bold"/>
              </a:rPr>
              <a:t>=</a:t>
            </a:r>
            <a:endParaRPr lang="sv-SE" dirty="0">
              <a:latin typeface="Bradley Hand Bold"/>
              <a:cs typeface="Bradley Hand Bold"/>
            </a:endParaRPr>
          </a:p>
        </p:txBody>
      </p:sp>
      <p:grpSp>
        <p:nvGrpSpPr>
          <p:cNvPr id="3" name="Grupp 2">
            <a:extLst>
              <a:ext uri="{FF2B5EF4-FFF2-40B4-BE49-F238E27FC236}">
                <a16:creationId xmlns:a16="http://schemas.microsoft.com/office/drawing/2014/main" id="{ACE2FBD8-FD5E-CB4B-86E9-EA3E6E9FA549}"/>
              </a:ext>
            </a:extLst>
          </p:cNvPr>
          <p:cNvGrpSpPr/>
          <p:nvPr/>
        </p:nvGrpSpPr>
        <p:grpSpPr>
          <a:xfrm>
            <a:off x="2761690" y="5950675"/>
            <a:ext cx="6035321" cy="418713"/>
            <a:chOff x="1570830" y="6153452"/>
            <a:chExt cx="4431023" cy="646331"/>
          </a:xfrm>
        </p:grpSpPr>
        <p:sp>
          <p:nvSpPr>
            <p:cNvPr id="28" name="textruta 27"/>
            <p:cNvSpPr txBox="1"/>
            <p:nvPr/>
          </p:nvSpPr>
          <p:spPr>
            <a:xfrm>
              <a:off x="1570830" y="6153452"/>
              <a:ext cx="836043" cy="369332"/>
            </a:xfrm>
            <a:prstGeom prst="rect">
              <a:avLst/>
            </a:prstGeom>
            <a:noFill/>
          </p:spPr>
          <p:txBody>
            <a:bodyPr wrap="square" rtlCol="0">
              <a:spAutoFit/>
            </a:bodyPr>
            <a:lstStyle/>
            <a:p>
              <a:r>
                <a:rPr lang="sv-SE" u="sng" dirty="0">
                  <a:latin typeface="Bradley Hand Bold"/>
                  <a:cs typeface="Bradley Hand Bold"/>
                </a:rPr>
                <a:t>Svar</a:t>
              </a:r>
              <a:r>
                <a:rPr lang="sv-SE" dirty="0">
                  <a:latin typeface="Bradley Hand Bold"/>
                  <a:cs typeface="Bradley Hand Bold"/>
                </a:rPr>
                <a:t>:  </a:t>
              </a:r>
            </a:p>
          </p:txBody>
        </p:sp>
        <p:sp>
          <p:nvSpPr>
            <p:cNvPr id="29" name="textruta 28"/>
            <p:cNvSpPr txBox="1"/>
            <p:nvPr/>
          </p:nvSpPr>
          <p:spPr>
            <a:xfrm>
              <a:off x="2263301" y="6153452"/>
              <a:ext cx="3738552" cy="646331"/>
            </a:xfrm>
            <a:prstGeom prst="rect">
              <a:avLst/>
            </a:prstGeom>
            <a:noFill/>
          </p:spPr>
          <p:txBody>
            <a:bodyPr wrap="square" rtlCol="0">
              <a:spAutoFit/>
            </a:bodyPr>
            <a:lstStyle/>
            <a:p>
              <a:r>
                <a:rPr lang="sv-SE" dirty="0">
                  <a:latin typeface="Bradley Hand Bold"/>
                  <a:cs typeface="Bradley Hand Bold"/>
                </a:rPr>
                <a:t>Det mindre talet är 25 och det större talet är 75. </a:t>
              </a:r>
            </a:p>
          </p:txBody>
        </p:sp>
      </p:grpSp>
      <p:sp>
        <p:nvSpPr>
          <p:cNvPr id="23" name="Rektangel 22">
            <a:extLst>
              <a:ext uri="{FF2B5EF4-FFF2-40B4-BE49-F238E27FC236}">
                <a16:creationId xmlns:a16="http://schemas.microsoft.com/office/drawing/2014/main" id="{649E9EF5-081F-B941-8B71-3F7EC03F4C11}"/>
              </a:ext>
            </a:extLst>
          </p:cNvPr>
          <p:cNvSpPr/>
          <p:nvPr/>
        </p:nvSpPr>
        <p:spPr>
          <a:xfrm>
            <a:off x="7465864" y="2356861"/>
            <a:ext cx="1148071" cy="369332"/>
          </a:xfrm>
          <a:prstGeom prst="rect">
            <a:avLst/>
          </a:prstGeom>
        </p:spPr>
        <p:txBody>
          <a:bodyPr wrap="none">
            <a:spAutoFit/>
          </a:bodyPr>
          <a:lstStyle/>
          <a:p>
            <a:r>
              <a:rPr lang="sv-SE" dirty="0">
                <a:solidFill>
                  <a:srgbClr val="C00000"/>
                </a:solidFill>
                <a:latin typeface="Bradley Hand Bold"/>
                <a:cs typeface="Bradley Hand Bold"/>
              </a:rPr>
              <a:t>25</a:t>
            </a:r>
            <a:r>
              <a:rPr lang="sv-SE" dirty="0">
                <a:latin typeface="Bradley Hand Bold"/>
                <a:cs typeface="Bradley Hand Bold"/>
              </a:rPr>
              <a:t> </a:t>
            </a:r>
            <a:r>
              <a:rPr lang="sv-SE" dirty="0">
                <a:cs typeface="Bradley Hand Bold"/>
              </a:rPr>
              <a:t>+</a:t>
            </a:r>
            <a:r>
              <a:rPr lang="sv-SE" dirty="0">
                <a:latin typeface="Bradley Hand Bold"/>
                <a:cs typeface="Bradley Hand Bold"/>
              </a:rPr>
              <a:t> 40 </a:t>
            </a:r>
            <a:r>
              <a:rPr lang="sv-SE" dirty="0">
                <a:cs typeface="Bradley Hand Bold"/>
              </a:rPr>
              <a:t>=</a:t>
            </a:r>
            <a:endParaRPr lang="sv-SE" dirty="0"/>
          </a:p>
        </p:txBody>
      </p:sp>
      <p:sp>
        <p:nvSpPr>
          <p:cNvPr id="31" name="Rektangel 30">
            <a:extLst>
              <a:ext uri="{FF2B5EF4-FFF2-40B4-BE49-F238E27FC236}">
                <a16:creationId xmlns:a16="http://schemas.microsoft.com/office/drawing/2014/main" id="{F6E074AC-1B37-DF40-88D1-4D865C617C29}"/>
              </a:ext>
            </a:extLst>
          </p:cNvPr>
          <p:cNvSpPr/>
          <p:nvPr/>
        </p:nvSpPr>
        <p:spPr>
          <a:xfrm>
            <a:off x="8483250" y="2334354"/>
            <a:ext cx="532518" cy="369332"/>
          </a:xfrm>
          <a:prstGeom prst="rect">
            <a:avLst/>
          </a:prstGeom>
        </p:spPr>
        <p:txBody>
          <a:bodyPr wrap="none">
            <a:spAutoFit/>
          </a:bodyPr>
          <a:lstStyle/>
          <a:p>
            <a:r>
              <a:rPr lang="sv-SE" dirty="0">
                <a:latin typeface="Bradley Hand Bold"/>
                <a:cs typeface="Bradley Hand Bold"/>
              </a:rPr>
              <a:t>65 </a:t>
            </a:r>
            <a:endParaRPr lang="sv-SE" dirty="0"/>
          </a:p>
        </p:txBody>
      </p:sp>
      <p:sp>
        <p:nvSpPr>
          <p:cNvPr id="32" name="Rektangel 31">
            <a:extLst>
              <a:ext uri="{FF2B5EF4-FFF2-40B4-BE49-F238E27FC236}">
                <a16:creationId xmlns:a16="http://schemas.microsoft.com/office/drawing/2014/main" id="{32131E79-5BD3-0D48-8310-BCBBE810E0B8}"/>
              </a:ext>
            </a:extLst>
          </p:cNvPr>
          <p:cNvSpPr/>
          <p:nvPr/>
        </p:nvSpPr>
        <p:spPr>
          <a:xfrm>
            <a:off x="7466866" y="2751987"/>
            <a:ext cx="1435008" cy="369332"/>
          </a:xfrm>
          <a:prstGeom prst="rect">
            <a:avLst/>
          </a:prstGeom>
        </p:spPr>
        <p:txBody>
          <a:bodyPr wrap="none">
            <a:spAutoFit/>
          </a:bodyPr>
          <a:lstStyle/>
          <a:p>
            <a:r>
              <a:rPr lang="sv-SE" dirty="0">
                <a:latin typeface="Bradley Hand Bold"/>
                <a:cs typeface="Bradley Hand Bold"/>
              </a:rPr>
              <a:t>3 </a:t>
            </a:r>
            <a:r>
              <a:rPr lang="en-US" dirty="0">
                <a:solidFill>
                  <a:srgbClr val="C00000"/>
                </a:solidFill>
              </a:rPr>
              <a:t>· </a:t>
            </a:r>
            <a:r>
              <a:rPr lang="sv-SE" dirty="0">
                <a:solidFill>
                  <a:srgbClr val="C00000"/>
                </a:solidFill>
                <a:latin typeface="Bradley Hand Bold"/>
                <a:cs typeface="Bradley Hand Bold"/>
              </a:rPr>
              <a:t>25</a:t>
            </a:r>
            <a:r>
              <a:rPr lang="sv-SE" dirty="0">
                <a:latin typeface="Bradley Hand Bold"/>
                <a:cs typeface="Bradley Hand Bold"/>
              </a:rPr>
              <a:t> </a:t>
            </a:r>
            <a:r>
              <a:rPr lang="sv-SE" dirty="0">
                <a:cs typeface="Bradley Hand Bold"/>
              </a:rPr>
              <a:t>–</a:t>
            </a:r>
            <a:r>
              <a:rPr lang="sv-SE" dirty="0">
                <a:latin typeface="Bradley Hand Bold"/>
                <a:cs typeface="Bradley Hand Bold"/>
              </a:rPr>
              <a:t> 10 </a:t>
            </a:r>
            <a:r>
              <a:rPr lang="sv-SE" dirty="0">
                <a:cs typeface="Bradley Hand Bold"/>
              </a:rPr>
              <a:t>=</a:t>
            </a:r>
            <a:endParaRPr lang="sv-SE" dirty="0"/>
          </a:p>
        </p:txBody>
      </p:sp>
      <p:sp>
        <p:nvSpPr>
          <p:cNvPr id="33" name="Rektangel 32">
            <a:extLst>
              <a:ext uri="{FF2B5EF4-FFF2-40B4-BE49-F238E27FC236}">
                <a16:creationId xmlns:a16="http://schemas.microsoft.com/office/drawing/2014/main" id="{8E19C829-67F0-194C-8A44-D05B41BC1C96}"/>
              </a:ext>
            </a:extLst>
          </p:cNvPr>
          <p:cNvSpPr/>
          <p:nvPr/>
        </p:nvSpPr>
        <p:spPr>
          <a:xfrm>
            <a:off x="8483250" y="3063543"/>
            <a:ext cx="473206" cy="369332"/>
          </a:xfrm>
          <a:prstGeom prst="rect">
            <a:avLst/>
          </a:prstGeom>
        </p:spPr>
        <p:txBody>
          <a:bodyPr wrap="none">
            <a:spAutoFit/>
          </a:bodyPr>
          <a:lstStyle/>
          <a:p>
            <a:r>
              <a:rPr lang="sv-SE" dirty="0">
                <a:latin typeface="Bradley Hand Bold"/>
                <a:cs typeface="Bradley Hand Bold"/>
              </a:rPr>
              <a:t>65</a:t>
            </a:r>
            <a:endParaRPr lang="sv-SE" dirty="0"/>
          </a:p>
        </p:txBody>
      </p:sp>
      <p:sp>
        <p:nvSpPr>
          <p:cNvPr id="30" name="textruta 29">
            <a:extLst>
              <a:ext uri="{FF2B5EF4-FFF2-40B4-BE49-F238E27FC236}">
                <a16:creationId xmlns:a16="http://schemas.microsoft.com/office/drawing/2014/main" id="{050AB85B-D92B-4A44-89D9-7BE512B6C734}"/>
              </a:ext>
            </a:extLst>
          </p:cNvPr>
          <p:cNvSpPr txBox="1"/>
          <p:nvPr/>
        </p:nvSpPr>
        <p:spPr>
          <a:xfrm>
            <a:off x="4122746" y="1526273"/>
            <a:ext cx="4873603" cy="369332"/>
          </a:xfrm>
          <a:prstGeom prst="rect">
            <a:avLst/>
          </a:prstGeom>
          <a:noFill/>
        </p:spPr>
        <p:txBody>
          <a:bodyPr wrap="square" rtlCol="0">
            <a:spAutoFit/>
          </a:bodyPr>
          <a:lstStyle/>
          <a:p>
            <a:r>
              <a:rPr lang="sv-SE" dirty="0">
                <a:latin typeface="Bradley Hand Bold"/>
                <a:cs typeface="Bradley Hand Bold"/>
              </a:rPr>
              <a:t>Då är det större talet 3 </a:t>
            </a:r>
            <a:r>
              <a:rPr lang="en-US" dirty="0"/>
              <a:t>· </a:t>
            </a:r>
            <a:r>
              <a:rPr lang="sv-SE" dirty="0">
                <a:latin typeface="Bradley Hand Bold"/>
                <a:cs typeface="Bradley Hand Bold"/>
              </a:rPr>
              <a:t>x </a:t>
            </a:r>
            <a:r>
              <a:rPr lang="sv-SE" dirty="0">
                <a:cs typeface="Bradley Hand Bold"/>
              </a:rPr>
              <a:t>=</a:t>
            </a:r>
            <a:r>
              <a:rPr lang="sv-SE" dirty="0">
                <a:latin typeface="Bradley Hand Bold"/>
                <a:cs typeface="Bradley Hand Bold"/>
              </a:rPr>
              <a:t> 3x.</a:t>
            </a:r>
          </a:p>
        </p:txBody>
      </p:sp>
      <p:sp>
        <p:nvSpPr>
          <p:cNvPr id="34" name="textruta 33">
            <a:extLst>
              <a:ext uri="{FF2B5EF4-FFF2-40B4-BE49-F238E27FC236}">
                <a16:creationId xmlns:a16="http://schemas.microsoft.com/office/drawing/2014/main" id="{DD15429F-370C-3A47-8D96-7D8CA5E8929F}"/>
              </a:ext>
            </a:extLst>
          </p:cNvPr>
          <p:cNvSpPr txBox="1"/>
          <p:nvPr/>
        </p:nvSpPr>
        <p:spPr>
          <a:xfrm>
            <a:off x="3865812" y="2357871"/>
            <a:ext cx="3181733" cy="369332"/>
          </a:xfrm>
          <a:prstGeom prst="rect">
            <a:avLst/>
          </a:prstGeom>
          <a:noFill/>
        </p:spPr>
        <p:txBody>
          <a:bodyPr wrap="square" rtlCol="0">
            <a:spAutoFit/>
          </a:bodyPr>
          <a:lstStyle/>
          <a:p>
            <a:r>
              <a:rPr lang="sv-SE" dirty="0">
                <a:latin typeface="Bradley Hand" pitchFamily="2" charset="77"/>
              </a:rPr>
              <a:t>x </a:t>
            </a:r>
            <a:r>
              <a:rPr lang="sv-SE" dirty="0">
                <a:solidFill>
                  <a:srgbClr val="C00000"/>
                </a:solidFill>
                <a:cs typeface="Bradley Hand Bold"/>
              </a:rPr>
              <a:t>– </a:t>
            </a:r>
            <a:r>
              <a:rPr lang="sv-SE" dirty="0">
                <a:solidFill>
                  <a:srgbClr val="C00000"/>
                </a:solidFill>
                <a:latin typeface="Bradley Hand Bold"/>
                <a:cs typeface="Bradley Hand Bold"/>
              </a:rPr>
              <a:t>x</a:t>
            </a:r>
            <a:r>
              <a:rPr lang="sv-SE" dirty="0">
                <a:latin typeface="Bradley Hand Bold"/>
                <a:cs typeface="Bradley Hand Bold"/>
              </a:rPr>
              <a:t> </a:t>
            </a:r>
            <a:r>
              <a:rPr lang="sv-SE" dirty="0"/>
              <a:t>+</a:t>
            </a:r>
            <a:r>
              <a:rPr lang="sv-SE" dirty="0">
                <a:latin typeface="Bradley Hand" pitchFamily="2" charset="77"/>
              </a:rPr>
              <a:t> 40  </a:t>
            </a:r>
            <a:r>
              <a:rPr lang="sv-SE" dirty="0">
                <a:cs typeface="Bradley Hand Bold"/>
              </a:rPr>
              <a:t>=</a:t>
            </a:r>
            <a:r>
              <a:rPr lang="sv-SE" dirty="0">
                <a:latin typeface="Bradley Hand Bold"/>
                <a:cs typeface="Bradley Hand Bold"/>
              </a:rPr>
              <a:t>  3x </a:t>
            </a:r>
            <a:r>
              <a:rPr lang="sv-SE" dirty="0">
                <a:solidFill>
                  <a:srgbClr val="C00000"/>
                </a:solidFill>
                <a:cs typeface="Bradley Hand Bold"/>
              </a:rPr>
              <a:t>– </a:t>
            </a:r>
            <a:r>
              <a:rPr lang="sv-SE" dirty="0">
                <a:solidFill>
                  <a:srgbClr val="C00000"/>
                </a:solidFill>
                <a:latin typeface="Bradley Hand Bold"/>
                <a:cs typeface="Bradley Hand Bold"/>
              </a:rPr>
              <a:t>x</a:t>
            </a:r>
            <a:r>
              <a:rPr lang="sv-SE" dirty="0">
                <a:latin typeface="Bradley Hand Bold"/>
                <a:cs typeface="Bradley Hand Bold"/>
              </a:rPr>
              <a:t> </a:t>
            </a:r>
            <a:r>
              <a:rPr lang="sv-SE" dirty="0">
                <a:cs typeface="Bradley Hand Bold"/>
              </a:rPr>
              <a:t>– </a:t>
            </a:r>
            <a:r>
              <a:rPr lang="sv-SE" dirty="0">
                <a:latin typeface="Bradley Hand Bold"/>
                <a:cs typeface="Bradley Hand Bold"/>
              </a:rPr>
              <a:t>10</a:t>
            </a:r>
          </a:p>
        </p:txBody>
      </p:sp>
      <p:sp>
        <p:nvSpPr>
          <p:cNvPr id="35" name="textruta 34">
            <a:extLst>
              <a:ext uri="{FF2B5EF4-FFF2-40B4-BE49-F238E27FC236}">
                <a16:creationId xmlns:a16="http://schemas.microsoft.com/office/drawing/2014/main" id="{97C24345-EEEB-FC46-8737-0942FA483804}"/>
              </a:ext>
            </a:extLst>
          </p:cNvPr>
          <p:cNvSpPr txBox="1"/>
          <p:nvPr/>
        </p:nvSpPr>
        <p:spPr>
          <a:xfrm>
            <a:off x="4542424" y="2670921"/>
            <a:ext cx="2036989" cy="369332"/>
          </a:xfrm>
          <a:prstGeom prst="rect">
            <a:avLst/>
          </a:prstGeom>
          <a:noFill/>
        </p:spPr>
        <p:txBody>
          <a:bodyPr wrap="square" rtlCol="0">
            <a:spAutoFit/>
          </a:bodyPr>
          <a:lstStyle/>
          <a:p>
            <a:r>
              <a:rPr lang="sv-SE" dirty="0">
                <a:latin typeface="Bradley Hand Bold"/>
                <a:cs typeface="Bradley Hand Bold"/>
              </a:rPr>
              <a:t>40  </a:t>
            </a:r>
            <a:r>
              <a:rPr lang="sv-SE" dirty="0">
                <a:cs typeface="Bradley Hand Bold"/>
              </a:rPr>
              <a:t>=  </a:t>
            </a:r>
            <a:r>
              <a:rPr lang="sv-SE" dirty="0">
                <a:latin typeface="Bradley Hand Bold"/>
                <a:cs typeface="Bradley Hand Bold"/>
              </a:rPr>
              <a:t>2x </a:t>
            </a:r>
            <a:r>
              <a:rPr lang="sv-SE" dirty="0">
                <a:cs typeface="Bradley Hand Bold"/>
              </a:rPr>
              <a:t>– </a:t>
            </a:r>
            <a:r>
              <a:rPr lang="sv-SE" dirty="0">
                <a:latin typeface="Bradley Hand Bold"/>
                <a:cs typeface="Bradley Hand Bold"/>
              </a:rPr>
              <a:t>10</a:t>
            </a:r>
          </a:p>
        </p:txBody>
      </p:sp>
      <p:sp>
        <p:nvSpPr>
          <p:cNvPr id="37" name="textruta 36">
            <a:extLst>
              <a:ext uri="{FF2B5EF4-FFF2-40B4-BE49-F238E27FC236}">
                <a16:creationId xmlns:a16="http://schemas.microsoft.com/office/drawing/2014/main" id="{73DC56D8-ACED-4441-9406-39FFD6CB6EB3}"/>
              </a:ext>
            </a:extLst>
          </p:cNvPr>
          <p:cNvSpPr txBox="1"/>
          <p:nvPr/>
        </p:nvSpPr>
        <p:spPr>
          <a:xfrm>
            <a:off x="3616078" y="5167678"/>
            <a:ext cx="2146238" cy="369332"/>
          </a:xfrm>
          <a:prstGeom prst="rect">
            <a:avLst/>
          </a:prstGeom>
          <a:noFill/>
        </p:spPr>
        <p:txBody>
          <a:bodyPr wrap="square" rtlCol="0">
            <a:spAutoFit/>
          </a:bodyPr>
          <a:lstStyle/>
          <a:p>
            <a:r>
              <a:rPr lang="sv-SE" dirty="0">
                <a:latin typeface="Bradley Hand Bold"/>
                <a:cs typeface="Bradley Hand Bold"/>
              </a:rPr>
              <a:t>Det större talet är </a:t>
            </a:r>
            <a:r>
              <a:rPr lang="sv-SE" dirty="0">
                <a:cs typeface="Bradley Hand Bold"/>
              </a:rPr>
              <a:t>=</a:t>
            </a:r>
            <a:endParaRPr lang="sv-SE" dirty="0">
              <a:latin typeface="Bradley Hand Bold"/>
              <a:cs typeface="Bradley Hand Bold"/>
            </a:endParaRPr>
          </a:p>
        </p:txBody>
      </p:sp>
      <p:sp>
        <p:nvSpPr>
          <p:cNvPr id="20" name="Rektangel 19">
            <a:extLst>
              <a:ext uri="{FF2B5EF4-FFF2-40B4-BE49-F238E27FC236}">
                <a16:creationId xmlns:a16="http://schemas.microsoft.com/office/drawing/2014/main" id="{BA22B39A-8B89-FC42-8354-76A074D517E2}"/>
              </a:ext>
            </a:extLst>
          </p:cNvPr>
          <p:cNvSpPr/>
          <p:nvPr/>
        </p:nvSpPr>
        <p:spPr>
          <a:xfrm>
            <a:off x="5723167" y="4827017"/>
            <a:ext cx="463588" cy="369332"/>
          </a:xfrm>
          <a:prstGeom prst="rect">
            <a:avLst/>
          </a:prstGeom>
        </p:spPr>
        <p:txBody>
          <a:bodyPr wrap="none">
            <a:spAutoFit/>
          </a:bodyPr>
          <a:lstStyle/>
          <a:p>
            <a:r>
              <a:rPr lang="sv-SE" dirty="0">
                <a:latin typeface="Bradley Hand Bold"/>
                <a:cs typeface="Bradley Hand Bold"/>
              </a:rPr>
              <a:t>x</a:t>
            </a:r>
            <a:r>
              <a:rPr lang="sv-SE" dirty="0">
                <a:cs typeface="Bradley Hand Bold"/>
              </a:rPr>
              <a:t> =</a:t>
            </a:r>
            <a:endParaRPr lang="sv-SE" dirty="0"/>
          </a:p>
        </p:txBody>
      </p:sp>
      <p:sp>
        <p:nvSpPr>
          <p:cNvPr id="22" name="Rektangel 21">
            <a:extLst>
              <a:ext uri="{FF2B5EF4-FFF2-40B4-BE49-F238E27FC236}">
                <a16:creationId xmlns:a16="http://schemas.microsoft.com/office/drawing/2014/main" id="{C896B60F-33A2-5E41-A00C-A9EA55824591}"/>
              </a:ext>
            </a:extLst>
          </p:cNvPr>
          <p:cNvSpPr/>
          <p:nvPr/>
        </p:nvSpPr>
        <p:spPr>
          <a:xfrm>
            <a:off x="6051337" y="4831937"/>
            <a:ext cx="470000" cy="369332"/>
          </a:xfrm>
          <a:prstGeom prst="rect">
            <a:avLst/>
          </a:prstGeom>
        </p:spPr>
        <p:txBody>
          <a:bodyPr wrap="none">
            <a:spAutoFit/>
          </a:bodyPr>
          <a:lstStyle/>
          <a:p>
            <a:r>
              <a:rPr lang="sv-SE" dirty="0">
                <a:latin typeface="Bradley Hand Bold"/>
                <a:cs typeface="Bradley Hand Bold"/>
              </a:rPr>
              <a:t>25</a:t>
            </a:r>
            <a:endParaRPr lang="sv-SE" dirty="0"/>
          </a:p>
        </p:txBody>
      </p:sp>
      <p:sp>
        <p:nvSpPr>
          <p:cNvPr id="38" name="Rektangel 37">
            <a:extLst>
              <a:ext uri="{FF2B5EF4-FFF2-40B4-BE49-F238E27FC236}">
                <a16:creationId xmlns:a16="http://schemas.microsoft.com/office/drawing/2014/main" id="{6270F7BA-4C73-DA4D-B823-DD291A8ADCBE}"/>
              </a:ext>
            </a:extLst>
          </p:cNvPr>
          <p:cNvSpPr/>
          <p:nvPr/>
        </p:nvSpPr>
        <p:spPr>
          <a:xfrm>
            <a:off x="5560918" y="5155987"/>
            <a:ext cx="609462" cy="369332"/>
          </a:xfrm>
          <a:prstGeom prst="rect">
            <a:avLst/>
          </a:prstGeom>
        </p:spPr>
        <p:txBody>
          <a:bodyPr wrap="none">
            <a:spAutoFit/>
          </a:bodyPr>
          <a:lstStyle/>
          <a:p>
            <a:r>
              <a:rPr lang="sv-SE" dirty="0">
                <a:latin typeface="Bradley Hand Bold"/>
                <a:cs typeface="Bradley Hand Bold"/>
              </a:rPr>
              <a:t>3x </a:t>
            </a:r>
            <a:r>
              <a:rPr lang="sv-SE" dirty="0">
                <a:cs typeface="Bradley Hand Bold"/>
              </a:rPr>
              <a:t>=</a:t>
            </a:r>
            <a:endParaRPr lang="sv-SE" dirty="0"/>
          </a:p>
        </p:txBody>
      </p:sp>
      <p:sp>
        <p:nvSpPr>
          <p:cNvPr id="39" name="Rektangel 38">
            <a:extLst>
              <a:ext uri="{FF2B5EF4-FFF2-40B4-BE49-F238E27FC236}">
                <a16:creationId xmlns:a16="http://schemas.microsoft.com/office/drawing/2014/main" id="{AD152DB0-B40C-F34F-9604-E1A0C3802285}"/>
              </a:ext>
            </a:extLst>
          </p:cNvPr>
          <p:cNvSpPr/>
          <p:nvPr/>
        </p:nvSpPr>
        <p:spPr>
          <a:xfrm>
            <a:off x="6034126" y="5151264"/>
            <a:ext cx="1013419" cy="369332"/>
          </a:xfrm>
          <a:prstGeom prst="rect">
            <a:avLst/>
          </a:prstGeom>
        </p:spPr>
        <p:txBody>
          <a:bodyPr wrap="none">
            <a:spAutoFit/>
          </a:bodyPr>
          <a:lstStyle/>
          <a:p>
            <a:r>
              <a:rPr lang="sv-SE" dirty="0">
                <a:latin typeface="Bradley Hand Bold"/>
                <a:cs typeface="Bradley Hand Bold"/>
              </a:rPr>
              <a:t>3 </a:t>
            </a:r>
            <a:r>
              <a:rPr lang="en-US" dirty="0"/>
              <a:t>· </a:t>
            </a:r>
            <a:r>
              <a:rPr lang="sv-SE" dirty="0">
                <a:latin typeface="Bradley Hand Bold"/>
              </a:rPr>
              <a:t>25 </a:t>
            </a:r>
            <a:r>
              <a:rPr lang="sv-SE" dirty="0">
                <a:cs typeface="Bradley Hand Bold"/>
              </a:rPr>
              <a:t>=</a:t>
            </a:r>
            <a:r>
              <a:rPr lang="sv-SE" dirty="0">
                <a:latin typeface="Bradley Hand Bold"/>
                <a:cs typeface="Bradley Hand Bold"/>
              </a:rPr>
              <a:t> </a:t>
            </a:r>
            <a:endParaRPr lang="sv-SE" dirty="0"/>
          </a:p>
        </p:txBody>
      </p:sp>
      <p:sp>
        <p:nvSpPr>
          <p:cNvPr id="40" name="Rektangel 39">
            <a:extLst>
              <a:ext uri="{FF2B5EF4-FFF2-40B4-BE49-F238E27FC236}">
                <a16:creationId xmlns:a16="http://schemas.microsoft.com/office/drawing/2014/main" id="{453007A1-74EB-4442-9101-2F6EF186EDF4}"/>
              </a:ext>
            </a:extLst>
          </p:cNvPr>
          <p:cNvSpPr/>
          <p:nvPr/>
        </p:nvSpPr>
        <p:spPr>
          <a:xfrm>
            <a:off x="6844599" y="5143758"/>
            <a:ext cx="482824" cy="369332"/>
          </a:xfrm>
          <a:prstGeom prst="rect">
            <a:avLst/>
          </a:prstGeom>
        </p:spPr>
        <p:txBody>
          <a:bodyPr wrap="none">
            <a:spAutoFit/>
          </a:bodyPr>
          <a:lstStyle/>
          <a:p>
            <a:r>
              <a:rPr lang="sv-SE" dirty="0">
                <a:latin typeface="Bradley Hand Bold"/>
                <a:cs typeface="Bradley Hand Bold"/>
              </a:rPr>
              <a:t>75</a:t>
            </a:r>
            <a:endParaRPr lang="sv-SE" dirty="0"/>
          </a:p>
        </p:txBody>
      </p:sp>
      <p:sp>
        <p:nvSpPr>
          <p:cNvPr id="41" name="Rektangel 40">
            <a:extLst>
              <a:ext uri="{FF2B5EF4-FFF2-40B4-BE49-F238E27FC236}">
                <a16:creationId xmlns:a16="http://schemas.microsoft.com/office/drawing/2014/main" id="{610C160F-4198-CF43-8E17-BA1F38A82F4F}"/>
              </a:ext>
            </a:extLst>
          </p:cNvPr>
          <p:cNvSpPr/>
          <p:nvPr/>
        </p:nvSpPr>
        <p:spPr>
          <a:xfrm>
            <a:off x="7305212" y="3071701"/>
            <a:ext cx="1306768" cy="369332"/>
          </a:xfrm>
          <a:prstGeom prst="rect">
            <a:avLst/>
          </a:prstGeom>
        </p:spPr>
        <p:txBody>
          <a:bodyPr wrap="none">
            <a:spAutoFit/>
          </a:bodyPr>
          <a:lstStyle/>
          <a:p>
            <a:r>
              <a:rPr lang="sv-SE" dirty="0">
                <a:cs typeface="Bradley Hand Bold"/>
              </a:rPr>
              <a:t>= </a:t>
            </a:r>
            <a:r>
              <a:rPr lang="sv-SE" dirty="0">
                <a:latin typeface="Bradley Hand Bold"/>
                <a:cs typeface="Bradley Hand Bold"/>
              </a:rPr>
              <a:t>75 </a:t>
            </a:r>
            <a:r>
              <a:rPr lang="sv-SE" dirty="0">
                <a:cs typeface="Bradley Hand Bold"/>
              </a:rPr>
              <a:t>–</a:t>
            </a:r>
            <a:r>
              <a:rPr lang="sv-SE" dirty="0">
                <a:latin typeface="Bradley Hand Bold"/>
                <a:cs typeface="Bradley Hand Bold"/>
              </a:rPr>
              <a:t> 10 </a:t>
            </a:r>
            <a:r>
              <a:rPr lang="sv-SE" dirty="0">
                <a:cs typeface="Bradley Hand Bold"/>
              </a:rPr>
              <a:t>=</a:t>
            </a:r>
            <a:endParaRPr lang="sv-SE" dirty="0"/>
          </a:p>
        </p:txBody>
      </p:sp>
      <p:grpSp>
        <p:nvGrpSpPr>
          <p:cNvPr id="43" name="Grupp 42">
            <a:extLst>
              <a:ext uri="{FF2B5EF4-FFF2-40B4-BE49-F238E27FC236}">
                <a16:creationId xmlns:a16="http://schemas.microsoft.com/office/drawing/2014/main" id="{8EB8011F-97C4-1C40-9372-6547C20DF76F}"/>
              </a:ext>
            </a:extLst>
          </p:cNvPr>
          <p:cNvGrpSpPr/>
          <p:nvPr/>
        </p:nvGrpSpPr>
        <p:grpSpPr>
          <a:xfrm>
            <a:off x="1329937" y="0"/>
            <a:ext cx="7863319" cy="1076522"/>
            <a:chOff x="695870" y="634278"/>
            <a:chExt cx="7863319" cy="1076522"/>
          </a:xfrm>
        </p:grpSpPr>
        <p:sp>
          <p:nvSpPr>
            <p:cNvPr id="4" name="Rektangel 3"/>
            <p:cNvSpPr/>
            <p:nvPr/>
          </p:nvSpPr>
          <p:spPr>
            <a:xfrm>
              <a:off x="695870" y="748361"/>
              <a:ext cx="5895594" cy="923330"/>
            </a:xfrm>
            <a:prstGeom prst="rect">
              <a:avLst/>
            </a:prstGeom>
            <a:gradFill flip="none" rotWithShape="1">
              <a:gsLst>
                <a:gs pos="0">
                  <a:srgbClr val="9F0002">
                    <a:shade val="30000"/>
                    <a:satMod val="115000"/>
                  </a:srgbClr>
                </a:gs>
                <a:gs pos="81000">
                  <a:srgbClr val="9F0002">
                    <a:shade val="67500"/>
                    <a:satMod val="115000"/>
                    <a:lumMod val="74000"/>
                    <a:lumOff val="26000"/>
                  </a:srgbClr>
                </a:gs>
                <a:gs pos="100000">
                  <a:srgbClr val="9F0002">
                    <a:shade val="100000"/>
                    <a:satMod val="115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2"/>
            </a:lnRef>
            <a:fillRef idx="3">
              <a:schemeClr val="accent2"/>
            </a:fillRef>
            <a:effectRef idx="3">
              <a:schemeClr val="accent2"/>
            </a:effectRef>
            <a:fontRef idx="minor">
              <a:schemeClr val="lt1"/>
            </a:fontRef>
          </p:style>
          <p:txBody>
            <a:bodyPr wrap="square">
              <a:spAutoFit/>
            </a:bodyPr>
            <a:lstStyle/>
            <a:p>
              <a:r>
                <a:rPr lang="sv-SE" b="1" dirty="0"/>
                <a:t>Ett tal är tre gånger så stort som ett annat tal. Om man adderar det mindre talet med 40 får man samma svar som när man subtraherar det större talet med 10. Vilka är talen?</a:t>
              </a:r>
            </a:p>
          </p:txBody>
        </p:sp>
        <p:pic>
          <p:nvPicPr>
            <p:cNvPr id="42" name="Bildobjekt 41">
              <a:extLst>
                <a:ext uri="{FF2B5EF4-FFF2-40B4-BE49-F238E27FC236}">
                  <a16:creationId xmlns:a16="http://schemas.microsoft.com/office/drawing/2014/main" id="{1A4755C3-E957-B845-9F82-9AE7B6464186}"/>
                </a:ext>
              </a:extLst>
            </p:cNvPr>
            <p:cNvPicPr>
              <a:picLocks noChangeAspect="1"/>
            </p:cNvPicPr>
            <p:nvPr/>
          </p:nvPicPr>
          <p:blipFill>
            <a:blip r:embed="rId2"/>
            <a:stretch>
              <a:fillRect/>
            </a:stretch>
          </p:blipFill>
          <p:spPr>
            <a:xfrm>
              <a:off x="6742170" y="634278"/>
              <a:ext cx="1817019" cy="1076522"/>
            </a:xfrm>
            <a:prstGeom prst="rect">
              <a:avLst/>
            </a:prstGeom>
          </p:spPr>
        </p:pic>
      </p:grpSp>
      <p:sp>
        <p:nvSpPr>
          <p:cNvPr id="44" name="textruta 43">
            <a:extLst>
              <a:ext uri="{FF2B5EF4-FFF2-40B4-BE49-F238E27FC236}">
                <a16:creationId xmlns:a16="http://schemas.microsoft.com/office/drawing/2014/main" id="{CF27BD70-C2C3-3144-A562-A190ACE32D0B}"/>
              </a:ext>
            </a:extLst>
          </p:cNvPr>
          <p:cNvSpPr txBox="1"/>
          <p:nvPr/>
        </p:nvSpPr>
        <p:spPr>
          <a:xfrm>
            <a:off x="4680719" y="4250215"/>
            <a:ext cx="1174750" cy="369332"/>
          </a:xfrm>
          <a:prstGeom prst="rect">
            <a:avLst/>
          </a:prstGeom>
          <a:noFill/>
        </p:spPr>
        <p:txBody>
          <a:bodyPr wrap="square" rtlCol="0">
            <a:spAutoFit/>
          </a:bodyPr>
          <a:lstStyle/>
          <a:p>
            <a:r>
              <a:rPr lang="sv-SE" dirty="0">
                <a:latin typeface="Bradley Hand Bold"/>
                <a:cs typeface="Bradley Hand Bold"/>
              </a:rPr>
              <a:t>x  </a:t>
            </a:r>
            <a:r>
              <a:rPr lang="sv-SE" dirty="0">
                <a:cs typeface="Bradley Hand Bold"/>
              </a:rPr>
              <a:t>=</a:t>
            </a:r>
            <a:r>
              <a:rPr lang="sv-SE" dirty="0">
                <a:latin typeface="Bradley Hand Bold"/>
                <a:cs typeface="Bradley Hand Bold"/>
              </a:rPr>
              <a:t>  25</a:t>
            </a:r>
          </a:p>
        </p:txBody>
      </p:sp>
      <p:sp>
        <p:nvSpPr>
          <p:cNvPr id="45" name="Rektangel 44">
            <a:extLst>
              <a:ext uri="{FF2B5EF4-FFF2-40B4-BE49-F238E27FC236}">
                <a16:creationId xmlns:a16="http://schemas.microsoft.com/office/drawing/2014/main" id="{D608850D-0EA2-FD4C-A839-7E33F34B1868}"/>
              </a:ext>
            </a:extLst>
          </p:cNvPr>
          <p:cNvSpPr/>
          <p:nvPr/>
        </p:nvSpPr>
        <p:spPr>
          <a:xfrm>
            <a:off x="298968" y="1573180"/>
            <a:ext cx="3276283" cy="646331"/>
          </a:xfrm>
          <a:prstGeom prst="rect">
            <a:avLst/>
          </a:prstGeom>
          <a:noFill/>
          <a:ln>
            <a:solidFill>
              <a:srgbClr val="9F0002"/>
            </a:solidFill>
          </a:ln>
        </p:spPr>
        <p:txBody>
          <a:bodyPr wrap="square">
            <a:spAutoFit/>
          </a:bodyPr>
          <a:lstStyle/>
          <a:p>
            <a:r>
              <a:rPr lang="sv-SE" sz="1200" dirty="0"/>
              <a:t>Om du adderar 40 till det mindre talet x, ska det vara lika med det större talet 3x subtraherat med 10. Det ger dig en ekvation som du sedan löser.</a:t>
            </a:r>
          </a:p>
        </p:txBody>
      </p:sp>
      <p:sp>
        <p:nvSpPr>
          <p:cNvPr id="46" name="Rektangel 45">
            <a:extLst>
              <a:ext uri="{FF2B5EF4-FFF2-40B4-BE49-F238E27FC236}">
                <a16:creationId xmlns:a16="http://schemas.microsoft.com/office/drawing/2014/main" id="{C8DBE4A4-A5B5-F743-AF5C-134C656D2F48}"/>
              </a:ext>
            </a:extLst>
          </p:cNvPr>
          <p:cNvSpPr/>
          <p:nvPr/>
        </p:nvSpPr>
        <p:spPr>
          <a:xfrm>
            <a:off x="1330907" y="2971491"/>
            <a:ext cx="2247796" cy="461665"/>
          </a:xfrm>
          <a:prstGeom prst="rect">
            <a:avLst/>
          </a:prstGeom>
          <a:noFill/>
          <a:ln>
            <a:solidFill>
              <a:srgbClr val="9F0002"/>
            </a:solidFill>
          </a:ln>
        </p:spPr>
        <p:txBody>
          <a:bodyPr wrap="square">
            <a:spAutoFit/>
          </a:bodyPr>
          <a:lstStyle/>
          <a:p>
            <a:r>
              <a:rPr lang="sv-SE" sz="1200" dirty="0"/>
              <a:t>Du får </a:t>
            </a:r>
            <a:r>
              <a:rPr lang="sv-SE" sz="1200" i="1" dirty="0"/>
              <a:t>x</a:t>
            </a:r>
            <a:r>
              <a:rPr lang="sv-SE" sz="1200" dirty="0"/>
              <a:t>-termen ensam genom att </a:t>
            </a:r>
            <a:r>
              <a:rPr lang="sv-SE" sz="1200" i="1" dirty="0"/>
              <a:t>addera</a:t>
            </a:r>
            <a:r>
              <a:rPr lang="sv-SE" sz="1200" dirty="0"/>
              <a:t> </a:t>
            </a:r>
            <a:r>
              <a:rPr lang="sv-SE" sz="1200" dirty="0">
                <a:solidFill>
                  <a:srgbClr val="A50002"/>
                </a:solidFill>
              </a:rPr>
              <a:t>10 </a:t>
            </a:r>
            <a:r>
              <a:rPr lang="sv-SE" sz="1200" dirty="0"/>
              <a:t>till båda leden.</a:t>
            </a:r>
            <a:endParaRPr lang="sv-SE" sz="1200" i="1" dirty="0"/>
          </a:p>
        </p:txBody>
      </p:sp>
      <p:sp>
        <p:nvSpPr>
          <p:cNvPr id="47" name="Rektangel 46">
            <a:extLst>
              <a:ext uri="{FF2B5EF4-FFF2-40B4-BE49-F238E27FC236}">
                <a16:creationId xmlns:a16="http://schemas.microsoft.com/office/drawing/2014/main" id="{55D4C54D-81A7-5C43-917E-BA2D0EED00DA}"/>
              </a:ext>
            </a:extLst>
          </p:cNvPr>
          <p:cNvSpPr/>
          <p:nvPr/>
        </p:nvSpPr>
        <p:spPr>
          <a:xfrm>
            <a:off x="1417639" y="3551064"/>
            <a:ext cx="2157612" cy="461665"/>
          </a:xfrm>
          <a:prstGeom prst="rect">
            <a:avLst/>
          </a:prstGeom>
          <a:noFill/>
          <a:ln>
            <a:solidFill>
              <a:srgbClr val="9F0002"/>
            </a:solidFill>
          </a:ln>
        </p:spPr>
        <p:txBody>
          <a:bodyPr wrap="square">
            <a:spAutoFit/>
          </a:bodyPr>
          <a:lstStyle/>
          <a:p>
            <a:r>
              <a:rPr lang="sv-SE" sz="1200" dirty="0"/>
              <a:t>Dividerar du båda leden med </a:t>
            </a:r>
            <a:r>
              <a:rPr lang="sv-SE" sz="1200" dirty="0">
                <a:solidFill>
                  <a:srgbClr val="A50002"/>
                </a:solidFill>
              </a:rPr>
              <a:t>2 </a:t>
            </a:r>
            <a:r>
              <a:rPr lang="sv-SE" sz="1200" dirty="0"/>
              <a:t>så får du fram värdet på </a:t>
            </a:r>
            <a:r>
              <a:rPr lang="sv-SE" sz="1200" i="1" dirty="0"/>
              <a:t>x</a:t>
            </a:r>
            <a:r>
              <a:rPr lang="sv-SE" sz="1200" dirty="0"/>
              <a:t>.</a:t>
            </a:r>
          </a:p>
        </p:txBody>
      </p:sp>
      <p:sp>
        <p:nvSpPr>
          <p:cNvPr id="48" name="Rektangel 47">
            <a:extLst>
              <a:ext uri="{FF2B5EF4-FFF2-40B4-BE49-F238E27FC236}">
                <a16:creationId xmlns:a16="http://schemas.microsoft.com/office/drawing/2014/main" id="{3E6AA0AD-8A49-BA4D-AC49-2AF351AD06F5}"/>
              </a:ext>
            </a:extLst>
          </p:cNvPr>
          <p:cNvSpPr/>
          <p:nvPr/>
        </p:nvSpPr>
        <p:spPr>
          <a:xfrm>
            <a:off x="6906067" y="1942512"/>
            <a:ext cx="1284651" cy="276999"/>
          </a:xfrm>
          <a:prstGeom prst="rect">
            <a:avLst/>
          </a:prstGeom>
          <a:noFill/>
          <a:ln>
            <a:solidFill>
              <a:srgbClr val="9F0002"/>
            </a:solidFill>
          </a:ln>
        </p:spPr>
        <p:txBody>
          <a:bodyPr wrap="square">
            <a:spAutoFit/>
          </a:bodyPr>
          <a:lstStyle/>
          <a:p>
            <a:r>
              <a:rPr lang="sv-SE" sz="1200" dirty="0"/>
              <a:t>Gör en prövning.</a:t>
            </a:r>
            <a:endParaRPr lang="sv-SE" sz="1200" i="1" dirty="0"/>
          </a:p>
        </p:txBody>
      </p:sp>
      <p:sp>
        <p:nvSpPr>
          <p:cNvPr id="49" name="Rektangel 48">
            <a:extLst>
              <a:ext uri="{FF2B5EF4-FFF2-40B4-BE49-F238E27FC236}">
                <a16:creationId xmlns:a16="http://schemas.microsoft.com/office/drawing/2014/main" id="{28D7EEE6-A9B6-4547-8904-9A92ACFD58B7}"/>
              </a:ext>
            </a:extLst>
          </p:cNvPr>
          <p:cNvSpPr/>
          <p:nvPr/>
        </p:nvSpPr>
        <p:spPr>
          <a:xfrm>
            <a:off x="298968" y="2355634"/>
            <a:ext cx="3276283" cy="461665"/>
          </a:xfrm>
          <a:prstGeom prst="rect">
            <a:avLst/>
          </a:prstGeom>
          <a:noFill/>
          <a:ln>
            <a:solidFill>
              <a:srgbClr val="9F0002"/>
            </a:solidFill>
          </a:ln>
        </p:spPr>
        <p:txBody>
          <a:bodyPr wrap="square">
            <a:spAutoFit/>
          </a:bodyPr>
          <a:lstStyle/>
          <a:p>
            <a:r>
              <a:rPr lang="sv-SE" sz="1200" i="1" dirty="0"/>
              <a:t>x-</a:t>
            </a:r>
            <a:r>
              <a:rPr lang="sv-SE" sz="1200" dirty="0"/>
              <a:t>termen är minst i vänster led. Du får bort </a:t>
            </a:r>
          </a:p>
          <a:p>
            <a:r>
              <a:rPr lang="sv-SE" sz="1200" i="1" dirty="0"/>
              <a:t>x</a:t>
            </a:r>
            <a:r>
              <a:rPr lang="sv-SE" sz="1200" dirty="0"/>
              <a:t>-termen genom att subtrahera </a:t>
            </a:r>
            <a:r>
              <a:rPr lang="sv-SE" sz="1200" i="1" dirty="0">
                <a:solidFill>
                  <a:srgbClr val="A50002"/>
                </a:solidFill>
              </a:rPr>
              <a:t>x</a:t>
            </a:r>
            <a:r>
              <a:rPr lang="sv-SE" sz="1200" dirty="0">
                <a:solidFill>
                  <a:srgbClr val="A50002"/>
                </a:solidFill>
              </a:rPr>
              <a:t> </a:t>
            </a:r>
            <a:r>
              <a:rPr lang="sv-SE" sz="1200" dirty="0"/>
              <a:t>från båda leden.</a:t>
            </a:r>
            <a:endParaRPr lang="sv-SE" sz="1200" i="1" dirty="0"/>
          </a:p>
        </p:txBody>
      </p:sp>
    </p:spTree>
    <p:extLst>
      <p:ext uri="{BB962C8B-B14F-4D97-AF65-F5344CB8AC3E}">
        <p14:creationId xmlns:p14="http://schemas.microsoft.com/office/powerpoint/2010/main" val="796888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9"/>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1"/>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44"/>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48"/>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4"/>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3"/>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31"/>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25"/>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32"/>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41"/>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33"/>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26"/>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27"/>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20"/>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22"/>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37"/>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38"/>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grpId="0" nodeType="clickEffect">
                                  <p:stCondLst>
                                    <p:cond delay="0"/>
                                  </p:stCondLst>
                                  <p:childTnLst>
                                    <p:set>
                                      <p:cBhvr>
                                        <p:cTn id="122" dur="1" fill="hold">
                                          <p:stCondLst>
                                            <p:cond delay="0"/>
                                          </p:stCondLst>
                                        </p:cTn>
                                        <p:tgtEl>
                                          <p:spTgt spid="39"/>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presetID="1" presetClass="entr" presetSubtype="0" fill="hold" grpId="0" nodeType="clickEffect">
                                  <p:stCondLst>
                                    <p:cond delay="0"/>
                                  </p:stCondLst>
                                  <p:childTnLst>
                                    <p:set>
                                      <p:cBhvr>
                                        <p:cTn id="126" dur="1" fill="hold">
                                          <p:stCondLst>
                                            <p:cond delay="0"/>
                                          </p:stCondLst>
                                        </p:cTn>
                                        <p:tgtEl>
                                          <p:spTgt spid="40"/>
                                        </p:tgtEl>
                                        <p:attrNameLst>
                                          <p:attrName>style.visibility</p:attrName>
                                        </p:attrNameLst>
                                      </p:cBhvr>
                                      <p:to>
                                        <p:strVal val="visible"/>
                                      </p:to>
                                    </p:set>
                                  </p:childTnLst>
                                </p:cTn>
                              </p:par>
                            </p:childTnLst>
                          </p:cTn>
                        </p:par>
                      </p:childTnLst>
                    </p:cTn>
                  </p:par>
                  <p:par>
                    <p:cTn id="127" fill="hold">
                      <p:stCondLst>
                        <p:cond delay="indefinite"/>
                      </p:stCondLst>
                      <p:childTnLst>
                        <p:par>
                          <p:cTn id="128" fill="hold">
                            <p:stCondLst>
                              <p:cond delay="0"/>
                            </p:stCondLst>
                            <p:childTnLst>
                              <p:par>
                                <p:cTn id="129" presetID="1" presetClass="entr" presetSubtype="0" fill="hold" nodeType="clickEffect">
                                  <p:stCondLst>
                                    <p:cond delay="0"/>
                                  </p:stCondLst>
                                  <p:childTnLst>
                                    <p:set>
                                      <p:cBhvr>
                                        <p:cTn id="13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21" grpId="0"/>
      <p:bldP spid="24" grpId="0"/>
      <p:bldP spid="25" grpId="0"/>
      <p:bldP spid="26" grpId="0"/>
      <p:bldP spid="27" grpId="0"/>
      <p:bldP spid="23" grpId="0"/>
      <p:bldP spid="31" grpId="0"/>
      <p:bldP spid="32" grpId="0"/>
      <p:bldP spid="33" grpId="0"/>
      <p:bldP spid="30" grpId="0"/>
      <p:bldP spid="34" grpId="0"/>
      <p:bldP spid="35" grpId="0"/>
      <p:bldP spid="37" grpId="0"/>
      <p:bldP spid="20" grpId="0"/>
      <p:bldP spid="22" grpId="0"/>
      <p:bldP spid="38" grpId="0"/>
      <p:bldP spid="39" grpId="0"/>
      <p:bldP spid="40" grpId="0"/>
      <p:bldP spid="41" grpId="0"/>
      <p:bldP spid="44" grpId="0"/>
      <p:bldP spid="45" grpId="0" animBg="1"/>
      <p:bldP spid="46" grpId="0" animBg="1"/>
      <p:bldP spid="47" grpId="0" animBg="1"/>
      <p:bldP spid="48" grpId="0" animBg="1"/>
      <p:bldP spid="49" grpId="0" animBg="1"/>
    </p:bld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6851</TotalTime>
  <Words>749</Words>
  <Application>Microsoft Macintosh PowerPoint</Application>
  <PresentationFormat>Bildspel på skärmen (4:3)</PresentationFormat>
  <Paragraphs>122</Paragraphs>
  <Slides>4</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4</vt:i4>
      </vt:variant>
    </vt:vector>
  </HeadingPairs>
  <TitlesOfParts>
    <vt:vector size="9" baseType="lpstr">
      <vt:lpstr>Arial</vt:lpstr>
      <vt:lpstr>Bradley Hand</vt:lpstr>
      <vt:lpstr>Bradley Hand Bold</vt:lpstr>
      <vt:lpstr>Calibri</vt:lpstr>
      <vt:lpstr>Office-tema</vt:lpstr>
      <vt:lpstr>PowerPoint-presentation</vt:lpstr>
      <vt:lpstr>PowerPoint-presentation</vt:lpstr>
      <vt:lpstr>PowerPoint-presentation</vt:lpstr>
      <vt:lpstr>PowerPoint-presentation</vt:lpstr>
    </vt:vector>
  </TitlesOfParts>
  <Company>Kristina Johnson Förvaltning AB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Gemensamma Uppgifter (GU)</dc:title>
  <dc:creator>Kristina Johnson</dc:creator>
  <cp:lastModifiedBy>Kristina Johnson</cp:lastModifiedBy>
  <cp:revision>39</cp:revision>
  <dcterms:created xsi:type="dcterms:W3CDTF">2017-04-14T14:34:08Z</dcterms:created>
  <dcterms:modified xsi:type="dcterms:W3CDTF">2021-08-10T16:21:33Z</dcterms:modified>
</cp:coreProperties>
</file>