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7" r:id="rId2"/>
    <p:sldId id="268" r:id="rId3"/>
    <p:sldId id="266" r:id="rId4"/>
    <p:sldId id="270" r:id="rId5"/>
    <p:sldId id="269" r:id="rId6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0002"/>
    <a:srgbClr val="A7A7FC"/>
    <a:srgbClr val="969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37"/>
    <p:restoredTop sz="94830"/>
  </p:normalViewPr>
  <p:slideViewPr>
    <p:cSldViewPr snapToGrid="0" snapToObjects="1">
      <p:cViewPr>
        <p:scale>
          <a:sx n="127" d="100"/>
          <a:sy n="127" d="100"/>
        </p:scale>
        <p:origin x="688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2021-08-09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4699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2021-08-09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903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2021-08-09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6393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2021-08-09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5514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2021-08-09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0810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2021-08-09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9234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2021-08-09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0849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2021-08-09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7826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2021-08-09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2861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2021-08-09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606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2021-08-09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3104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B8744-C7B2-6044-A791-BC382EDE4099}" type="datetimeFigureOut">
              <a:rPr lang="sv-SE" smtClean="0"/>
              <a:t>2021-08-09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0234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FBB06CDB-1593-054F-9513-1D3AF551A5C3}"/>
              </a:ext>
            </a:extLst>
          </p:cNvPr>
          <p:cNvSpPr/>
          <p:nvPr/>
        </p:nvSpPr>
        <p:spPr>
          <a:xfrm>
            <a:off x="3151590" y="927338"/>
            <a:ext cx="32322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9F0002"/>
                </a:solidFill>
              </a:rPr>
              <a:t>Multiplikation med variabler</a:t>
            </a:r>
            <a:endParaRPr lang="sv-SE" sz="2000" b="1" dirty="0">
              <a:solidFill>
                <a:srgbClr val="9F0002"/>
              </a:solidFill>
              <a:effectLst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41B32C55-90ED-CA46-A15B-35EAB02C2CF9}"/>
              </a:ext>
            </a:extLst>
          </p:cNvPr>
          <p:cNvSpPr/>
          <p:nvPr/>
        </p:nvSpPr>
        <p:spPr>
          <a:xfrm>
            <a:off x="139551" y="172852"/>
            <a:ext cx="88186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/>
              <a:t>3.4			 		    Multiplikation av parenteser</a:t>
            </a:r>
            <a:endParaRPr lang="sv-SE" b="1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DADADE85-A8E5-5A46-8E77-A77A97E54BD9}"/>
              </a:ext>
            </a:extLst>
          </p:cNvPr>
          <p:cNvSpPr/>
          <p:nvPr/>
        </p:nvSpPr>
        <p:spPr>
          <a:xfrm>
            <a:off x="1945037" y="1510495"/>
            <a:ext cx="3564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Rektangelns area beror på vilken bas och vilken höjd rektangeln har.</a:t>
            </a:r>
            <a:endParaRPr lang="sv-SE" dirty="0">
              <a:effectLst/>
            </a:endParaRPr>
          </a:p>
        </p:txBody>
      </p:sp>
      <p:grpSp>
        <p:nvGrpSpPr>
          <p:cNvPr id="8" name="Grupp 7">
            <a:extLst>
              <a:ext uri="{FF2B5EF4-FFF2-40B4-BE49-F238E27FC236}">
                <a16:creationId xmlns:a16="http://schemas.microsoft.com/office/drawing/2014/main" id="{6801E5E4-50B3-1346-81CB-C4DD71CE42F9}"/>
              </a:ext>
            </a:extLst>
          </p:cNvPr>
          <p:cNvGrpSpPr/>
          <p:nvPr/>
        </p:nvGrpSpPr>
        <p:grpSpPr>
          <a:xfrm>
            <a:off x="6083085" y="1510496"/>
            <a:ext cx="1924959" cy="1108621"/>
            <a:chOff x="6083085" y="1510496"/>
            <a:chExt cx="1924959" cy="1108621"/>
          </a:xfrm>
        </p:grpSpPr>
        <p:pic>
          <p:nvPicPr>
            <p:cNvPr id="5" name="Bildobjekt 4">
              <a:extLst>
                <a:ext uri="{FF2B5EF4-FFF2-40B4-BE49-F238E27FC236}">
                  <a16:creationId xmlns:a16="http://schemas.microsoft.com/office/drawing/2014/main" id="{7CC6F257-A320-F646-819C-92AD733C26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17180" b="15519"/>
            <a:stretch/>
          </p:blipFill>
          <p:spPr>
            <a:xfrm>
              <a:off x="6083085" y="1510496"/>
              <a:ext cx="1456840" cy="860746"/>
            </a:xfrm>
            <a:prstGeom prst="rect">
              <a:avLst/>
            </a:prstGeom>
          </p:spPr>
        </p:pic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FEA64053-F944-0A42-9B3D-20E691D5574B}"/>
                </a:ext>
              </a:extLst>
            </p:cNvPr>
            <p:cNvSpPr/>
            <p:nvPr/>
          </p:nvSpPr>
          <p:spPr>
            <a:xfrm>
              <a:off x="7449878" y="1771592"/>
              <a:ext cx="55816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600" dirty="0"/>
                <a:t>höjd</a:t>
              </a:r>
            </a:p>
          </p:txBody>
        </p:sp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DC86A761-4233-4144-8158-498F966E8C4F}"/>
                </a:ext>
              </a:extLst>
            </p:cNvPr>
            <p:cNvSpPr/>
            <p:nvPr/>
          </p:nvSpPr>
          <p:spPr>
            <a:xfrm>
              <a:off x="6576505" y="2280563"/>
              <a:ext cx="47000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600" dirty="0"/>
                <a:t>bas</a:t>
              </a:r>
            </a:p>
          </p:txBody>
        </p:sp>
      </p:grpSp>
      <p:sp>
        <p:nvSpPr>
          <p:cNvPr id="10" name="Rektangel 9">
            <a:extLst>
              <a:ext uri="{FF2B5EF4-FFF2-40B4-BE49-F238E27FC236}">
                <a16:creationId xmlns:a16="http://schemas.microsoft.com/office/drawing/2014/main" id="{0C50D5C6-1A37-694B-AAAA-719B6FE81828}"/>
              </a:ext>
            </a:extLst>
          </p:cNvPr>
          <p:cNvSpPr/>
          <p:nvPr/>
        </p:nvSpPr>
        <p:spPr>
          <a:xfrm>
            <a:off x="1717729" y="2280563"/>
            <a:ext cx="40786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Tabellen visar tre exempel och på sista raden anges arean med hjälp av </a:t>
            </a:r>
            <a:r>
              <a:rPr lang="sv-SE" i="1" dirty="0">
                <a:solidFill>
                  <a:srgbClr val="9F0002"/>
                </a:solidFill>
              </a:rPr>
              <a:t>variabler</a:t>
            </a:r>
            <a:r>
              <a:rPr lang="sv-SE" i="1" dirty="0"/>
              <a:t>.</a:t>
            </a:r>
            <a:endParaRPr lang="sv-SE" i="1" dirty="0">
              <a:effectLst/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C4EF736F-B8C1-6443-A14B-F4007F7A3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2272" y="2926894"/>
            <a:ext cx="3056281" cy="1523467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60E65F5A-5E38-AF47-906B-CD142DB3C1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147" t="15795" r="13375"/>
          <a:stretch/>
        </p:blipFill>
        <p:spPr>
          <a:xfrm>
            <a:off x="5618561" y="3688627"/>
            <a:ext cx="1915887" cy="609082"/>
          </a:xfrm>
          <a:prstGeom prst="rect">
            <a:avLst/>
          </a:prstGeom>
        </p:spPr>
      </p:pic>
      <p:sp>
        <p:nvSpPr>
          <p:cNvPr id="26" name="Rektangel 25">
            <a:extLst>
              <a:ext uri="{FF2B5EF4-FFF2-40B4-BE49-F238E27FC236}">
                <a16:creationId xmlns:a16="http://schemas.microsoft.com/office/drawing/2014/main" id="{5684A137-3353-0A4C-B319-463B18BEA50D}"/>
              </a:ext>
            </a:extLst>
          </p:cNvPr>
          <p:cNvSpPr/>
          <p:nvPr/>
        </p:nvSpPr>
        <p:spPr>
          <a:xfrm>
            <a:off x="5202781" y="4460703"/>
            <a:ext cx="3564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Mellan två variabler behöver man inte skriva ut multiplikationstecknet.</a:t>
            </a:r>
            <a:endParaRPr lang="sv-S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1336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0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4923044F-4F6F-1348-B608-4A9C060244AA}"/>
              </a:ext>
            </a:extLst>
          </p:cNvPr>
          <p:cNvSpPr/>
          <p:nvPr/>
        </p:nvSpPr>
        <p:spPr>
          <a:xfrm>
            <a:off x="3071761" y="175182"/>
            <a:ext cx="32322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9F0002"/>
                </a:solidFill>
              </a:rPr>
              <a:t>Multiplikation med variabler</a:t>
            </a:r>
            <a:endParaRPr lang="sv-SE" sz="2000" b="1" dirty="0">
              <a:solidFill>
                <a:srgbClr val="9F0002"/>
              </a:solidFill>
              <a:effectLst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488F9FC4-821E-0846-9234-D951A9711E20}"/>
              </a:ext>
            </a:extLst>
          </p:cNvPr>
          <p:cNvSpPr/>
          <p:nvPr/>
        </p:nvSpPr>
        <p:spPr>
          <a:xfrm>
            <a:off x="2074463" y="1240144"/>
            <a:ext cx="37082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 kan beräkna arean på två olika sätt.</a:t>
            </a:r>
          </a:p>
        </p:txBody>
      </p:sp>
      <p:grpSp>
        <p:nvGrpSpPr>
          <p:cNvPr id="31" name="Grupp 30">
            <a:extLst>
              <a:ext uri="{FF2B5EF4-FFF2-40B4-BE49-F238E27FC236}">
                <a16:creationId xmlns:a16="http://schemas.microsoft.com/office/drawing/2014/main" id="{048379B5-01D9-EA4D-997D-6E5801EED763}"/>
              </a:ext>
            </a:extLst>
          </p:cNvPr>
          <p:cNvGrpSpPr/>
          <p:nvPr/>
        </p:nvGrpSpPr>
        <p:grpSpPr>
          <a:xfrm>
            <a:off x="1795871" y="224643"/>
            <a:ext cx="7080093" cy="1424962"/>
            <a:chOff x="1795871" y="224643"/>
            <a:chExt cx="7080093" cy="1424962"/>
          </a:xfrm>
        </p:grpSpPr>
        <p:sp>
          <p:nvSpPr>
            <p:cNvPr id="3" name="Rektangel 2">
              <a:extLst>
                <a:ext uri="{FF2B5EF4-FFF2-40B4-BE49-F238E27FC236}">
                  <a16:creationId xmlns:a16="http://schemas.microsoft.com/office/drawing/2014/main" id="{CF611D01-DD2D-DE4D-92CA-D2A94F1F471A}"/>
                </a:ext>
              </a:extLst>
            </p:cNvPr>
            <p:cNvSpPr/>
            <p:nvPr/>
          </p:nvSpPr>
          <p:spPr>
            <a:xfrm>
              <a:off x="1795871" y="835658"/>
              <a:ext cx="443159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Vilken area har kakelplattorna sammanlagt? </a:t>
              </a:r>
            </a:p>
          </p:txBody>
        </p:sp>
        <p:grpSp>
          <p:nvGrpSpPr>
            <p:cNvPr id="10" name="Grupp 9">
              <a:extLst>
                <a:ext uri="{FF2B5EF4-FFF2-40B4-BE49-F238E27FC236}">
                  <a16:creationId xmlns:a16="http://schemas.microsoft.com/office/drawing/2014/main" id="{E96EC0EA-1079-C247-A6E2-B05BB0207A19}"/>
                </a:ext>
              </a:extLst>
            </p:cNvPr>
            <p:cNvGrpSpPr/>
            <p:nvPr/>
          </p:nvGrpSpPr>
          <p:grpSpPr>
            <a:xfrm>
              <a:off x="6227462" y="224643"/>
              <a:ext cx="2648502" cy="1424962"/>
              <a:chOff x="5908149" y="978176"/>
              <a:chExt cx="2648502" cy="1424962"/>
            </a:xfrm>
          </p:grpSpPr>
          <p:pic>
            <p:nvPicPr>
              <p:cNvPr id="4" name="Bildobjekt 3">
                <a:extLst>
                  <a:ext uri="{FF2B5EF4-FFF2-40B4-BE49-F238E27FC236}">
                    <a16:creationId xmlns:a16="http://schemas.microsoft.com/office/drawing/2014/main" id="{03DE7955-0C2B-0B44-843C-12375D4F96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62914" y="1347508"/>
                <a:ext cx="1930620" cy="782390"/>
              </a:xfrm>
              <a:prstGeom prst="rect">
                <a:avLst/>
              </a:prstGeom>
            </p:spPr>
          </p:pic>
          <p:sp>
            <p:nvSpPr>
              <p:cNvPr id="6" name="Rektangel 5">
                <a:extLst>
                  <a:ext uri="{FF2B5EF4-FFF2-40B4-BE49-F238E27FC236}">
                    <a16:creationId xmlns:a16="http://schemas.microsoft.com/office/drawing/2014/main" id="{28BD25EE-B05C-2E40-8B24-5BE3FCFABEA6}"/>
                  </a:ext>
                </a:extLst>
              </p:cNvPr>
              <p:cNvSpPr/>
              <p:nvPr/>
            </p:nvSpPr>
            <p:spPr>
              <a:xfrm>
                <a:off x="5908149" y="1554037"/>
                <a:ext cx="39305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sz="1600" dirty="0"/>
                  <a:t>10</a:t>
                </a:r>
              </a:p>
            </p:txBody>
          </p:sp>
          <p:sp>
            <p:nvSpPr>
              <p:cNvPr id="7" name="Rektangel 6">
                <a:extLst>
                  <a:ext uri="{FF2B5EF4-FFF2-40B4-BE49-F238E27FC236}">
                    <a16:creationId xmlns:a16="http://schemas.microsoft.com/office/drawing/2014/main" id="{86D454CF-C9D4-1D4E-A085-3529BAB62464}"/>
                  </a:ext>
                </a:extLst>
              </p:cNvPr>
              <p:cNvSpPr/>
              <p:nvPr/>
            </p:nvSpPr>
            <p:spPr>
              <a:xfrm>
                <a:off x="7396562" y="2064584"/>
                <a:ext cx="39305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sz="1600" dirty="0"/>
                  <a:t>15</a:t>
                </a:r>
              </a:p>
            </p:txBody>
          </p:sp>
          <p:sp>
            <p:nvSpPr>
              <p:cNvPr id="8" name="Rektangel 7">
                <a:extLst>
                  <a:ext uri="{FF2B5EF4-FFF2-40B4-BE49-F238E27FC236}">
                    <a16:creationId xmlns:a16="http://schemas.microsoft.com/office/drawing/2014/main" id="{0765D3C4-51FB-294E-BF68-5C1B41C2F8FE}"/>
                  </a:ext>
                </a:extLst>
              </p:cNvPr>
              <p:cNvSpPr/>
              <p:nvPr/>
            </p:nvSpPr>
            <p:spPr>
              <a:xfrm>
                <a:off x="7996882" y="978176"/>
                <a:ext cx="55976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sz="1600" dirty="0"/>
                  <a:t>(cm)</a:t>
                </a:r>
              </a:p>
            </p:txBody>
          </p:sp>
          <p:sp>
            <p:nvSpPr>
              <p:cNvPr id="9" name="Rektangel 8">
                <a:extLst>
                  <a:ext uri="{FF2B5EF4-FFF2-40B4-BE49-F238E27FC236}">
                    <a16:creationId xmlns:a16="http://schemas.microsoft.com/office/drawing/2014/main" id="{B09F8160-EEFB-7145-A53C-AC0870CFD632}"/>
                  </a:ext>
                </a:extLst>
              </p:cNvPr>
              <p:cNvSpPr/>
              <p:nvPr/>
            </p:nvSpPr>
            <p:spPr>
              <a:xfrm>
                <a:off x="6434254" y="2064584"/>
                <a:ext cx="39305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600" dirty="0"/>
                  <a:t>10</a:t>
                </a:r>
              </a:p>
            </p:txBody>
          </p:sp>
        </p:grpSp>
      </p:grpSp>
      <p:sp>
        <p:nvSpPr>
          <p:cNvPr id="11" name="Rektangel 10">
            <a:extLst>
              <a:ext uri="{FF2B5EF4-FFF2-40B4-BE49-F238E27FC236}">
                <a16:creationId xmlns:a16="http://schemas.microsoft.com/office/drawing/2014/main" id="{E1F73361-490D-6446-B448-B9F06D6B52DC}"/>
              </a:ext>
            </a:extLst>
          </p:cNvPr>
          <p:cNvSpPr/>
          <p:nvPr/>
        </p:nvSpPr>
        <p:spPr>
          <a:xfrm>
            <a:off x="318841" y="1735666"/>
            <a:ext cx="372389" cy="369332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rgbClr val="9F0002"/>
                </a:solidFill>
              </a:rPr>
              <a:t>1.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9D5EDEB5-6791-7B47-8184-AACF31F79B60}"/>
              </a:ext>
            </a:extLst>
          </p:cNvPr>
          <p:cNvSpPr/>
          <p:nvPr/>
        </p:nvSpPr>
        <p:spPr>
          <a:xfrm>
            <a:off x="691231" y="1735666"/>
            <a:ext cx="45448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Den blåa plattan har arean 10 · 10 cm</a:t>
            </a:r>
            <a:r>
              <a:rPr lang="sv-SE" baseline="30000" dirty="0"/>
              <a:t>2</a:t>
            </a:r>
            <a:r>
              <a:rPr lang="sv-SE" dirty="0"/>
              <a:t>.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BA0FD6CE-14A8-B846-BD03-17BE66C440EE}"/>
              </a:ext>
            </a:extLst>
          </p:cNvPr>
          <p:cNvSpPr/>
          <p:nvPr/>
        </p:nvSpPr>
        <p:spPr>
          <a:xfrm>
            <a:off x="691231" y="2099263"/>
            <a:ext cx="38837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Den vita plattan har arean 15 · 10 cm</a:t>
            </a:r>
            <a:r>
              <a:rPr lang="sv-SE" baseline="30000" dirty="0"/>
              <a:t>2</a:t>
            </a:r>
            <a:r>
              <a:rPr lang="sv-SE" dirty="0"/>
              <a:t>.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153A0BB8-5E31-DB42-9F05-58A17373B0A8}"/>
              </a:ext>
            </a:extLst>
          </p:cNvPr>
          <p:cNvSpPr/>
          <p:nvPr/>
        </p:nvSpPr>
        <p:spPr>
          <a:xfrm>
            <a:off x="691230" y="2457126"/>
            <a:ext cx="41492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Sammanlagt har då kakelplattorna arean: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9EB45275-2068-D84A-A9C2-AA04EAD15CB4}"/>
              </a:ext>
            </a:extLst>
          </p:cNvPr>
          <p:cNvSpPr/>
          <p:nvPr/>
        </p:nvSpPr>
        <p:spPr>
          <a:xfrm>
            <a:off x="691232" y="2890291"/>
            <a:ext cx="2380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(10 · 10 + 10 · 15) cm</a:t>
            </a:r>
            <a:r>
              <a:rPr lang="sv-SE" baseline="30000" dirty="0"/>
              <a:t>2</a:t>
            </a:r>
            <a:r>
              <a:rPr lang="sv-SE" dirty="0"/>
              <a:t> =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8A281DEC-C08F-F146-8A4A-790CEA3A77E1}"/>
              </a:ext>
            </a:extLst>
          </p:cNvPr>
          <p:cNvSpPr/>
          <p:nvPr/>
        </p:nvSpPr>
        <p:spPr>
          <a:xfrm>
            <a:off x="2963657" y="2890291"/>
            <a:ext cx="10251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FF0000"/>
                </a:solidFill>
              </a:rPr>
              <a:t>250</a:t>
            </a:r>
            <a:r>
              <a:rPr lang="sv-SE" dirty="0"/>
              <a:t> cm</a:t>
            </a:r>
            <a:r>
              <a:rPr lang="sv-SE" baseline="30000" dirty="0"/>
              <a:t>2</a:t>
            </a:r>
            <a:endParaRPr lang="sv-SE" dirty="0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55259EAF-C523-1F4B-9C67-BD8A0643B678}"/>
              </a:ext>
            </a:extLst>
          </p:cNvPr>
          <p:cNvSpPr/>
          <p:nvPr/>
        </p:nvSpPr>
        <p:spPr>
          <a:xfrm>
            <a:off x="318841" y="3826509"/>
            <a:ext cx="372389" cy="369332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rgbClr val="9F0002"/>
                </a:solidFill>
              </a:rPr>
              <a:t>2.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EF28D9ED-44BD-7049-A60A-4FE23A20A429}"/>
              </a:ext>
            </a:extLst>
          </p:cNvPr>
          <p:cNvSpPr/>
          <p:nvPr/>
        </p:nvSpPr>
        <p:spPr>
          <a:xfrm>
            <a:off x="691230" y="3826509"/>
            <a:ext cx="38837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Men vi kan också teckna ett uttryck för arean av hela den rektangel som bildas av de två plattorna: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4589A702-215D-B34F-A09D-315E05586ECA}"/>
              </a:ext>
            </a:extLst>
          </p:cNvPr>
          <p:cNvSpPr/>
          <p:nvPr/>
        </p:nvSpPr>
        <p:spPr>
          <a:xfrm>
            <a:off x="691230" y="4638268"/>
            <a:ext cx="41492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Basen är (10 + 15) cm och höjden 10 cm.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252DAD1E-2F25-C54B-B89E-EE41451E5FB3}"/>
              </a:ext>
            </a:extLst>
          </p:cNvPr>
          <p:cNvSpPr/>
          <p:nvPr/>
        </p:nvSpPr>
        <p:spPr>
          <a:xfrm>
            <a:off x="691229" y="5007600"/>
            <a:ext cx="41492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Sammanlagt har då kakelplattorna arean: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29D0E01C-1FE8-2549-B8B2-AAB5BE8F3C9C}"/>
              </a:ext>
            </a:extLst>
          </p:cNvPr>
          <p:cNvSpPr/>
          <p:nvPr/>
        </p:nvSpPr>
        <p:spPr>
          <a:xfrm>
            <a:off x="691231" y="5402830"/>
            <a:ext cx="2380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10 · (10 + 15) cm</a:t>
            </a:r>
            <a:r>
              <a:rPr lang="sv-SE" baseline="30000" dirty="0"/>
              <a:t>2</a:t>
            </a:r>
            <a:r>
              <a:rPr lang="sv-SE" dirty="0"/>
              <a:t> =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04F55586-17A5-FD4F-ADDD-2B26884D9D68}"/>
              </a:ext>
            </a:extLst>
          </p:cNvPr>
          <p:cNvSpPr/>
          <p:nvPr/>
        </p:nvSpPr>
        <p:spPr>
          <a:xfrm>
            <a:off x="3815369" y="5403494"/>
            <a:ext cx="10251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FF0000"/>
                </a:solidFill>
              </a:rPr>
              <a:t>250</a:t>
            </a:r>
            <a:r>
              <a:rPr lang="sv-SE" dirty="0"/>
              <a:t> cm</a:t>
            </a:r>
            <a:r>
              <a:rPr lang="sv-SE" baseline="30000" dirty="0"/>
              <a:t>2</a:t>
            </a:r>
            <a:endParaRPr lang="sv-SE" dirty="0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C0D8FB10-2001-554B-A492-858C2296DDA1}"/>
              </a:ext>
            </a:extLst>
          </p:cNvPr>
          <p:cNvSpPr/>
          <p:nvPr/>
        </p:nvSpPr>
        <p:spPr>
          <a:xfrm>
            <a:off x="2515353" y="5402830"/>
            <a:ext cx="15278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10 · 25 cm</a:t>
            </a:r>
            <a:r>
              <a:rPr lang="sv-SE" baseline="30000" dirty="0"/>
              <a:t>2</a:t>
            </a:r>
            <a:r>
              <a:rPr lang="sv-SE" dirty="0"/>
              <a:t> =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5C291F0E-F9DC-6342-AD36-9E692FD4CA56}"/>
              </a:ext>
            </a:extLst>
          </p:cNvPr>
          <p:cNvSpPr/>
          <p:nvPr/>
        </p:nvSpPr>
        <p:spPr>
          <a:xfrm>
            <a:off x="6097652" y="2874030"/>
            <a:ext cx="15899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Det visar att:</a:t>
            </a:r>
          </a:p>
        </p:txBody>
      </p:sp>
      <p:sp>
        <p:nvSpPr>
          <p:cNvPr id="26" name="Uppåtböjd 25">
            <a:extLst>
              <a:ext uri="{FF2B5EF4-FFF2-40B4-BE49-F238E27FC236}">
                <a16:creationId xmlns:a16="http://schemas.microsoft.com/office/drawing/2014/main" id="{8E8568F9-DFF2-4649-AABA-8992DFD35C78}"/>
              </a:ext>
            </a:extLst>
          </p:cNvPr>
          <p:cNvSpPr/>
          <p:nvPr/>
        </p:nvSpPr>
        <p:spPr>
          <a:xfrm>
            <a:off x="5237914" y="3554323"/>
            <a:ext cx="548593" cy="140325"/>
          </a:xfrm>
          <a:prstGeom prst="curvedUpArrow">
            <a:avLst>
              <a:gd name="adj1" fmla="val 15665"/>
              <a:gd name="adj2" fmla="val 50000"/>
              <a:gd name="adj3" fmla="val 28080"/>
            </a:avLst>
          </a:prstGeom>
          <a:solidFill>
            <a:srgbClr val="9F0002"/>
          </a:solidFill>
          <a:ln w="6350">
            <a:solidFill>
              <a:srgbClr val="9F00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0000"/>
              </a:solidFill>
            </a:endParaRP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C05F44C3-62C2-4E40-982B-77292B8175D6}"/>
              </a:ext>
            </a:extLst>
          </p:cNvPr>
          <p:cNvSpPr/>
          <p:nvPr/>
        </p:nvSpPr>
        <p:spPr>
          <a:xfrm>
            <a:off x="5037197" y="3278516"/>
            <a:ext cx="2380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10</a:t>
            </a:r>
            <a:r>
              <a:rPr lang="sv-SE" dirty="0"/>
              <a:t> · (10 + 15) cm</a:t>
            </a:r>
            <a:r>
              <a:rPr lang="sv-SE" baseline="30000" dirty="0"/>
              <a:t>2</a:t>
            </a:r>
            <a:r>
              <a:rPr lang="sv-SE" dirty="0"/>
              <a:t> =</a:t>
            </a:r>
          </a:p>
        </p:txBody>
      </p:sp>
      <p:sp>
        <p:nvSpPr>
          <p:cNvPr id="28" name="Uppåtböjd 27">
            <a:extLst>
              <a:ext uri="{FF2B5EF4-FFF2-40B4-BE49-F238E27FC236}">
                <a16:creationId xmlns:a16="http://schemas.microsoft.com/office/drawing/2014/main" id="{DAC1DB42-AED6-2C4D-87F8-28D4DA026BCA}"/>
              </a:ext>
            </a:extLst>
          </p:cNvPr>
          <p:cNvSpPr/>
          <p:nvPr/>
        </p:nvSpPr>
        <p:spPr>
          <a:xfrm>
            <a:off x="5237914" y="3554324"/>
            <a:ext cx="936332" cy="271166"/>
          </a:xfrm>
          <a:prstGeom prst="curvedUpArrow">
            <a:avLst>
              <a:gd name="adj1" fmla="val 15665"/>
              <a:gd name="adj2" fmla="val 24986"/>
              <a:gd name="adj3" fmla="val 28080"/>
            </a:avLst>
          </a:prstGeom>
          <a:solidFill>
            <a:srgbClr val="9F0002"/>
          </a:solidFill>
          <a:ln w="6350">
            <a:solidFill>
              <a:srgbClr val="9F00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0000"/>
              </a:solidFill>
            </a:endParaRP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BAE5F7C9-7E1A-A34B-84DE-156B5FDB6C70}"/>
              </a:ext>
            </a:extLst>
          </p:cNvPr>
          <p:cNvSpPr/>
          <p:nvPr/>
        </p:nvSpPr>
        <p:spPr>
          <a:xfrm>
            <a:off x="6849203" y="3275773"/>
            <a:ext cx="2380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10 </a:t>
            </a:r>
            <a:r>
              <a:rPr lang="sv-SE" dirty="0"/>
              <a:t>· 10 + </a:t>
            </a:r>
            <a:r>
              <a:rPr lang="sv-SE" dirty="0">
                <a:solidFill>
                  <a:srgbClr val="FF0000"/>
                </a:solidFill>
              </a:rPr>
              <a:t>10</a:t>
            </a:r>
            <a:r>
              <a:rPr lang="sv-SE" dirty="0"/>
              <a:t> · 15 cm</a:t>
            </a:r>
            <a:r>
              <a:rPr lang="sv-SE" baseline="30000" dirty="0"/>
              <a:t>2</a:t>
            </a:r>
            <a:endParaRPr lang="sv-SE" dirty="0"/>
          </a:p>
        </p:txBody>
      </p:sp>
      <p:pic>
        <p:nvPicPr>
          <p:cNvPr id="30" name="Bildobjekt 29">
            <a:extLst>
              <a:ext uri="{FF2B5EF4-FFF2-40B4-BE49-F238E27FC236}">
                <a16:creationId xmlns:a16="http://schemas.microsoft.com/office/drawing/2014/main" id="{F46EB884-1791-5B42-914E-006DBC730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7502" y="4085436"/>
            <a:ext cx="3678241" cy="570088"/>
          </a:xfrm>
          <a:prstGeom prst="rect">
            <a:avLst/>
          </a:prstGeom>
          <a:ln w="28575">
            <a:solidFill>
              <a:srgbClr val="9F0002"/>
            </a:solidFill>
          </a:ln>
        </p:spPr>
      </p:pic>
    </p:spTree>
    <p:extLst>
      <p:ext uri="{BB962C8B-B14F-4D97-AF65-F5344CB8AC3E}">
        <p14:creationId xmlns:p14="http://schemas.microsoft.com/office/powerpoint/2010/main" val="262294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1" grpId="0" animBg="1"/>
      <p:bldP spid="13" grpId="0"/>
      <p:bldP spid="14" grpId="0"/>
      <p:bldP spid="15" grpId="0"/>
      <p:bldP spid="16" grpId="0"/>
      <p:bldP spid="17" grpId="0"/>
      <p:bldP spid="18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 animBg="1"/>
      <p:bldP spid="27" grpId="0"/>
      <p:bldP spid="28" grpId="0" animBg="1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upp 44">
            <a:extLst>
              <a:ext uri="{FF2B5EF4-FFF2-40B4-BE49-F238E27FC236}">
                <a16:creationId xmlns:a16="http://schemas.microsoft.com/office/drawing/2014/main" id="{FE95ADFC-BA95-5442-A674-BC22E3D95A39}"/>
              </a:ext>
            </a:extLst>
          </p:cNvPr>
          <p:cNvGrpSpPr/>
          <p:nvPr/>
        </p:nvGrpSpPr>
        <p:grpSpPr>
          <a:xfrm>
            <a:off x="1763464" y="41238"/>
            <a:ext cx="4604754" cy="1439587"/>
            <a:chOff x="2010590" y="-43175"/>
            <a:chExt cx="4604754" cy="1439587"/>
          </a:xfrm>
        </p:grpSpPr>
        <p:pic>
          <p:nvPicPr>
            <p:cNvPr id="44" name="Bildobjekt 43">
              <a:extLst>
                <a:ext uri="{FF2B5EF4-FFF2-40B4-BE49-F238E27FC236}">
                  <a16:creationId xmlns:a16="http://schemas.microsoft.com/office/drawing/2014/main" id="{3DBFCD25-D734-2846-84EE-FF74EB3EB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45336" y="-43175"/>
              <a:ext cx="2270008" cy="1439587"/>
            </a:xfrm>
            <a:prstGeom prst="rect">
              <a:avLst/>
            </a:prstGeom>
          </p:spPr>
        </p:pic>
        <p:sp>
          <p:nvSpPr>
            <p:cNvPr id="2" name="Rektangel 1">
              <a:extLst>
                <a:ext uri="{FF2B5EF4-FFF2-40B4-BE49-F238E27FC236}">
                  <a16:creationId xmlns:a16="http://schemas.microsoft.com/office/drawing/2014/main" id="{0F2ACF8F-B164-C640-9A6A-9FD89438CF42}"/>
                </a:ext>
              </a:extLst>
            </p:cNvPr>
            <p:cNvSpPr/>
            <p:nvPr/>
          </p:nvSpPr>
          <p:spPr>
            <a:xfrm>
              <a:off x="2010590" y="375277"/>
              <a:ext cx="331333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Teckna ett uttryck för arean. Förenkla sedan uttrycket.</a:t>
              </a:r>
            </a:p>
          </p:txBody>
        </p:sp>
      </p:grpSp>
      <p:grpSp>
        <p:nvGrpSpPr>
          <p:cNvPr id="3" name="Grupp 2">
            <a:extLst>
              <a:ext uri="{FF2B5EF4-FFF2-40B4-BE49-F238E27FC236}">
                <a16:creationId xmlns:a16="http://schemas.microsoft.com/office/drawing/2014/main" id="{E94403A3-A5D3-4A4E-A1AF-1FAE2542C46D}"/>
              </a:ext>
            </a:extLst>
          </p:cNvPr>
          <p:cNvGrpSpPr/>
          <p:nvPr/>
        </p:nvGrpSpPr>
        <p:grpSpPr>
          <a:xfrm>
            <a:off x="2123771" y="4714838"/>
            <a:ext cx="2225148" cy="376658"/>
            <a:chOff x="2077416" y="3838808"/>
            <a:chExt cx="2225148" cy="376658"/>
          </a:xfrm>
        </p:grpSpPr>
        <p:sp>
          <p:nvSpPr>
            <p:cNvPr id="42" name="Rektangel 41">
              <a:extLst>
                <a:ext uri="{FF2B5EF4-FFF2-40B4-BE49-F238E27FC236}">
                  <a16:creationId xmlns:a16="http://schemas.microsoft.com/office/drawing/2014/main" id="{3F455DAD-4013-4647-9333-0ACD73CD9B59}"/>
                </a:ext>
              </a:extLst>
            </p:cNvPr>
            <p:cNvSpPr/>
            <p:nvPr/>
          </p:nvSpPr>
          <p:spPr>
            <a:xfrm>
              <a:off x="2077416" y="3838808"/>
              <a:ext cx="86253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u="sng" dirty="0" err="1">
                  <a:latin typeface="Bradley Hand" pitchFamily="2" charset="77"/>
                </a:rPr>
                <a:t>Svar</a:t>
              </a:r>
              <a:r>
                <a:rPr lang="en-US" u="sng" dirty="0">
                  <a:latin typeface="Bradley Hand" pitchFamily="2" charset="77"/>
                </a:rPr>
                <a:t>:</a:t>
              </a:r>
              <a:endParaRPr lang="sv-SE" u="sng" dirty="0"/>
            </a:p>
          </p:txBody>
        </p:sp>
        <p:sp>
          <p:nvSpPr>
            <p:cNvPr id="43" name="Rektangel 42">
              <a:extLst>
                <a:ext uri="{FF2B5EF4-FFF2-40B4-BE49-F238E27FC236}">
                  <a16:creationId xmlns:a16="http://schemas.microsoft.com/office/drawing/2014/main" id="{5B2B8DDC-9D19-2B4C-9025-156C59B34FFA}"/>
                </a:ext>
              </a:extLst>
            </p:cNvPr>
            <p:cNvSpPr/>
            <p:nvPr/>
          </p:nvSpPr>
          <p:spPr>
            <a:xfrm>
              <a:off x="2710461" y="3846134"/>
              <a:ext cx="15921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Arean är </a:t>
              </a:r>
              <a:r>
                <a:rPr lang="sv-SE" dirty="0">
                  <a:latin typeface="Bradley Hand Bold"/>
                  <a:cs typeface="Bradley Hand Bold"/>
                </a:rPr>
                <a:t>3xy.</a:t>
              </a:r>
            </a:p>
          </p:txBody>
        </p:sp>
      </p:grpSp>
      <p:grpSp>
        <p:nvGrpSpPr>
          <p:cNvPr id="46" name="Grupp 45">
            <a:extLst>
              <a:ext uri="{FF2B5EF4-FFF2-40B4-BE49-F238E27FC236}">
                <a16:creationId xmlns:a16="http://schemas.microsoft.com/office/drawing/2014/main" id="{6EEF4C27-E39E-C749-AEE7-505F5CF65D30}"/>
              </a:ext>
            </a:extLst>
          </p:cNvPr>
          <p:cNvGrpSpPr/>
          <p:nvPr/>
        </p:nvGrpSpPr>
        <p:grpSpPr>
          <a:xfrm>
            <a:off x="920090" y="2346648"/>
            <a:ext cx="1203681" cy="603514"/>
            <a:chOff x="2162374" y="1460033"/>
            <a:chExt cx="1203681" cy="603514"/>
          </a:xfrm>
        </p:grpSpPr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E43C0C51-34E6-D04D-8E55-371E55137752}"/>
                </a:ext>
              </a:extLst>
            </p:cNvPr>
            <p:cNvSpPr/>
            <p:nvPr/>
          </p:nvSpPr>
          <p:spPr>
            <a:xfrm>
              <a:off x="2162374" y="1577124"/>
              <a:ext cx="120368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A </a:t>
              </a:r>
              <a:r>
                <a:rPr lang="sv-SE" dirty="0">
                  <a:cs typeface="Bradley Hand Bold"/>
                </a:rPr>
                <a:t>=</a:t>
              </a:r>
            </a:p>
          </p:txBody>
        </p:sp>
        <p:grpSp>
          <p:nvGrpSpPr>
            <p:cNvPr id="48" name="Grupp 47">
              <a:extLst>
                <a:ext uri="{FF2B5EF4-FFF2-40B4-BE49-F238E27FC236}">
                  <a16:creationId xmlns:a16="http://schemas.microsoft.com/office/drawing/2014/main" id="{D7754DCB-18A0-0840-9609-64F125ADCF19}"/>
                </a:ext>
              </a:extLst>
            </p:cNvPr>
            <p:cNvGrpSpPr/>
            <p:nvPr/>
          </p:nvGrpSpPr>
          <p:grpSpPr>
            <a:xfrm>
              <a:off x="2606310" y="1460033"/>
              <a:ext cx="598241" cy="603514"/>
              <a:chOff x="2774466" y="1797231"/>
              <a:chExt cx="598241" cy="603514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F68A0C4B-78AE-A948-BCC2-193423E09E77}"/>
                  </a:ext>
                </a:extLst>
              </p:cNvPr>
              <p:cNvSpPr/>
              <p:nvPr/>
            </p:nvSpPr>
            <p:spPr>
              <a:xfrm>
                <a:off x="2774466" y="1797231"/>
                <a:ext cx="5982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b </a:t>
                </a:r>
                <a:r>
                  <a:rPr lang="is-IS" dirty="0">
                    <a:latin typeface="Bradley Hand Bold"/>
                    <a:cs typeface="Bradley Hand Bold"/>
                  </a:rPr>
                  <a:t>∙ </a:t>
                </a:r>
                <a:r>
                  <a:rPr lang="sv-SE" dirty="0">
                    <a:latin typeface="Bradley Hand Bold"/>
                    <a:cs typeface="Bradley Hand Bold"/>
                  </a:rPr>
                  <a:t>h</a:t>
                </a:r>
                <a:endParaRPr lang="sv-SE" dirty="0"/>
              </a:p>
            </p:txBody>
          </p:sp>
          <p:cxnSp>
            <p:nvCxnSpPr>
              <p:cNvPr id="50" name="Rak 49">
                <a:extLst>
                  <a:ext uri="{FF2B5EF4-FFF2-40B4-BE49-F238E27FC236}">
                    <a16:creationId xmlns:a16="http://schemas.microsoft.com/office/drawing/2014/main" id="{C4F3CF07-F0D9-BB4E-B953-8B3765B97CA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57485" y="2099444"/>
                <a:ext cx="478689" cy="1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6F861634-476E-614B-ADCC-623729B128E5}"/>
                  </a:ext>
                </a:extLst>
              </p:cNvPr>
              <p:cNvSpPr/>
              <p:nvPr/>
            </p:nvSpPr>
            <p:spPr>
              <a:xfrm>
                <a:off x="2898298" y="2031413"/>
                <a:ext cx="3289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  <a:cs typeface="Bradley Hand Bold"/>
                  </a:rPr>
                  <a:t>2</a:t>
                </a:r>
                <a:endParaRPr lang="sv-SE" dirty="0">
                  <a:latin typeface="Bradley Hand" pitchFamily="2" charset="77"/>
                </a:endParaRPr>
              </a:p>
            </p:txBody>
          </p:sp>
        </p:grpSp>
      </p:grpSp>
      <p:grpSp>
        <p:nvGrpSpPr>
          <p:cNvPr id="52" name="Grupp 51">
            <a:extLst>
              <a:ext uri="{FF2B5EF4-FFF2-40B4-BE49-F238E27FC236}">
                <a16:creationId xmlns:a16="http://schemas.microsoft.com/office/drawing/2014/main" id="{9BF92965-B721-9047-BB93-208F5675AF1D}"/>
              </a:ext>
            </a:extLst>
          </p:cNvPr>
          <p:cNvGrpSpPr/>
          <p:nvPr/>
        </p:nvGrpSpPr>
        <p:grpSpPr>
          <a:xfrm>
            <a:off x="1378302" y="3016334"/>
            <a:ext cx="1153018" cy="603971"/>
            <a:chOff x="2606310" y="1460033"/>
            <a:chExt cx="1153018" cy="603971"/>
          </a:xfrm>
        </p:grpSpPr>
        <p:sp>
          <p:nvSpPr>
            <p:cNvPr id="53" name="Rektangel 52">
              <a:extLst>
                <a:ext uri="{FF2B5EF4-FFF2-40B4-BE49-F238E27FC236}">
                  <a16:creationId xmlns:a16="http://schemas.microsoft.com/office/drawing/2014/main" id="{E83107FA-B6C4-8647-BD90-EB52244385B3}"/>
                </a:ext>
              </a:extLst>
            </p:cNvPr>
            <p:cNvSpPr/>
            <p:nvPr/>
          </p:nvSpPr>
          <p:spPr>
            <a:xfrm>
              <a:off x="3393943" y="1549290"/>
              <a:ext cx="36538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</a:p>
          </p:txBody>
        </p:sp>
        <p:grpSp>
          <p:nvGrpSpPr>
            <p:cNvPr id="54" name="Grupp 53">
              <a:extLst>
                <a:ext uri="{FF2B5EF4-FFF2-40B4-BE49-F238E27FC236}">
                  <a16:creationId xmlns:a16="http://schemas.microsoft.com/office/drawing/2014/main" id="{9C976443-C4A1-5A40-B932-1D22EBC50A2D}"/>
                </a:ext>
              </a:extLst>
            </p:cNvPr>
            <p:cNvGrpSpPr/>
            <p:nvPr/>
          </p:nvGrpSpPr>
          <p:grpSpPr>
            <a:xfrm>
              <a:off x="2606310" y="1460033"/>
              <a:ext cx="909223" cy="603971"/>
              <a:chOff x="2774466" y="1797231"/>
              <a:chExt cx="909223" cy="603971"/>
            </a:xfrm>
          </p:grpSpPr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8FFC8E49-972F-8946-B5E0-F047AC93DA00}"/>
                  </a:ext>
                </a:extLst>
              </p:cNvPr>
              <p:cNvSpPr/>
              <p:nvPr/>
            </p:nvSpPr>
            <p:spPr>
              <a:xfrm>
                <a:off x="2774466" y="1797231"/>
                <a:ext cx="9092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2x </a:t>
                </a:r>
                <a:r>
                  <a:rPr lang="is-IS" dirty="0">
                    <a:latin typeface="Bradley Hand Bold"/>
                    <a:cs typeface="Bradley Hand Bold"/>
                  </a:rPr>
                  <a:t>∙ </a:t>
                </a:r>
                <a:r>
                  <a:rPr lang="sv-SE" dirty="0">
                    <a:latin typeface="Bradley Hand Bold"/>
                    <a:cs typeface="Bradley Hand Bold"/>
                  </a:rPr>
                  <a:t>3y</a:t>
                </a:r>
                <a:endParaRPr lang="sv-SE" dirty="0"/>
              </a:p>
            </p:txBody>
          </p:sp>
          <p:cxnSp>
            <p:nvCxnSpPr>
              <p:cNvPr id="56" name="Rak 55">
                <a:extLst>
                  <a:ext uri="{FF2B5EF4-FFF2-40B4-BE49-F238E27FC236}">
                    <a16:creationId xmlns:a16="http://schemas.microsoft.com/office/drawing/2014/main" id="{788DED95-234C-5848-8713-B1050DEA090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57485" y="2098988"/>
                <a:ext cx="705004" cy="458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79FC810A-E6DE-A940-A0B1-02D527CDE959}"/>
                  </a:ext>
                </a:extLst>
              </p:cNvPr>
              <p:cNvSpPr/>
              <p:nvPr/>
            </p:nvSpPr>
            <p:spPr>
              <a:xfrm>
                <a:off x="3037910" y="2031870"/>
                <a:ext cx="3289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  <a:cs typeface="Bradley Hand Bold"/>
                  </a:rPr>
                  <a:t>2</a:t>
                </a:r>
                <a:endParaRPr lang="sv-SE" dirty="0">
                  <a:latin typeface="Bradley Hand" pitchFamily="2" charset="77"/>
                </a:endParaRPr>
              </a:p>
            </p:txBody>
          </p:sp>
        </p:grpSp>
      </p:grpSp>
      <p:sp>
        <p:nvSpPr>
          <p:cNvPr id="59" name="Rektangel 58">
            <a:extLst>
              <a:ext uri="{FF2B5EF4-FFF2-40B4-BE49-F238E27FC236}">
                <a16:creationId xmlns:a16="http://schemas.microsoft.com/office/drawing/2014/main" id="{4D8F2395-8170-6948-82FC-719169783CFE}"/>
              </a:ext>
            </a:extLst>
          </p:cNvPr>
          <p:cNvSpPr/>
          <p:nvPr/>
        </p:nvSpPr>
        <p:spPr>
          <a:xfrm>
            <a:off x="900857" y="3119044"/>
            <a:ext cx="6018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A </a:t>
            </a:r>
            <a:r>
              <a:rPr lang="sv-SE" dirty="0">
                <a:cs typeface="Bradley Hand Bold"/>
              </a:rPr>
              <a:t>=</a:t>
            </a:r>
          </a:p>
        </p:txBody>
      </p:sp>
      <p:grpSp>
        <p:nvGrpSpPr>
          <p:cNvPr id="60" name="Grupp 59">
            <a:extLst>
              <a:ext uri="{FF2B5EF4-FFF2-40B4-BE49-F238E27FC236}">
                <a16:creationId xmlns:a16="http://schemas.microsoft.com/office/drawing/2014/main" id="{1D5840A9-01D6-A749-B3DA-CE148B2739BB}"/>
              </a:ext>
            </a:extLst>
          </p:cNvPr>
          <p:cNvGrpSpPr/>
          <p:nvPr/>
        </p:nvGrpSpPr>
        <p:grpSpPr>
          <a:xfrm>
            <a:off x="2392769" y="3004466"/>
            <a:ext cx="1463923" cy="615839"/>
            <a:chOff x="2599701" y="1453683"/>
            <a:chExt cx="1463923" cy="615839"/>
          </a:xfrm>
        </p:grpSpPr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0F1C31F1-F298-3F46-BBD8-0B5162BCA505}"/>
                </a:ext>
              </a:extLst>
            </p:cNvPr>
            <p:cNvSpPr/>
            <p:nvPr/>
          </p:nvSpPr>
          <p:spPr>
            <a:xfrm>
              <a:off x="3698239" y="1564373"/>
              <a:ext cx="36538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</a:p>
          </p:txBody>
        </p:sp>
        <p:grpSp>
          <p:nvGrpSpPr>
            <p:cNvPr id="62" name="Grupp 61">
              <a:extLst>
                <a:ext uri="{FF2B5EF4-FFF2-40B4-BE49-F238E27FC236}">
                  <a16:creationId xmlns:a16="http://schemas.microsoft.com/office/drawing/2014/main" id="{49D2E07F-3C26-B94B-958D-7AEED64D3FA6}"/>
                </a:ext>
              </a:extLst>
            </p:cNvPr>
            <p:cNvGrpSpPr/>
            <p:nvPr/>
          </p:nvGrpSpPr>
          <p:grpSpPr>
            <a:xfrm>
              <a:off x="2599701" y="1453683"/>
              <a:ext cx="1360797" cy="615839"/>
              <a:chOff x="2767857" y="1790881"/>
              <a:chExt cx="1360797" cy="615839"/>
            </a:xfrm>
          </p:grpSpPr>
          <p:sp>
            <p:nvSpPr>
              <p:cNvPr id="63" name="Rektangel 62">
                <a:extLst>
                  <a:ext uri="{FF2B5EF4-FFF2-40B4-BE49-F238E27FC236}">
                    <a16:creationId xmlns:a16="http://schemas.microsoft.com/office/drawing/2014/main" id="{32B8980A-B983-4249-92A6-747F73EBBA78}"/>
                  </a:ext>
                </a:extLst>
              </p:cNvPr>
              <p:cNvSpPr/>
              <p:nvPr/>
            </p:nvSpPr>
            <p:spPr>
              <a:xfrm>
                <a:off x="2767857" y="1790881"/>
                <a:ext cx="136079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2</a:t>
                </a:r>
                <a:r>
                  <a:rPr lang="is-IS" dirty="0">
                    <a:latin typeface="Bradley Hand Bold"/>
                    <a:cs typeface="Bradley Hand Bold"/>
                  </a:rPr>
                  <a:t> ∙ </a:t>
                </a:r>
                <a:r>
                  <a:rPr lang="sv-SE" dirty="0">
                    <a:latin typeface="Bradley Hand Bold"/>
                    <a:cs typeface="Bradley Hand Bold"/>
                  </a:rPr>
                  <a:t>3 </a:t>
                </a:r>
                <a:r>
                  <a:rPr lang="is-IS" dirty="0">
                    <a:latin typeface="Bradley Hand Bold"/>
                    <a:cs typeface="Bradley Hand Bold"/>
                  </a:rPr>
                  <a:t>∙ </a:t>
                </a:r>
                <a:r>
                  <a:rPr lang="sv-SE" dirty="0">
                    <a:latin typeface="Bradley Hand Bold"/>
                    <a:cs typeface="Bradley Hand Bold"/>
                  </a:rPr>
                  <a:t>x</a:t>
                </a:r>
                <a:r>
                  <a:rPr lang="is-IS" dirty="0">
                    <a:latin typeface="Bradley Hand Bold"/>
                    <a:cs typeface="Bradley Hand Bold"/>
                  </a:rPr>
                  <a:t> ∙ </a:t>
                </a:r>
                <a:r>
                  <a:rPr lang="sv-SE" dirty="0">
                    <a:latin typeface="Bradley Hand Bold"/>
                    <a:cs typeface="Bradley Hand Bold"/>
                  </a:rPr>
                  <a:t>y</a:t>
                </a:r>
                <a:endParaRPr lang="sv-SE" dirty="0"/>
              </a:p>
            </p:txBody>
          </p:sp>
          <p:cxnSp>
            <p:nvCxnSpPr>
              <p:cNvPr id="64" name="Rak 63">
                <a:extLst>
                  <a:ext uri="{FF2B5EF4-FFF2-40B4-BE49-F238E27FC236}">
                    <a16:creationId xmlns:a16="http://schemas.microsoft.com/office/drawing/2014/main" id="{54C6BF86-2272-744D-81F1-B480755C77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57485" y="2099446"/>
                <a:ext cx="1010013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5" name="Rektangel 64">
                <a:extLst>
                  <a:ext uri="{FF2B5EF4-FFF2-40B4-BE49-F238E27FC236}">
                    <a16:creationId xmlns:a16="http://schemas.microsoft.com/office/drawing/2014/main" id="{88373614-B669-804B-9CFB-5D7F796BC892}"/>
                  </a:ext>
                </a:extLst>
              </p:cNvPr>
              <p:cNvSpPr/>
              <p:nvPr/>
            </p:nvSpPr>
            <p:spPr>
              <a:xfrm>
                <a:off x="3206541" y="2037388"/>
                <a:ext cx="3289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  <a:cs typeface="Bradley Hand Bold"/>
                  </a:rPr>
                  <a:t>2</a:t>
                </a:r>
                <a:endParaRPr lang="sv-SE" dirty="0">
                  <a:latin typeface="Bradley Hand" pitchFamily="2" charset="77"/>
                </a:endParaRPr>
              </a:p>
            </p:txBody>
          </p:sp>
        </p:grpSp>
      </p:grpSp>
      <p:grpSp>
        <p:nvGrpSpPr>
          <p:cNvPr id="67" name="Grupp 66">
            <a:extLst>
              <a:ext uri="{FF2B5EF4-FFF2-40B4-BE49-F238E27FC236}">
                <a16:creationId xmlns:a16="http://schemas.microsoft.com/office/drawing/2014/main" id="{C2AED046-2F4B-5649-B73C-7727666F67D6}"/>
              </a:ext>
            </a:extLst>
          </p:cNvPr>
          <p:cNvGrpSpPr/>
          <p:nvPr/>
        </p:nvGrpSpPr>
        <p:grpSpPr>
          <a:xfrm>
            <a:off x="3771812" y="3048170"/>
            <a:ext cx="934419" cy="551857"/>
            <a:chOff x="2689329" y="1491989"/>
            <a:chExt cx="934419" cy="551857"/>
          </a:xfrm>
        </p:grpSpPr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4E3522B5-3C90-A34A-9CBE-9BC7C2284FA4}"/>
                </a:ext>
              </a:extLst>
            </p:cNvPr>
            <p:cNvSpPr/>
            <p:nvPr/>
          </p:nvSpPr>
          <p:spPr>
            <a:xfrm>
              <a:off x="3258363" y="1538219"/>
              <a:ext cx="36538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</a:p>
          </p:txBody>
        </p:sp>
        <p:grpSp>
          <p:nvGrpSpPr>
            <p:cNvPr id="69" name="Grupp 68">
              <a:extLst>
                <a:ext uri="{FF2B5EF4-FFF2-40B4-BE49-F238E27FC236}">
                  <a16:creationId xmlns:a16="http://schemas.microsoft.com/office/drawing/2014/main" id="{B19CFD5D-4243-A14C-BB25-A0E2F5FE611F}"/>
                </a:ext>
              </a:extLst>
            </p:cNvPr>
            <p:cNvGrpSpPr/>
            <p:nvPr/>
          </p:nvGrpSpPr>
          <p:grpSpPr>
            <a:xfrm>
              <a:off x="2689329" y="1491989"/>
              <a:ext cx="788058" cy="551857"/>
              <a:chOff x="2857485" y="1829187"/>
              <a:chExt cx="788058" cy="551857"/>
            </a:xfrm>
          </p:grpSpPr>
          <p:sp>
            <p:nvSpPr>
              <p:cNvPr id="70" name="Rektangel 69">
                <a:extLst>
                  <a:ext uri="{FF2B5EF4-FFF2-40B4-BE49-F238E27FC236}">
                    <a16:creationId xmlns:a16="http://schemas.microsoft.com/office/drawing/2014/main" id="{48291D59-76B2-DA49-BE90-029234DBAD08}"/>
                  </a:ext>
                </a:extLst>
              </p:cNvPr>
              <p:cNvSpPr/>
              <p:nvPr/>
            </p:nvSpPr>
            <p:spPr>
              <a:xfrm>
                <a:off x="2879363" y="1829187"/>
                <a:ext cx="76618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6xy</a:t>
                </a:r>
                <a:endParaRPr lang="sv-SE" dirty="0"/>
              </a:p>
            </p:txBody>
          </p:sp>
          <p:cxnSp>
            <p:nvCxnSpPr>
              <p:cNvPr id="71" name="Rak 70">
                <a:extLst>
                  <a:ext uri="{FF2B5EF4-FFF2-40B4-BE49-F238E27FC236}">
                    <a16:creationId xmlns:a16="http://schemas.microsoft.com/office/drawing/2014/main" id="{C4C8FAB1-CC33-314D-8754-715B67DC83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57485" y="2099446"/>
                <a:ext cx="595153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2" name="Rektangel 71">
                <a:extLst>
                  <a:ext uri="{FF2B5EF4-FFF2-40B4-BE49-F238E27FC236}">
                    <a16:creationId xmlns:a16="http://schemas.microsoft.com/office/drawing/2014/main" id="{037C9F27-46D8-774E-9599-E5004110F087}"/>
                  </a:ext>
                </a:extLst>
              </p:cNvPr>
              <p:cNvSpPr/>
              <p:nvPr/>
            </p:nvSpPr>
            <p:spPr>
              <a:xfrm>
                <a:off x="3014898" y="2011712"/>
                <a:ext cx="3289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  <a:cs typeface="Bradley Hand Bold"/>
                  </a:rPr>
                  <a:t>2</a:t>
                </a:r>
                <a:endParaRPr lang="sv-SE" dirty="0">
                  <a:latin typeface="Bradley Hand" pitchFamily="2" charset="77"/>
                </a:endParaRPr>
              </a:p>
            </p:txBody>
          </p:sp>
        </p:grpSp>
      </p:grpSp>
      <p:sp>
        <p:nvSpPr>
          <p:cNvPr id="74" name="Rektangel 73">
            <a:extLst>
              <a:ext uri="{FF2B5EF4-FFF2-40B4-BE49-F238E27FC236}">
                <a16:creationId xmlns:a16="http://schemas.microsoft.com/office/drawing/2014/main" id="{2DB6C4F4-F053-1B4A-9D2A-2A632DF9C72A}"/>
              </a:ext>
            </a:extLst>
          </p:cNvPr>
          <p:cNvSpPr/>
          <p:nvPr/>
        </p:nvSpPr>
        <p:spPr>
          <a:xfrm>
            <a:off x="4577847" y="3106140"/>
            <a:ext cx="6018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3xy</a:t>
            </a:r>
          </a:p>
        </p:txBody>
      </p:sp>
      <p:sp>
        <p:nvSpPr>
          <p:cNvPr id="58" name="Rektangel 57">
            <a:extLst>
              <a:ext uri="{FF2B5EF4-FFF2-40B4-BE49-F238E27FC236}">
                <a16:creationId xmlns:a16="http://schemas.microsoft.com/office/drawing/2014/main" id="{F10BED47-3583-B747-89F6-01F85AD6E0B6}"/>
              </a:ext>
            </a:extLst>
          </p:cNvPr>
          <p:cNvSpPr/>
          <p:nvPr/>
        </p:nvSpPr>
        <p:spPr>
          <a:xfrm>
            <a:off x="472657" y="170930"/>
            <a:ext cx="11651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800000"/>
                </a:solidFill>
              </a:rPr>
              <a:t>Exempel</a:t>
            </a:r>
          </a:p>
        </p:txBody>
      </p:sp>
      <p:sp>
        <p:nvSpPr>
          <p:cNvPr id="66" name="Rektangel 65">
            <a:extLst>
              <a:ext uri="{FF2B5EF4-FFF2-40B4-BE49-F238E27FC236}">
                <a16:creationId xmlns:a16="http://schemas.microsoft.com/office/drawing/2014/main" id="{BF03A300-3C1D-CB4B-A2BD-B6A3EAF5225F}"/>
              </a:ext>
            </a:extLst>
          </p:cNvPr>
          <p:cNvSpPr/>
          <p:nvPr/>
        </p:nvSpPr>
        <p:spPr>
          <a:xfrm>
            <a:off x="5712068" y="2331196"/>
            <a:ext cx="2966218" cy="307777"/>
          </a:xfrm>
          <a:prstGeom prst="rect">
            <a:avLst/>
          </a:prstGeom>
          <a:noFill/>
          <a:ln>
            <a:solidFill>
              <a:srgbClr val="9F0002"/>
            </a:solidFill>
          </a:ln>
        </p:spPr>
        <p:txBody>
          <a:bodyPr wrap="square">
            <a:spAutoFit/>
          </a:bodyPr>
          <a:lstStyle/>
          <a:p>
            <a:r>
              <a:rPr lang="sv-SE" sz="1400" dirty="0"/>
              <a:t>Basen (</a:t>
            </a:r>
            <a:r>
              <a:rPr lang="sv-SE" sz="1400" i="1" dirty="0"/>
              <a:t>b</a:t>
            </a:r>
            <a:r>
              <a:rPr lang="sv-SE" sz="1400" dirty="0"/>
              <a:t>) är 2</a:t>
            </a:r>
            <a:r>
              <a:rPr lang="sv-SE" sz="1400" i="1" dirty="0"/>
              <a:t>x </a:t>
            </a:r>
            <a:r>
              <a:rPr lang="sv-SE" sz="1400" dirty="0"/>
              <a:t>och höjden (</a:t>
            </a:r>
            <a:r>
              <a:rPr lang="sv-SE" sz="1400" i="1" dirty="0"/>
              <a:t>h</a:t>
            </a:r>
            <a:r>
              <a:rPr lang="sv-SE" sz="1400" dirty="0"/>
              <a:t>) är 3</a:t>
            </a:r>
            <a:r>
              <a:rPr lang="sv-SE" sz="1400" i="1" dirty="0"/>
              <a:t>y</a:t>
            </a:r>
            <a:r>
              <a:rPr lang="sv-SE" sz="1400" dirty="0"/>
              <a:t>.</a:t>
            </a:r>
          </a:p>
        </p:txBody>
      </p:sp>
      <p:sp>
        <p:nvSpPr>
          <p:cNvPr id="73" name="Rektangel 72">
            <a:extLst>
              <a:ext uri="{FF2B5EF4-FFF2-40B4-BE49-F238E27FC236}">
                <a16:creationId xmlns:a16="http://schemas.microsoft.com/office/drawing/2014/main" id="{B5E9CEA4-CFF6-2644-84D1-D0B3C8E68F4B}"/>
              </a:ext>
            </a:extLst>
          </p:cNvPr>
          <p:cNvSpPr/>
          <p:nvPr/>
        </p:nvSpPr>
        <p:spPr>
          <a:xfrm>
            <a:off x="5710991" y="2989146"/>
            <a:ext cx="3089716" cy="738664"/>
          </a:xfrm>
          <a:prstGeom prst="rect">
            <a:avLst/>
          </a:prstGeom>
          <a:noFill/>
          <a:ln>
            <a:solidFill>
              <a:srgbClr val="9F0002"/>
            </a:solidFill>
          </a:ln>
        </p:spPr>
        <p:txBody>
          <a:bodyPr wrap="square">
            <a:spAutoFit/>
          </a:bodyPr>
          <a:lstStyle/>
          <a:p>
            <a:r>
              <a:rPr lang="sv-SE" sz="1400" dirty="0"/>
              <a:t>När du ska multiplicera 2</a:t>
            </a:r>
            <a:r>
              <a:rPr lang="sv-SE" sz="1400" i="1" dirty="0"/>
              <a:t>x</a:t>
            </a:r>
            <a:r>
              <a:rPr lang="sv-SE" sz="1400" dirty="0"/>
              <a:t> med 3</a:t>
            </a:r>
            <a:r>
              <a:rPr lang="sv-SE" sz="1400" i="1" dirty="0"/>
              <a:t>y</a:t>
            </a:r>
            <a:r>
              <a:rPr lang="sv-SE" sz="1400" dirty="0"/>
              <a:t> så räknar du sifferfaktorerna för sig. Du får då 2</a:t>
            </a:r>
            <a:r>
              <a:rPr lang="sv-SE" sz="1400" i="1" dirty="0"/>
              <a:t>x</a:t>
            </a:r>
            <a:r>
              <a:rPr lang="sv-SE" sz="1400" dirty="0"/>
              <a:t> · 3</a:t>
            </a:r>
            <a:r>
              <a:rPr lang="sv-SE" sz="1400" i="1" dirty="0"/>
              <a:t>y</a:t>
            </a:r>
            <a:r>
              <a:rPr lang="sv-SE" sz="1400" dirty="0"/>
              <a:t> = 2 · </a:t>
            </a:r>
            <a:r>
              <a:rPr lang="sv-SE" sz="1400" i="1" dirty="0"/>
              <a:t>x</a:t>
            </a:r>
            <a:r>
              <a:rPr lang="sv-SE" sz="1400" dirty="0"/>
              <a:t> · 3 · </a:t>
            </a:r>
            <a:r>
              <a:rPr lang="sv-SE" sz="1400" i="1" dirty="0"/>
              <a:t>y</a:t>
            </a:r>
            <a:r>
              <a:rPr lang="sv-SE" sz="1400" dirty="0"/>
              <a:t> = 2 · 3 · </a:t>
            </a:r>
            <a:r>
              <a:rPr lang="sv-SE" sz="1400" i="1" dirty="0"/>
              <a:t>x </a:t>
            </a:r>
            <a:r>
              <a:rPr lang="sv-SE" sz="1400" dirty="0"/>
              <a:t>·</a:t>
            </a:r>
            <a:r>
              <a:rPr lang="sv-SE" sz="1400" i="1" dirty="0"/>
              <a:t> y</a:t>
            </a:r>
            <a:r>
              <a:rPr lang="sv-SE" sz="1400" dirty="0"/>
              <a:t> = 6</a:t>
            </a:r>
            <a:r>
              <a:rPr lang="sv-SE" sz="1400" i="1" dirty="0"/>
              <a:t>xy</a:t>
            </a:r>
            <a:r>
              <a:rPr lang="sv-SE" sz="1400" dirty="0"/>
              <a:t>.</a:t>
            </a:r>
          </a:p>
        </p:txBody>
      </p:sp>
      <p:sp>
        <p:nvSpPr>
          <p:cNvPr id="75" name="Rektangel 74">
            <a:extLst>
              <a:ext uri="{FF2B5EF4-FFF2-40B4-BE49-F238E27FC236}">
                <a16:creationId xmlns:a16="http://schemas.microsoft.com/office/drawing/2014/main" id="{F079BF70-35DC-B24A-83B5-0C5D34698462}"/>
              </a:ext>
            </a:extLst>
          </p:cNvPr>
          <p:cNvSpPr/>
          <p:nvPr/>
        </p:nvSpPr>
        <p:spPr>
          <a:xfrm>
            <a:off x="5710991" y="3885684"/>
            <a:ext cx="2314723" cy="523220"/>
          </a:xfrm>
          <a:prstGeom prst="rect">
            <a:avLst/>
          </a:prstGeom>
          <a:noFill/>
          <a:ln>
            <a:solidFill>
              <a:srgbClr val="9F0002"/>
            </a:solidFill>
          </a:ln>
        </p:spPr>
        <p:txBody>
          <a:bodyPr wrap="square">
            <a:spAutoFit/>
          </a:bodyPr>
          <a:lstStyle/>
          <a:p>
            <a:r>
              <a:rPr lang="sv-SE" sz="1400" dirty="0"/>
              <a:t>I sista steget dividerar du 6</a:t>
            </a:r>
            <a:r>
              <a:rPr lang="sv-SE" sz="1400" i="1" dirty="0"/>
              <a:t>xy</a:t>
            </a:r>
            <a:r>
              <a:rPr lang="sv-SE" sz="1400" dirty="0"/>
              <a:t> med 2 och får då 3</a:t>
            </a:r>
            <a:r>
              <a:rPr lang="sv-SE" sz="1400" i="1" dirty="0"/>
              <a:t>xy</a:t>
            </a:r>
            <a:r>
              <a:rPr lang="sv-SE" sz="1400" dirty="0"/>
              <a:t> kvar.</a:t>
            </a:r>
          </a:p>
        </p:txBody>
      </p:sp>
    </p:spTree>
    <p:extLst>
      <p:ext uri="{BB962C8B-B14F-4D97-AF65-F5344CB8AC3E}">
        <p14:creationId xmlns:p14="http://schemas.microsoft.com/office/powerpoint/2010/main" val="368183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74" grpId="0"/>
      <p:bldP spid="66" grpId="0" animBg="1"/>
      <p:bldP spid="73" grpId="0" animBg="1"/>
      <p:bldP spid="7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upp 32">
            <a:extLst>
              <a:ext uri="{FF2B5EF4-FFF2-40B4-BE49-F238E27FC236}">
                <a16:creationId xmlns:a16="http://schemas.microsoft.com/office/drawing/2014/main" id="{975EB329-D1E2-DC4E-9C0E-484479558B1E}"/>
              </a:ext>
            </a:extLst>
          </p:cNvPr>
          <p:cNvGrpSpPr/>
          <p:nvPr/>
        </p:nvGrpSpPr>
        <p:grpSpPr>
          <a:xfrm>
            <a:off x="1742658" y="650155"/>
            <a:ext cx="6291135" cy="369332"/>
            <a:chOff x="933362" y="3876831"/>
            <a:chExt cx="6291135" cy="369332"/>
          </a:xfrm>
        </p:grpSpPr>
        <p:sp>
          <p:nvSpPr>
            <p:cNvPr id="34" name="Rektangel 33">
              <a:extLst>
                <a:ext uri="{FF2B5EF4-FFF2-40B4-BE49-F238E27FC236}">
                  <a16:creationId xmlns:a16="http://schemas.microsoft.com/office/drawing/2014/main" id="{9E2F3302-1CD7-8447-AB88-7C460AE0D1B3}"/>
                </a:ext>
              </a:extLst>
            </p:cNvPr>
            <p:cNvSpPr/>
            <p:nvPr/>
          </p:nvSpPr>
          <p:spPr>
            <a:xfrm>
              <a:off x="933362" y="3876831"/>
              <a:ext cx="331333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Skriv uttrycken utan parentes.</a:t>
              </a:r>
            </a:p>
          </p:txBody>
        </p:sp>
        <p:sp>
          <p:nvSpPr>
            <p:cNvPr id="35" name="Rektangel 34">
              <a:extLst>
                <a:ext uri="{FF2B5EF4-FFF2-40B4-BE49-F238E27FC236}">
                  <a16:creationId xmlns:a16="http://schemas.microsoft.com/office/drawing/2014/main" id="{0EEC9E1F-8F0F-8B4B-98F7-1A213630EB6F}"/>
                </a:ext>
              </a:extLst>
            </p:cNvPr>
            <p:cNvSpPr/>
            <p:nvPr/>
          </p:nvSpPr>
          <p:spPr>
            <a:xfrm>
              <a:off x="3911162" y="3876831"/>
              <a:ext cx="331333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a) 4(</a:t>
              </a:r>
              <a:r>
                <a:rPr lang="sv-SE" i="1" dirty="0"/>
                <a:t>x</a:t>
              </a:r>
              <a:r>
                <a:rPr lang="sv-SE" dirty="0"/>
                <a:t> + 3) 	b) 3</a:t>
              </a:r>
              <a:r>
                <a:rPr lang="sv-SE" i="1" dirty="0"/>
                <a:t>a</a:t>
              </a:r>
              <a:r>
                <a:rPr lang="sv-SE" dirty="0"/>
                <a:t>(2</a:t>
              </a:r>
              <a:r>
                <a:rPr lang="sv-SE" i="1" dirty="0"/>
                <a:t>b</a:t>
              </a:r>
              <a:r>
                <a:rPr lang="sv-SE" dirty="0"/>
                <a:t> – 1)</a:t>
              </a:r>
            </a:p>
          </p:txBody>
        </p:sp>
      </p:grpSp>
      <p:sp>
        <p:nvSpPr>
          <p:cNvPr id="36" name="Rektangel 35">
            <a:extLst>
              <a:ext uri="{FF2B5EF4-FFF2-40B4-BE49-F238E27FC236}">
                <a16:creationId xmlns:a16="http://schemas.microsoft.com/office/drawing/2014/main" id="{8FAC96C2-CE4B-1345-9EF0-E36FE5754708}"/>
              </a:ext>
            </a:extLst>
          </p:cNvPr>
          <p:cNvSpPr/>
          <p:nvPr/>
        </p:nvSpPr>
        <p:spPr>
          <a:xfrm>
            <a:off x="1844881" y="1350459"/>
            <a:ext cx="16408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a)</a:t>
            </a:r>
            <a:r>
              <a:rPr lang="sv-SE" dirty="0"/>
              <a:t>  </a:t>
            </a:r>
            <a:r>
              <a:rPr lang="sv-SE" dirty="0">
                <a:latin typeface="Bradley Hand" pitchFamily="2" charset="77"/>
              </a:rPr>
              <a:t>4(x </a:t>
            </a:r>
            <a:r>
              <a:rPr lang="sv-SE" dirty="0"/>
              <a:t>+</a:t>
            </a:r>
            <a:r>
              <a:rPr lang="sv-SE" dirty="0">
                <a:latin typeface="Bradley Hand" pitchFamily="2" charset="77"/>
              </a:rPr>
              <a:t> 3) </a:t>
            </a:r>
            <a:r>
              <a:rPr lang="sv-SE" dirty="0"/>
              <a:t>= </a:t>
            </a: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C7C63FA3-BDD0-EA47-BC3C-FFFFD5A03ACA}"/>
              </a:ext>
            </a:extLst>
          </p:cNvPr>
          <p:cNvSpPr/>
          <p:nvPr/>
        </p:nvSpPr>
        <p:spPr>
          <a:xfrm>
            <a:off x="3230407" y="1350459"/>
            <a:ext cx="11601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4x</a:t>
            </a:r>
            <a:r>
              <a:rPr lang="sv-SE" dirty="0"/>
              <a:t> + </a:t>
            </a:r>
            <a:r>
              <a:rPr lang="sv-SE" dirty="0">
                <a:latin typeface="Bradley Hand" pitchFamily="2" charset="77"/>
              </a:rPr>
              <a:t>12</a:t>
            </a:r>
          </a:p>
        </p:txBody>
      </p:sp>
      <p:sp>
        <p:nvSpPr>
          <p:cNvPr id="38" name="Uppåtböjd 37">
            <a:extLst>
              <a:ext uri="{FF2B5EF4-FFF2-40B4-BE49-F238E27FC236}">
                <a16:creationId xmlns:a16="http://schemas.microsoft.com/office/drawing/2014/main" id="{ED8F2C20-FAED-DE4B-9DEC-79ADC9B44121}"/>
              </a:ext>
            </a:extLst>
          </p:cNvPr>
          <p:cNvSpPr/>
          <p:nvPr/>
        </p:nvSpPr>
        <p:spPr>
          <a:xfrm>
            <a:off x="2231955" y="1629103"/>
            <a:ext cx="340805" cy="125661"/>
          </a:xfrm>
          <a:prstGeom prst="curvedUpArrow">
            <a:avLst>
              <a:gd name="adj1" fmla="val 15665"/>
              <a:gd name="adj2" fmla="val 50000"/>
              <a:gd name="adj3" fmla="val 28080"/>
            </a:avLst>
          </a:prstGeom>
          <a:solidFill>
            <a:srgbClr val="9F0002"/>
          </a:solidFill>
          <a:ln w="6350">
            <a:solidFill>
              <a:srgbClr val="9F00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0000"/>
              </a:solidFill>
            </a:endParaRPr>
          </a:p>
        </p:txBody>
      </p:sp>
      <p:sp>
        <p:nvSpPr>
          <p:cNvPr id="39" name="Uppåtböjd 38">
            <a:extLst>
              <a:ext uri="{FF2B5EF4-FFF2-40B4-BE49-F238E27FC236}">
                <a16:creationId xmlns:a16="http://schemas.microsoft.com/office/drawing/2014/main" id="{2366BCED-9106-C548-BFB7-AB6576987A40}"/>
              </a:ext>
            </a:extLst>
          </p:cNvPr>
          <p:cNvSpPr/>
          <p:nvPr/>
        </p:nvSpPr>
        <p:spPr>
          <a:xfrm>
            <a:off x="2231955" y="1635828"/>
            <a:ext cx="721451" cy="206670"/>
          </a:xfrm>
          <a:prstGeom prst="curvedUpArrow">
            <a:avLst>
              <a:gd name="adj1" fmla="val 15665"/>
              <a:gd name="adj2" fmla="val 24986"/>
              <a:gd name="adj3" fmla="val 28080"/>
            </a:avLst>
          </a:prstGeom>
          <a:solidFill>
            <a:srgbClr val="9F0002"/>
          </a:solidFill>
          <a:ln w="6350">
            <a:solidFill>
              <a:srgbClr val="9F00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0000"/>
              </a:solidFill>
            </a:endParaRP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F8B56A38-094B-284B-AAA4-AB8427B62E9F}"/>
              </a:ext>
            </a:extLst>
          </p:cNvPr>
          <p:cNvSpPr/>
          <p:nvPr/>
        </p:nvSpPr>
        <p:spPr>
          <a:xfrm>
            <a:off x="1844881" y="2964445"/>
            <a:ext cx="20786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b)</a:t>
            </a:r>
            <a:r>
              <a:rPr lang="sv-SE" dirty="0"/>
              <a:t>  </a:t>
            </a:r>
            <a:r>
              <a:rPr lang="sv-SE" dirty="0">
                <a:latin typeface="Bradley Hand" pitchFamily="2" charset="77"/>
              </a:rPr>
              <a:t>3a(2b </a:t>
            </a:r>
            <a:r>
              <a:rPr lang="sv-SE" dirty="0"/>
              <a:t>–</a:t>
            </a:r>
            <a:r>
              <a:rPr lang="sv-SE" dirty="0">
                <a:latin typeface="Bradley Hand" pitchFamily="2" charset="77"/>
              </a:rPr>
              <a:t> 3) </a:t>
            </a:r>
            <a:r>
              <a:rPr lang="sv-SE" dirty="0"/>
              <a:t>= </a:t>
            </a:r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E7C02F70-E6EA-0D49-8110-B34C42C93728}"/>
              </a:ext>
            </a:extLst>
          </p:cNvPr>
          <p:cNvSpPr/>
          <p:nvPr/>
        </p:nvSpPr>
        <p:spPr>
          <a:xfrm>
            <a:off x="3494029" y="2945073"/>
            <a:ext cx="14134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6ab</a:t>
            </a:r>
            <a:r>
              <a:rPr lang="sv-SE" dirty="0"/>
              <a:t> – </a:t>
            </a:r>
            <a:r>
              <a:rPr lang="sv-SE" dirty="0">
                <a:latin typeface="Bradley Hand" pitchFamily="2" charset="77"/>
              </a:rPr>
              <a:t>9a</a:t>
            </a:r>
            <a:r>
              <a:rPr lang="sv-SE" dirty="0"/>
              <a:t> </a:t>
            </a:r>
          </a:p>
        </p:txBody>
      </p:sp>
      <p:sp>
        <p:nvSpPr>
          <p:cNvPr id="42" name="Uppåtböjd 41">
            <a:extLst>
              <a:ext uri="{FF2B5EF4-FFF2-40B4-BE49-F238E27FC236}">
                <a16:creationId xmlns:a16="http://schemas.microsoft.com/office/drawing/2014/main" id="{2F23CA3D-BF42-B440-920F-8FA8A27798A2}"/>
              </a:ext>
            </a:extLst>
          </p:cNvPr>
          <p:cNvSpPr/>
          <p:nvPr/>
        </p:nvSpPr>
        <p:spPr>
          <a:xfrm>
            <a:off x="2304557" y="3227488"/>
            <a:ext cx="811712" cy="201512"/>
          </a:xfrm>
          <a:prstGeom prst="curvedUpArrow">
            <a:avLst>
              <a:gd name="adj1" fmla="val 15665"/>
              <a:gd name="adj2" fmla="val 24986"/>
              <a:gd name="adj3" fmla="val 28080"/>
            </a:avLst>
          </a:prstGeom>
          <a:solidFill>
            <a:srgbClr val="9F0002"/>
          </a:solidFill>
          <a:ln w="6350">
            <a:solidFill>
              <a:srgbClr val="9F00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0000"/>
              </a:solidFill>
            </a:endParaRPr>
          </a:p>
        </p:txBody>
      </p:sp>
      <p:sp>
        <p:nvSpPr>
          <p:cNvPr id="43" name="Uppåtböjd 42">
            <a:extLst>
              <a:ext uri="{FF2B5EF4-FFF2-40B4-BE49-F238E27FC236}">
                <a16:creationId xmlns:a16="http://schemas.microsoft.com/office/drawing/2014/main" id="{68871D26-EF3C-744F-9662-5E3F9B21801C}"/>
              </a:ext>
            </a:extLst>
          </p:cNvPr>
          <p:cNvSpPr/>
          <p:nvPr/>
        </p:nvSpPr>
        <p:spPr>
          <a:xfrm>
            <a:off x="2324478" y="3227488"/>
            <a:ext cx="340805" cy="125661"/>
          </a:xfrm>
          <a:prstGeom prst="curvedUpArrow">
            <a:avLst>
              <a:gd name="adj1" fmla="val 15665"/>
              <a:gd name="adj2" fmla="val 50000"/>
              <a:gd name="adj3" fmla="val 28080"/>
            </a:avLst>
          </a:prstGeom>
          <a:solidFill>
            <a:srgbClr val="9F0002"/>
          </a:solidFill>
          <a:ln w="6350">
            <a:solidFill>
              <a:srgbClr val="9F00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0000"/>
              </a:solidFill>
            </a:endParaRP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F1549097-38D6-414B-BC7C-E5A012E0A2A2}"/>
              </a:ext>
            </a:extLst>
          </p:cNvPr>
          <p:cNvSpPr/>
          <p:nvPr/>
        </p:nvSpPr>
        <p:spPr>
          <a:xfrm>
            <a:off x="325512" y="250045"/>
            <a:ext cx="11651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800000"/>
                </a:solidFill>
              </a:rPr>
              <a:t>Exempel</a:t>
            </a:r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FA5B8EA5-7755-A04B-AF44-955DEDCBF834}"/>
              </a:ext>
            </a:extLst>
          </p:cNvPr>
          <p:cNvSpPr/>
          <p:nvPr/>
        </p:nvSpPr>
        <p:spPr>
          <a:xfrm>
            <a:off x="5609364" y="1322601"/>
            <a:ext cx="2605362" cy="307777"/>
          </a:xfrm>
          <a:prstGeom prst="rect">
            <a:avLst/>
          </a:prstGeom>
          <a:noFill/>
          <a:ln>
            <a:solidFill>
              <a:srgbClr val="9F0002"/>
            </a:solidFill>
          </a:ln>
        </p:spPr>
        <p:txBody>
          <a:bodyPr wrap="square">
            <a:spAutoFit/>
          </a:bodyPr>
          <a:lstStyle/>
          <a:p>
            <a:r>
              <a:rPr lang="sv-SE" sz="1400" dirty="0"/>
              <a:t>Tänk på att 4(</a:t>
            </a:r>
            <a:r>
              <a:rPr lang="sv-SE" sz="1400" i="1" dirty="0"/>
              <a:t>x</a:t>
            </a:r>
            <a:r>
              <a:rPr lang="sv-SE" sz="1400" dirty="0"/>
              <a:t> + 3) = 4 · (</a:t>
            </a:r>
            <a:r>
              <a:rPr lang="sv-SE" sz="1400" i="1" dirty="0"/>
              <a:t>x</a:t>
            </a:r>
            <a:r>
              <a:rPr lang="sv-SE" sz="1400" dirty="0"/>
              <a:t> + 3).</a:t>
            </a:r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EF68B89A-0004-734B-BE3A-3C7DA6DB83C5}"/>
              </a:ext>
            </a:extLst>
          </p:cNvPr>
          <p:cNvSpPr/>
          <p:nvPr/>
        </p:nvSpPr>
        <p:spPr>
          <a:xfrm>
            <a:off x="5628869" y="2945073"/>
            <a:ext cx="2803139" cy="523220"/>
          </a:xfrm>
          <a:prstGeom prst="rect">
            <a:avLst/>
          </a:prstGeom>
          <a:noFill/>
          <a:ln>
            <a:solidFill>
              <a:srgbClr val="9F0002"/>
            </a:solidFill>
          </a:ln>
        </p:spPr>
        <p:txBody>
          <a:bodyPr wrap="square">
            <a:spAutoFit/>
          </a:bodyPr>
          <a:lstStyle/>
          <a:p>
            <a:r>
              <a:rPr lang="sv-SE" sz="1400" dirty="0"/>
              <a:t>När du ska multiplicera 3</a:t>
            </a:r>
            <a:r>
              <a:rPr lang="sv-SE" sz="1400" i="1" dirty="0"/>
              <a:t>a</a:t>
            </a:r>
            <a:r>
              <a:rPr lang="sv-SE" sz="1400" dirty="0"/>
              <a:t> med 2</a:t>
            </a:r>
            <a:r>
              <a:rPr lang="sv-SE" sz="1400" i="1" dirty="0"/>
              <a:t>b</a:t>
            </a:r>
            <a:r>
              <a:rPr lang="sv-SE" sz="1400" dirty="0"/>
              <a:t> så räknar du sifferfaktorerna för sig.</a:t>
            </a:r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F41EB1F8-26E7-0846-B428-848BA8DE0CF8}"/>
              </a:ext>
            </a:extLst>
          </p:cNvPr>
          <p:cNvSpPr/>
          <p:nvPr/>
        </p:nvSpPr>
        <p:spPr>
          <a:xfrm>
            <a:off x="5061262" y="3595413"/>
            <a:ext cx="3711550" cy="307777"/>
          </a:xfrm>
          <a:prstGeom prst="rect">
            <a:avLst/>
          </a:prstGeom>
          <a:noFill/>
          <a:ln>
            <a:solidFill>
              <a:srgbClr val="9F0002"/>
            </a:solidFill>
          </a:ln>
        </p:spPr>
        <p:txBody>
          <a:bodyPr wrap="square">
            <a:spAutoFit/>
          </a:bodyPr>
          <a:lstStyle/>
          <a:p>
            <a:r>
              <a:rPr lang="sv-SE" sz="1400" dirty="0"/>
              <a:t>Du får då att 3</a:t>
            </a:r>
            <a:r>
              <a:rPr lang="sv-SE" sz="1400" i="1" dirty="0"/>
              <a:t>a</a:t>
            </a:r>
            <a:r>
              <a:rPr lang="sv-SE" sz="1400" dirty="0"/>
              <a:t> · 2</a:t>
            </a:r>
            <a:r>
              <a:rPr lang="sv-SE" sz="1400" i="1" dirty="0"/>
              <a:t>b</a:t>
            </a:r>
            <a:r>
              <a:rPr lang="sv-SE" sz="1400" dirty="0"/>
              <a:t> = 3 · 2 · </a:t>
            </a:r>
            <a:r>
              <a:rPr lang="sv-SE" sz="1400" i="1" dirty="0"/>
              <a:t>a</a:t>
            </a:r>
            <a:r>
              <a:rPr lang="sv-SE" sz="1400" dirty="0"/>
              <a:t> · </a:t>
            </a:r>
            <a:r>
              <a:rPr lang="sv-SE" sz="1400" i="1" dirty="0"/>
              <a:t>b</a:t>
            </a:r>
            <a:r>
              <a:rPr lang="sv-SE" sz="1400" dirty="0"/>
              <a:t> = 6 · </a:t>
            </a:r>
            <a:r>
              <a:rPr lang="sv-SE" sz="1400" i="1" dirty="0"/>
              <a:t>ab</a:t>
            </a:r>
            <a:r>
              <a:rPr lang="sv-SE" sz="1400" dirty="0"/>
              <a:t> = 6</a:t>
            </a:r>
            <a:r>
              <a:rPr lang="sv-SE" sz="1400" i="1" dirty="0"/>
              <a:t>ab</a:t>
            </a:r>
            <a:r>
              <a:rPr lang="sv-SE" sz="1400" dirty="0"/>
              <a:t>.</a:t>
            </a:r>
          </a:p>
        </p:txBody>
      </p:sp>
      <p:grpSp>
        <p:nvGrpSpPr>
          <p:cNvPr id="48" name="Grupp 47">
            <a:extLst>
              <a:ext uri="{FF2B5EF4-FFF2-40B4-BE49-F238E27FC236}">
                <a16:creationId xmlns:a16="http://schemas.microsoft.com/office/drawing/2014/main" id="{08C7FB94-C952-D74F-880B-6A1D1C7F9919}"/>
              </a:ext>
            </a:extLst>
          </p:cNvPr>
          <p:cNvGrpSpPr/>
          <p:nvPr/>
        </p:nvGrpSpPr>
        <p:grpSpPr>
          <a:xfrm>
            <a:off x="1742658" y="4455724"/>
            <a:ext cx="6295656" cy="369332"/>
            <a:chOff x="1074026" y="3632527"/>
            <a:chExt cx="6295656" cy="369332"/>
          </a:xfrm>
        </p:grpSpPr>
        <p:sp>
          <p:nvSpPr>
            <p:cNvPr id="49" name="textruta 48">
              <a:extLst>
                <a:ext uri="{FF2B5EF4-FFF2-40B4-BE49-F238E27FC236}">
                  <a16:creationId xmlns:a16="http://schemas.microsoft.com/office/drawing/2014/main" id="{16CC9D6D-CAD5-D74F-A369-AA01BC29EBD7}"/>
                </a:ext>
              </a:extLst>
            </p:cNvPr>
            <p:cNvSpPr txBox="1"/>
            <p:nvPr/>
          </p:nvSpPr>
          <p:spPr>
            <a:xfrm>
              <a:off x="1074026" y="3632527"/>
              <a:ext cx="14551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u="sng" dirty="0">
                  <a:latin typeface="Bradley Hand Bold"/>
                  <a:cs typeface="Bradley Hand Bold"/>
                </a:rPr>
                <a:t>Svar</a:t>
              </a:r>
              <a:r>
                <a:rPr lang="sv-SE" dirty="0">
                  <a:latin typeface="Bradley Hand Bold"/>
                  <a:cs typeface="Bradley Hand Bold"/>
                </a:rPr>
                <a:t>: </a:t>
              </a:r>
            </a:p>
          </p:txBody>
        </p:sp>
        <p:sp>
          <p:nvSpPr>
            <p:cNvPr id="50" name="textruta 49">
              <a:extLst>
                <a:ext uri="{FF2B5EF4-FFF2-40B4-BE49-F238E27FC236}">
                  <a16:creationId xmlns:a16="http://schemas.microsoft.com/office/drawing/2014/main" id="{30E1A2EA-3DFA-FA46-8C30-1DC213A932B3}"/>
                </a:ext>
              </a:extLst>
            </p:cNvPr>
            <p:cNvSpPr txBox="1"/>
            <p:nvPr/>
          </p:nvSpPr>
          <p:spPr>
            <a:xfrm>
              <a:off x="1733725" y="3632527"/>
              <a:ext cx="56359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Tx/>
                <a:buAutoNum type="alphaLcParenR"/>
              </a:pPr>
              <a:r>
                <a:rPr lang="sv-SE" dirty="0">
                  <a:latin typeface="Bradley Hand Bold"/>
                  <a:cs typeface="Bradley Hand Bold"/>
                </a:rPr>
                <a:t>4x </a:t>
              </a:r>
              <a:r>
                <a:rPr lang="sv-SE" dirty="0"/>
                <a:t>+ </a:t>
              </a:r>
              <a:r>
                <a:rPr lang="sv-SE" dirty="0">
                  <a:latin typeface="Bradley Hand Bold"/>
                  <a:cs typeface="Bradley Hand Bold"/>
                </a:rPr>
                <a:t>12	b</a:t>
              </a:r>
              <a:r>
                <a:rPr lang="sv-SE" dirty="0">
                  <a:latin typeface="Bradley Hand Bold"/>
                </a:rPr>
                <a:t>) 6ab </a:t>
              </a:r>
              <a:r>
                <a:rPr lang="sv-SE" dirty="0"/>
                <a:t>– </a:t>
              </a:r>
              <a:r>
                <a:rPr lang="sv-SE" dirty="0">
                  <a:latin typeface="Bradley Hand Bold"/>
                </a:rPr>
                <a:t>9a </a:t>
              </a:r>
              <a:endParaRPr lang="sv-SE" dirty="0">
                <a:latin typeface="Bradley Hand Bold"/>
                <a:cs typeface="Bradley Hand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003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 animBg="1"/>
      <p:bldP spid="39" grpId="0" animBg="1"/>
      <p:bldP spid="40" grpId="0"/>
      <p:bldP spid="41" grpId="0"/>
      <p:bldP spid="42" grpId="0" animBg="1"/>
      <p:bldP spid="43" grpId="0" animBg="1"/>
      <p:bldP spid="45" grpId="0" animBg="1"/>
      <p:bldP spid="46" grpId="0" animBg="1"/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ktangel 76">
            <a:extLst>
              <a:ext uri="{FF2B5EF4-FFF2-40B4-BE49-F238E27FC236}">
                <a16:creationId xmlns:a16="http://schemas.microsoft.com/office/drawing/2014/main" id="{B6086D01-6944-CA47-A108-3B4641232576}"/>
              </a:ext>
            </a:extLst>
          </p:cNvPr>
          <p:cNvSpPr/>
          <p:nvPr/>
        </p:nvSpPr>
        <p:spPr>
          <a:xfrm>
            <a:off x="275241" y="533604"/>
            <a:ext cx="67090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Förenkla uttrycket 	</a:t>
            </a:r>
            <a:r>
              <a:rPr lang="sv-SE" sz="2400" b="1" dirty="0">
                <a:solidFill>
                  <a:srgbClr val="9F0002"/>
                </a:solidFill>
              </a:rPr>
              <a:t>2</a:t>
            </a:r>
            <a:r>
              <a:rPr lang="sv-SE" sz="2400" b="1" i="1" dirty="0">
                <a:solidFill>
                  <a:srgbClr val="9F0002"/>
                </a:solidFill>
              </a:rPr>
              <a:t>a</a:t>
            </a:r>
            <a:r>
              <a:rPr lang="sv-SE" sz="2400" b="1" dirty="0">
                <a:solidFill>
                  <a:srgbClr val="9F0002"/>
                </a:solidFill>
              </a:rPr>
              <a:t>(</a:t>
            </a:r>
            <a:r>
              <a:rPr lang="sv-SE" sz="2400" b="1" i="1" dirty="0">
                <a:solidFill>
                  <a:srgbClr val="9F0002"/>
                </a:solidFill>
              </a:rPr>
              <a:t>b</a:t>
            </a:r>
            <a:r>
              <a:rPr lang="sv-SE" sz="2400" b="1" dirty="0">
                <a:solidFill>
                  <a:srgbClr val="9F0002"/>
                </a:solidFill>
              </a:rPr>
              <a:t> + 2) – 3</a:t>
            </a:r>
            <a:r>
              <a:rPr lang="sv-SE" sz="2400" b="1" i="1" dirty="0">
                <a:solidFill>
                  <a:srgbClr val="9F0002"/>
                </a:solidFill>
              </a:rPr>
              <a:t>a</a:t>
            </a:r>
            <a:r>
              <a:rPr lang="sv-SE" sz="2400" b="1" dirty="0">
                <a:solidFill>
                  <a:srgbClr val="9F0002"/>
                </a:solidFill>
              </a:rPr>
              <a:t>(1 – </a:t>
            </a:r>
            <a:r>
              <a:rPr lang="sv-SE" sz="2400" b="1" i="1" dirty="0">
                <a:solidFill>
                  <a:srgbClr val="9F0002"/>
                </a:solidFill>
              </a:rPr>
              <a:t>b</a:t>
            </a:r>
            <a:r>
              <a:rPr lang="sv-SE" sz="2400" b="1" dirty="0">
                <a:solidFill>
                  <a:srgbClr val="9F0002"/>
                </a:solidFill>
              </a:rPr>
              <a:t>)</a:t>
            </a:r>
            <a:endParaRPr lang="sv-SE" b="1" dirty="0">
              <a:solidFill>
                <a:srgbClr val="9F0002"/>
              </a:solidFill>
            </a:endParaRPr>
          </a:p>
        </p:txBody>
      </p:sp>
      <p:sp>
        <p:nvSpPr>
          <p:cNvPr id="79" name="Rektangel 78">
            <a:extLst>
              <a:ext uri="{FF2B5EF4-FFF2-40B4-BE49-F238E27FC236}">
                <a16:creationId xmlns:a16="http://schemas.microsoft.com/office/drawing/2014/main" id="{534B20E1-90A4-C14C-98A7-F94200B26819}"/>
              </a:ext>
            </a:extLst>
          </p:cNvPr>
          <p:cNvSpPr/>
          <p:nvPr/>
        </p:nvSpPr>
        <p:spPr>
          <a:xfrm>
            <a:off x="1678944" y="1055746"/>
            <a:ext cx="26855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  </a:t>
            </a:r>
            <a:r>
              <a:rPr lang="sv-SE" dirty="0">
                <a:latin typeface="Bradley Hand" pitchFamily="2" charset="77"/>
              </a:rPr>
              <a:t>2a(b </a:t>
            </a:r>
            <a:r>
              <a:rPr lang="sv-SE" dirty="0"/>
              <a:t>+</a:t>
            </a:r>
            <a:r>
              <a:rPr lang="sv-SE" dirty="0">
                <a:latin typeface="Bradley Hand" pitchFamily="2" charset="77"/>
              </a:rPr>
              <a:t> 2) </a:t>
            </a:r>
            <a:r>
              <a:rPr lang="sv-SE" dirty="0"/>
              <a:t>–  </a:t>
            </a:r>
            <a:r>
              <a:rPr lang="sv-SE" dirty="0">
                <a:latin typeface="Bradley Hand" pitchFamily="2" charset="77"/>
              </a:rPr>
              <a:t>3a(1 </a:t>
            </a:r>
            <a:r>
              <a:rPr lang="sv-SE" dirty="0"/>
              <a:t>–</a:t>
            </a:r>
            <a:r>
              <a:rPr lang="sv-SE" dirty="0">
                <a:latin typeface="Bradley Hand" pitchFamily="2" charset="77"/>
              </a:rPr>
              <a:t> b) </a:t>
            </a:r>
            <a:r>
              <a:rPr lang="sv-SE" dirty="0"/>
              <a:t>=</a:t>
            </a:r>
            <a:r>
              <a:rPr lang="sv-SE" dirty="0">
                <a:latin typeface="Bradley Hand" pitchFamily="2" charset="77"/>
              </a:rPr>
              <a:t> </a:t>
            </a:r>
            <a:endParaRPr lang="sv-SE" dirty="0"/>
          </a:p>
        </p:txBody>
      </p:sp>
      <p:sp>
        <p:nvSpPr>
          <p:cNvPr id="83" name="Uppåtböjd 82">
            <a:extLst>
              <a:ext uri="{FF2B5EF4-FFF2-40B4-BE49-F238E27FC236}">
                <a16:creationId xmlns:a16="http://schemas.microsoft.com/office/drawing/2014/main" id="{B7D32C1F-8F0B-0141-A20A-B45362F40826}"/>
              </a:ext>
            </a:extLst>
          </p:cNvPr>
          <p:cNvSpPr/>
          <p:nvPr/>
        </p:nvSpPr>
        <p:spPr>
          <a:xfrm>
            <a:off x="2066018" y="1334390"/>
            <a:ext cx="340805" cy="125661"/>
          </a:xfrm>
          <a:prstGeom prst="curvedUpArrow">
            <a:avLst>
              <a:gd name="adj1" fmla="val 15665"/>
              <a:gd name="adj2" fmla="val 50000"/>
              <a:gd name="adj3" fmla="val 28080"/>
            </a:avLst>
          </a:prstGeom>
          <a:solidFill>
            <a:srgbClr val="9F0002"/>
          </a:solidFill>
          <a:ln w="6350">
            <a:solidFill>
              <a:srgbClr val="9F00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0000"/>
              </a:solidFill>
            </a:endParaRPr>
          </a:p>
        </p:txBody>
      </p:sp>
      <p:sp>
        <p:nvSpPr>
          <p:cNvPr id="84" name="Uppåtböjd 83">
            <a:extLst>
              <a:ext uri="{FF2B5EF4-FFF2-40B4-BE49-F238E27FC236}">
                <a16:creationId xmlns:a16="http://schemas.microsoft.com/office/drawing/2014/main" id="{A18414E4-7E6A-514B-BD9B-8A807A95EFD8}"/>
              </a:ext>
            </a:extLst>
          </p:cNvPr>
          <p:cNvSpPr/>
          <p:nvPr/>
        </p:nvSpPr>
        <p:spPr>
          <a:xfrm>
            <a:off x="2066018" y="1332443"/>
            <a:ext cx="588435" cy="189936"/>
          </a:xfrm>
          <a:prstGeom prst="curvedUpArrow">
            <a:avLst>
              <a:gd name="adj1" fmla="val 15665"/>
              <a:gd name="adj2" fmla="val 24986"/>
              <a:gd name="adj3" fmla="val 28080"/>
            </a:avLst>
          </a:prstGeom>
          <a:solidFill>
            <a:srgbClr val="9F0002"/>
          </a:solidFill>
          <a:ln w="6350">
            <a:solidFill>
              <a:srgbClr val="9F00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0000"/>
              </a:solidFill>
            </a:endParaRPr>
          </a:p>
        </p:txBody>
      </p:sp>
      <p:sp>
        <p:nvSpPr>
          <p:cNvPr id="58" name="Uppåtböjd 57">
            <a:extLst>
              <a:ext uri="{FF2B5EF4-FFF2-40B4-BE49-F238E27FC236}">
                <a16:creationId xmlns:a16="http://schemas.microsoft.com/office/drawing/2014/main" id="{1FAB5D4B-8F10-364A-992C-C718D3F0A1C8}"/>
              </a:ext>
            </a:extLst>
          </p:cNvPr>
          <p:cNvSpPr/>
          <p:nvPr/>
        </p:nvSpPr>
        <p:spPr>
          <a:xfrm>
            <a:off x="3174543" y="1334390"/>
            <a:ext cx="340805" cy="125661"/>
          </a:xfrm>
          <a:prstGeom prst="curvedUpArrow">
            <a:avLst>
              <a:gd name="adj1" fmla="val 15665"/>
              <a:gd name="adj2" fmla="val 50000"/>
              <a:gd name="adj3" fmla="val 28080"/>
            </a:avLst>
          </a:prstGeom>
          <a:solidFill>
            <a:srgbClr val="9F0002"/>
          </a:solidFill>
          <a:ln w="6350">
            <a:solidFill>
              <a:srgbClr val="9F00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0000"/>
              </a:solidFill>
            </a:endParaRPr>
          </a:p>
        </p:txBody>
      </p:sp>
      <p:sp>
        <p:nvSpPr>
          <p:cNvPr id="66" name="Uppåtböjd 65">
            <a:extLst>
              <a:ext uri="{FF2B5EF4-FFF2-40B4-BE49-F238E27FC236}">
                <a16:creationId xmlns:a16="http://schemas.microsoft.com/office/drawing/2014/main" id="{31879D91-E30E-0141-BC8E-8FE60F5A61A1}"/>
              </a:ext>
            </a:extLst>
          </p:cNvPr>
          <p:cNvSpPr/>
          <p:nvPr/>
        </p:nvSpPr>
        <p:spPr>
          <a:xfrm>
            <a:off x="3174543" y="1332443"/>
            <a:ext cx="692467" cy="189935"/>
          </a:xfrm>
          <a:prstGeom prst="curvedUpArrow">
            <a:avLst>
              <a:gd name="adj1" fmla="val 15665"/>
              <a:gd name="adj2" fmla="val 24986"/>
              <a:gd name="adj3" fmla="val 6284"/>
            </a:avLst>
          </a:prstGeom>
          <a:solidFill>
            <a:srgbClr val="9F0002"/>
          </a:solidFill>
          <a:ln w="6350">
            <a:solidFill>
              <a:srgbClr val="9F00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0000"/>
              </a:solidFill>
            </a:endParaRPr>
          </a:p>
        </p:txBody>
      </p:sp>
      <p:sp>
        <p:nvSpPr>
          <p:cNvPr id="75" name="Rektangel 74">
            <a:extLst>
              <a:ext uri="{FF2B5EF4-FFF2-40B4-BE49-F238E27FC236}">
                <a16:creationId xmlns:a16="http://schemas.microsoft.com/office/drawing/2014/main" id="{15F97508-85AA-0547-81BA-4CDB031F232A}"/>
              </a:ext>
            </a:extLst>
          </p:cNvPr>
          <p:cNvSpPr/>
          <p:nvPr/>
        </p:nvSpPr>
        <p:spPr>
          <a:xfrm>
            <a:off x="1539323" y="1666450"/>
            <a:ext cx="2925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 = </a:t>
            </a:r>
            <a:r>
              <a:rPr lang="sv-SE" dirty="0">
                <a:latin typeface="Bradley Hand" pitchFamily="2" charset="77"/>
              </a:rPr>
              <a:t>(2ab </a:t>
            </a:r>
            <a:r>
              <a:rPr lang="sv-SE" dirty="0"/>
              <a:t>+</a:t>
            </a:r>
            <a:r>
              <a:rPr lang="sv-SE" dirty="0">
                <a:latin typeface="Bradley Hand" pitchFamily="2" charset="77"/>
              </a:rPr>
              <a:t> 4a) </a:t>
            </a:r>
            <a:r>
              <a:rPr lang="sv-SE" dirty="0"/>
              <a:t>– </a:t>
            </a:r>
            <a:r>
              <a:rPr lang="sv-SE" dirty="0">
                <a:latin typeface="Bradley Hand" pitchFamily="2" charset="77"/>
              </a:rPr>
              <a:t>(3a </a:t>
            </a:r>
            <a:r>
              <a:rPr lang="sv-SE" dirty="0"/>
              <a:t>–</a:t>
            </a:r>
            <a:r>
              <a:rPr lang="sv-SE" dirty="0">
                <a:latin typeface="Bradley Hand" pitchFamily="2" charset="77"/>
              </a:rPr>
              <a:t> 3ab) </a:t>
            </a:r>
            <a:r>
              <a:rPr lang="sv-SE" dirty="0"/>
              <a:t>=</a:t>
            </a:r>
            <a:r>
              <a:rPr lang="sv-SE" dirty="0">
                <a:latin typeface="Bradley Hand" pitchFamily="2" charset="77"/>
              </a:rPr>
              <a:t> </a:t>
            </a:r>
            <a:endParaRPr lang="sv-SE" dirty="0"/>
          </a:p>
        </p:txBody>
      </p:sp>
      <p:sp>
        <p:nvSpPr>
          <p:cNvPr id="76" name="Rektangel 75">
            <a:extLst>
              <a:ext uri="{FF2B5EF4-FFF2-40B4-BE49-F238E27FC236}">
                <a16:creationId xmlns:a16="http://schemas.microsoft.com/office/drawing/2014/main" id="{57A6562C-6C8F-9B47-ADF7-8F11733539DD}"/>
              </a:ext>
            </a:extLst>
          </p:cNvPr>
          <p:cNvSpPr/>
          <p:nvPr/>
        </p:nvSpPr>
        <p:spPr>
          <a:xfrm>
            <a:off x="1558833" y="2133082"/>
            <a:ext cx="2925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 = </a:t>
            </a:r>
            <a:r>
              <a:rPr lang="sv-SE" dirty="0">
                <a:latin typeface="Bradley Hand" pitchFamily="2" charset="77"/>
              </a:rPr>
              <a:t> 2ab </a:t>
            </a:r>
            <a:r>
              <a:rPr lang="sv-SE" dirty="0"/>
              <a:t>+</a:t>
            </a:r>
            <a:r>
              <a:rPr lang="sv-SE" dirty="0">
                <a:latin typeface="Bradley Hand" pitchFamily="2" charset="77"/>
              </a:rPr>
              <a:t> 4a </a:t>
            </a:r>
            <a:r>
              <a:rPr lang="sv-SE" dirty="0"/>
              <a:t>– </a:t>
            </a:r>
            <a:r>
              <a:rPr lang="sv-SE" dirty="0">
                <a:latin typeface="Bradley Hand" pitchFamily="2" charset="77"/>
              </a:rPr>
              <a:t>3a </a:t>
            </a:r>
            <a:r>
              <a:rPr lang="sv-SE" dirty="0"/>
              <a:t>+</a:t>
            </a:r>
            <a:r>
              <a:rPr lang="sv-SE" dirty="0">
                <a:latin typeface="Bradley Hand" pitchFamily="2" charset="77"/>
              </a:rPr>
              <a:t> 3ab </a:t>
            </a:r>
            <a:r>
              <a:rPr lang="sv-SE" dirty="0"/>
              <a:t>=</a:t>
            </a:r>
            <a:r>
              <a:rPr lang="sv-SE" dirty="0">
                <a:latin typeface="Bradley Hand" pitchFamily="2" charset="77"/>
              </a:rPr>
              <a:t> </a:t>
            </a:r>
            <a:endParaRPr lang="sv-SE" dirty="0"/>
          </a:p>
        </p:txBody>
      </p:sp>
      <p:grpSp>
        <p:nvGrpSpPr>
          <p:cNvPr id="94" name="Grupp 93">
            <a:extLst>
              <a:ext uri="{FF2B5EF4-FFF2-40B4-BE49-F238E27FC236}">
                <a16:creationId xmlns:a16="http://schemas.microsoft.com/office/drawing/2014/main" id="{3F757FD2-AC86-FE43-92A6-5A3746DB8037}"/>
              </a:ext>
            </a:extLst>
          </p:cNvPr>
          <p:cNvGrpSpPr/>
          <p:nvPr/>
        </p:nvGrpSpPr>
        <p:grpSpPr>
          <a:xfrm>
            <a:off x="1898510" y="2425038"/>
            <a:ext cx="1968500" cy="0"/>
            <a:chOff x="4874800" y="3528292"/>
            <a:chExt cx="1968500" cy="0"/>
          </a:xfrm>
        </p:grpSpPr>
        <p:cxnSp>
          <p:nvCxnSpPr>
            <p:cNvPr id="95" name="Rak 94">
              <a:extLst>
                <a:ext uri="{FF2B5EF4-FFF2-40B4-BE49-F238E27FC236}">
                  <a16:creationId xmlns:a16="http://schemas.microsoft.com/office/drawing/2014/main" id="{E1C414F4-6483-6342-B66D-6DF32B961939}"/>
                </a:ext>
              </a:extLst>
            </p:cNvPr>
            <p:cNvCxnSpPr>
              <a:cxnSpLocks/>
            </p:cNvCxnSpPr>
            <p:nvPr/>
          </p:nvCxnSpPr>
          <p:spPr>
            <a:xfrm>
              <a:off x="4874800" y="3528292"/>
              <a:ext cx="384175" cy="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6" name="Rak 95">
              <a:extLst>
                <a:ext uri="{FF2B5EF4-FFF2-40B4-BE49-F238E27FC236}">
                  <a16:creationId xmlns:a16="http://schemas.microsoft.com/office/drawing/2014/main" id="{113E4577-3560-E64A-AF96-DDF5B247FC48}"/>
                </a:ext>
              </a:extLst>
            </p:cNvPr>
            <p:cNvCxnSpPr>
              <a:cxnSpLocks/>
            </p:cNvCxnSpPr>
            <p:nvPr/>
          </p:nvCxnSpPr>
          <p:spPr>
            <a:xfrm>
              <a:off x="6368773" y="3528292"/>
              <a:ext cx="474527" cy="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8" name="Rak 97">
              <a:extLst>
                <a:ext uri="{FF2B5EF4-FFF2-40B4-BE49-F238E27FC236}">
                  <a16:creationId xmlns:a16="http://schemas.microsoft.com/office/drawing/2014/main" id="{C4FBF8C2-482E-9C48-8E85-815FB35E430F}"/>
                </a:ext>
              </a:extLst>
            </p:cNvPr>
            <p:cNvCxnSpPr>
              <a:cxnSpLocks/>
            </p:cNvCxnSpPr>
            <p:nvPr/>
          </p:nvCxnSpPr>
          <p:spPr>
            <a:xfrm>
              <a:off x="5344711" y="3528292"/>
              <a:ext cx="419048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9" name="Rak 98">
              <a:extLst>
                <a:ext uri="{FF2B5EF4-FFF2-40B4-BE49-F238E27FC236}">
                  <a16:creationId xmlns:a16="http://schemas.microsoft.com/office/drawing/2014/main" id="{CC809668-C10C-2743-9318-078FCFF68631}"/>
                </a:ext>
              </a:extLst>
            </p:cNvPr>
            <p:cNvCxnSpPr>
              <a:cxnSpLocks/>
            </p:cNvCxnSpPr>
            <p:nvPr/>
          </p:nvCxnSpPr>
          <p:spPr>
            <a:xfrm>
              <a:off x="5850944" y="3528292"/>
              <a:ext cx="411331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00" name="Rektangel 99">
            <a:extLst>
              <a:ext uri="{FF2B5EF4-FFF2-40B4-BE49-F238E27FC236}">
                <a16:creationId xmlns:a16="http://schemas.microsoft.com/office/drawing/2014/main" id="{6F63459F-9043-184B-9904-E256D8378001}"/>
              </a:ext>
            </a:extLst>
          </p:cNvPr>
          <p:cNvSpPr/>
          <p:nvPr/>
        </p:nvSpPr>
        <p:spPr>
          <a:xfrm>
            <a:off x="1558833" y="2615826"/>
            <a:ext cx="13158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 = </a:t>
            </a:r>
            <a:r>
              <a:rPr lang="sv-SE" dirty="0">
                <a:latin typeface="Bradley Hand" pitchFamily="2" charset="77"/>
              </a:rPr>
              <a:t> 5ab </a:t>
            </a:r>
            <a:r>
              <a:rPr lang="sv-SE" dirty="0"/>
              <a:t>+</a:t>
            </a:r>
            <a:r>
              <a:rPr lang="sv-SE" dirty="0">
                <a:latin typeface="Bradley Hand" pitchFamily="2" charset="77"/>
              </a:rPr>
              <a:t> a</a:t>
            </a:r>
            <a:endParaRPr lang="sv-SE" dirty="0"/>
          </a:p>
        </p:txBody>
      </p:sp>
      <p:sp>
        <p:nvSpPr>
          <p:cNvPr id="101" name="Rektangel 100">
            <a:extLst>
              <a:ext uri="{FF2B5EF4-FFF2-40B4-BE49-F238E27FC236}">
                <a16:creationId xmlns:a16="http://schemas.microsoft.com/office/drawing/2014/main" id="{17424098-204D-1C48-912C-EFB1A9005459}"/>
              </a:ext>
            </a:extLst>
          </p:cNvPr>
          <p:cNvSpPr/>
          <p:nvPr/>
        </p:nvSpPr>
        <p:spPr>
          <a:xfrm>
            <a:off x="275241" y="3640227"/>
            <a:ext cx="67090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Förenkla uttrycket   </a:t>
            </a:r>
            <a:r>
              <a:rPr lang="sv-SE" sz="2400" b="1" dirty="0">
                <a:solidFill>
                  <a:srgbClr val="9F0002"/>
                </a:solidFill>
              </a:rPr>
              <a:t>2</a:t>
            </a:r>
            <a:r>
              <a:rPr lang="sv-SE" sz="2400" b="1" i="1" dirty="0">
                <a:solidFill>
                  <a:srgbClr val="9F0002"/>
                </a:solidFill>
              </a:rPr>
              <a:t>x</a:t>
            </a:r>
            <a:r>
              <a:rPr lang="sv-SE" sz="2400" b="1" dirty="0">
                <a:solidFill>
                  <a:srgbClr val="9F0002"/>
                </a:solidFill>
              </a:rPr>
              <a:t>(2</a:t>
            </a:r>
            <a:r>
              <a:rPr lang="sv-SE" sz="2400" b="1" i="1" dirty="0">
                <a:solidFill>
                  <a:srgbClr val="9F0002"/>
                </a:solidFill>
              </a:rPr>
              <a:t>y</a:t>
            </a:r>
            <a:r>
              <a:rPr lang="sv-SE" sz="2400" b="1" dirty="0">
                <a:solidFill>
                  <a:srgbClr val="9F0002"/>
                </a:solidFill>
              </a:rPr>
              <a:t> – 3) – 2</a:t>
            </a:r>
            <a:r>
              <a:rPr lang="sv-SE" sz="2400" b="1" i="1" dirty="0">
                <a:solidFill>
                  <a:srgbClr val="9F0002"/>
                </a:solidFill>
              </a:rPr>
              <a:t>y</a:t>
            </a:r>
            <a:r>
              <a:rPr lang="sv-SE" sz="2400" b="1" dirty="0">
                <a:solidFill>
                  <a:srgbClr val="9F0002"/>
                </a:solidFill>
              </a:rPr>
              <a:t>(</a:t>
            </a:r>
            <a:r>
              <a:rPr lang="sv-SE" sz="2400" b="1" i="1" dirty="0">
                <a:solidFill>
                  <a:srgbClr val="9F0002"/>
                </a:solidFill>
              </a:rPr>
              <a:t>x</a:t>
            </a:r>
            <a:r>
              <a:rPr lang="sv-SE" sz="2400" b="1" dirty="0">
                <a:solidFill>
                  <a:srgbClr val="9F0002"/>
                </a:solidFill>
              </a:rPr>
              <a:t> + 3) + 6x</a:t>
            </a:r>
            <a:endParaRPr lang="sv-SE" b="1" dirty="0">
              <a:solidFill>
                <a:srgbClr val="9F0002"/>
              </a:solidFill>
            </a:endParaRPr>
          </a:p>
        </p:txBody>
      </p:sp>
      <p:sp>
        <p:nvSpPr>
          <p:cNvPr id="102" name="Rektangel 101">
            <a:extLst>
              <a:ext uri="{FF2B5EF4-FFF2-40B4-BE49-F238E27FC236}">
                <a16:creationId xmlns:a16="http://schemas.microsoft.com/office/drawing/2014/main" id="{045CB84B-CB37-1B4A-8D40-6E041E5DA7EC}"/>
              </a:ext>
            </a:extLst>
          </p:cNvPr>
          <p:cNvSpPr/>
          <p:nvPr/>
        </p:nvSpPr>
        <p:spPr>
          <a:xfrm>
            <a:off x="1678944" y="4242174"/>
            <a:ext cx="34312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  </a:t>
            </a:r>
            <a:r>
              <a:rPr lang="sv-SE" dirty="0">
                <a:latin typeface="Bradley Hand" pitchFamily="2" charset="77"/>
              </a:rPr>
              <a:t>2x(2y </a:t>
            </a:r>
            <a:r>
              <a:rPr lang="sv-SE" dirty="0"/>
              <a:t>–</a:t>
            </a:r>
            <a:r>
              <a:rPr lang="sv-SE" dirty="0">
                <a:latin typeface="Bradley Hand" pitchFamily="2" charset="77"/>
              </a:rPr>
              <a:t> 3) </a:t>
            </a:r>
            <a:r>
              <a:rPr lang="sv-SE" dirty="0"/>
              <a:t>–  </a:t>
            </a:r>
            <a:r>
              <a:rPr lang="sv-SE" dirty="0">
                <a:latin typeface="Bradley Hand" pitchFamily="2" charset="77"/>
              </a:rPr>
              <a:t>2y(x </a:t>
            </a:r>
            <a:r>
              <a:rPr lang="sv-SE" dirty="0"/>
              <a:t>+</a:t>
            </a:r>
            <a:r>
              <a:rPr lang="sv-SE" dirty="0">
                <a:latin typeface="Bradley Hand" pitchFamily="2" charset="77"/>
              </a:rPr>
              <a:t> 3) </a:t>
            </a:r>
            <a:r>
              <a:rPr lang="sv-SE" dirty="0"/>
              <a:t>+ </a:t>
            </a:r>
            <a:r>
              <a:rPr lang="sv-SE" dirty="0">
                <a:latin typeface="Bradley Hand" pitchFamily="2" charset="77"/>
              </a:rPr>
              <a:t>6x </a:t>
            </a:r>
            <a:r>
              <a:rPr lang="sv-SE" dirty="0"/>
              <a:t>=</a:t>
            </a:r>
            <a:r>
              <a:rPr lang="sv-SE" dirty="0">
                <a:latin typeface="Bradley Hand" pitchFamily="2" charset="77"/>
              </a:rPr>
              <a:t> </a:t>
            </a:r>
            <a:endParaRPr lang="sv-SE" dirty="0"/>
          </a:p>
        </p:txBody>
      </p:sp>
      <p:sp>
        <p:nvSpPr>
          <p:cNvPr id="103" name="Uppåtböjd 102">
            <a:extLst>
              <a:ext uri="{FF2B5EF4-FFF2-40B4-BE49-F238E27FC236}">
                <a16:creationId xmlns:a16="http://schemas.microsoft.com/office/drawing/2014/main" id="{0B484494-0E40-294B-923C-34C1E13B445E}"/>
              </a:ext>
            </a:extLst>
          </p:cNvPr>
          <p:cNvSpPr/>
          <p:nvPr/>
        </p:nvSpPr>
        <p:spPr>
          <a:xfrm>
            <a:off x="2066019" y="4514582"/>
            <a:ext cx="287991" cy="106778"/>
          </a:xfrm>
          <a:prstGeom prst="curvedUpArrow">
            <a:avLst>
              <a:gd name="adj1" fmla="val 15665"/>
              <a:gd name="adj2" fmla="val 50000"/>
              <a:gd name="adj3" fmla="val 28080"/>
            </a:avLst>
          </a:prstGeom>
          <a:solidFill>
            <a:srgbClr val="9F0002"/>
          </a:solidFill>
          <a:ln w="6350">
            <a:solidFill>
              <a:srgbClr val="9F00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0000"/>
              </a:solidFill>
            </a:endParaRPr>
          </a:p>
        </p:txBody>
      </p:sp>
      <p:sp>
        <p:nvSpPr>
          <p:cNvPr id="104" name="Uppåtböjd 103">
            <a:extLst>
              <a:ext uri="{FF2B5EF4-FFF2-40B4-BE49-F238E27FC236}">
                <a16:creationId xmlns:a16="http://schemas.microsoft.com/office/drawing/2014/main" id="{134A1DEA-01BE-C84C-92F4-3D0274176999}"/>
              </a:ext>
            </a:extLst>
          </p:cNvPr>
          <p:cNvSpPr/>
          <p:nvPr/>
        </p:nvSpPr>
        <p:spPr>
          <a:xfrm>
            <a:off x="2066018" y="4516730"/>
            <a:ext cx="723713" cy="176167"/>
          </a:xfrm>
          <a:prstGeom prst="curvedUpArrow">
            <a:avLst>
              <a:gd name="adj1" fmla="val 15665"/>
              <a:gd name="adj2" fmla="val 24986"/>
              <a:gd name="adj3" fmla="val 28080"/>
            </a:avLst>
          </a:prstGeom>
          <a:solidFill>
            <a:srgbClr val="9F0002"/>
          </a:solidFill>
          <a:ln w="6350">
            <a:solidFill>
              <a:srgbClr val="9F00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0000"/>
              </a:solidFill>
            </a:endParaRPr>
          </a:p>
        </p:txBody>
      </p:sp>
      <p:sp>
        <p:nvSpPr>
          <p:cNvPr id="105" name="Uppåtböjd 104">
            <a:extLst>
              <a:ext uri="{FF2B5EF4-FFF2-40B4-BE49-F238E27FC236}">
                <a16:creationId xmlns:a16="http://schemas.microsoft.com/office/drawing/2014/main" id="{8FEDA64D-292B-014C-86F0-14F5A1FFB884}"/>
              </a:ext>
            </a:extLst>
          </p:cNvPr>
          <p:cNvSpPr/>
          <p:nvPr/>
        </p:nvSpPr>
        <p:spPr>
          <a:xfrm>
            <a:off x="3352125" y="4523516"/>
            <a:ext cx="333404" cy="104628"/>
          </a:xfrm>
          <a:prstGeom prst="curvedUpArrow">
            <a:avLst>
              <a:gd name="adj1" fmla="val 15665"/>
              <a:gd name="adj2" fmla="val 50000"/>
              <a:gd name="adj3" fmla="val 28080"/>
            </a:avLst>
          </a:prstGeom>
          <a:solidFill>
            <a:srgbClr val="9F0002"/>
          </a:solidFill>
          <a:ln w="6350">
            <a:solidFill>
              <a:srgbClr val="9F00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0000"/>
              </a:solidFill>
            </a:endParaRPr>
          </a:p>
        </p:txBody>
      </p:sp>
      <p:sp>
        <p:nvSpPr>
          <p:cNvPr id="106" name="Rektangel 105">
            <a:extLst>
              <a:ext uri="{FF2B5EF4-FFF2-40B4-BE49-F238E27FC236}">
                <a16:creationId xmlns:a16="http://schemas.microsoft.com/office/drawing/2014/main" id="{3D0BC3CE-A3F5-AE41-A670-31DDA95078BE}"/>
              </a:ext>
            </a:extLst>
          </p:cNvPr>
          <p:cNvSpPr/>
          <p:nvPr/>
        </p:nvSpPr>
        <p:spPr>
          <a:xfrm>
            <a:off x="1539323" y="4852878"/>
            <a:ext cx="37902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 = (</a:t>
            </a:r>
            <a:r>
              <a:rPr lang="sv-SE" dirty="0">
                <a:latin typeface="Bradley Hand" pitchFamily="2" charset="77"/>
              </a:rPr>
              <a:t>4xy </a:t>
            </a:r>
            <a:r>
              <a:rPr lang="sv-SE" dirty="0"/>
              <a:t>–</a:t>
            </a:r>
            <a:r>
              <a:rPr lang="sv-SE" dirty="0">
                <a:latin typeface="Bradley Hand" pitchFamily="2" charset="77"/>
              </a:rPr>
              <a:t> 6x) </a:t>
            </a:r>
            <a:r>
              <a:rPr lang="sv-SE" dirty="0"/>
              <a:t>– </a:t>
            </a:r>
            <a:r>
              <a:rPr lang="sv-SE" dirty="0">
                <a:latin typeface="Bradley Hand" pitchFamily="2" charset="77"/>
              </a:rPr>
              <a:t>(2xy </a:t>
            </a:r>
            <a:r>
              <a:rPr lang="sv-SE" dirty="0"/>
              <a:t>+</a:t>
            </a:r>
            <a:r>
              <a:rPr lang="sv-SE" dirty="0">
                <a:latin typeface="Bradley Hand" pitchFamily="2" charset="77"/>
              </a:rPr>
              <a:t> 6y) </a:t>
            </a:r>
            <a:r>
              <a:rPr lang="sv-SE" dirty="0"/>
              <a:t>+ </a:t>
            </a:r>
            <a:r>
              <a:rPr lang="sv-SE" dirty="0">
                <a:latin typeface="Bradley Hand" pitchFamily="2" charset="77"/>
              </a:rPr>
              <a:t>6x </a:t>
            </a:r>
            <a:r>
              <a:rPr lang="sv-SE" dirty="0"/>
              <a:t>=</a:t>
            </a:r>
            <a:r>
              <a:rPr lang="sv-SE" dirty="0">
                <a:latin typeface="Bradley Hand" pitchFamily="2" charset="77"/>
              </a:rPr>
              <a:t> </a:t>
            </a:r>
            <a:endParaRPr lang="sv-SE" dirty="0"/>
          </a:p>
        </p:txBody>
      </p:sp>
      <p:sp>
        <p:nvSpPr>
          <p:cNvPr id="107" name="Rektangel 106">
            <a:extLst>
              <a:ext uri="{FF2B5EF4-FFF2-40B4-BE49-F238E27FC236}">
                <a16:creationId xmlns:a16="http://schemas.microsoft.com/office/drawing/2014/main" id="{F78D0C45-E52C-214D-9095-1BF473EF7730}"/>
              </a:ext>
            </a:extLst>
          </p:cNvPr>
          <p:cNvSpPr/>
          <p:nvPr/>
        </p:nvSpPr>
        <p:spPr>
          <a:xfrm>
            <a:off x="1558833" y="5319510"/>
            <a:ext cx="36884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 = </a:t>
            </a:r>
            <a:r>
              <a:rPr lang="sv-SE" dirty="0">
                <a:latin typeface="Bradley Hand" pitchFamily="2" charset="77"/>
              </a:rPr>
              <a:t>4xy </a:t>
            </a:r>
            <a:r>
              <a:rPr lang="sv-SE" dirty="0"/>
              <a:t>–</a:t>
            </a:r>
            <a:r>
              <a:rPr lang="sv-SE" dirty="0">
                <a:latin typeface="Bradley Hand" pitchFamily="2" charset="77"/>
              </a:rPr>
              <a:t> 6x </a:t>
            </a:r>
            <a:r>
              <a:rPr lang="sv-SE" dirty="0"/>
              <a:t>– </a:t>
            </a:r>
            <a:r>
              <a:rPr lang="sv-SE" dirty="0">
                <a:latin typeface="Bradley Hand" pitchFamily="2" charset="77"/>
              </a:rPr>
              <a:t>2xy </a:t>
            </a:r>
            <a:r>
              <a:rPr lang="sv-SE" dirty="0"/>
              <a:t>–</a:t>
            </a:r>
            <a:r>
              <a:rPr lang="sv-SE" dirty="0">
                <a:latin typeface="Bradley Hand" pitchFamily="2" charset="77"/>
              </a:rPr>
              <a:t> 6y </a:t>
            </a:r>
            <a:r>
              <a:rPr lang="sv-SE" dirty="0"/>
              <a:t>+ </a:t>
            </a:r>
            <a:r>
              <a:rPr lang="sv-SE" dirty="0">
                <a:latin typeface="Bradley Hand" pitchFamily="2" charset="77"/>
              </a:rPr>
              <a:t>6x </a:t>
            </a:r>
            <a:r>
              <a:rPr lang="sv-SE" dirty="0"/>
              <a:t>=</a:t>
            </a:r>
            <a:r>
              <a:rPr lang="sv-SE" dirty="0">
                <a:latin typeface="Bradley Hand" pitchFamily="2" charset="77"/>
              </a:rPr>
              <a:t> </a:t>
            </a:r>
            <a:endParaRPr lang="sv-SE" dirty="0"/>
          </a:p>
        </p:txBody>
      </p:sp>
      <p:sp>
        <p:nvSpPr>
          <p:cNvPr id="108" name="Rektangel 107">
            <a:extLst>
              <a:ext uri="{FF2B5EF4-FFF2-40B4-BE49-F238E27FC236}">
                <a16:creationId xmlns:a16="http://schemas.microsoft.com/office/drawing/2014/main" id="{AC31CC2A-CDF1-8643-BF7C-1877ECA1B590}"/>
              </a:ext>
            </a:extLst>
          </p:cNvPr>
          <p:cNvSpPr/>
          <p:nvPr/>
        </p:nvSpPr>
        <p:spPr>
          <a:xfrm>
            <a:off x="1558833" y="5802254"/>
            <a:ext cx="14936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 = </a:t>
            </a:r>
            <a:r>
              <a:rPr lang="sv-SE" dirty="0">
                <a:latin typeface="Bradley Hand" pitchFamily="2" charset="77"/>
              </a:rPr>
              <a:t> 2xy </a:t>
            </a:r>
            <a:r>
              <a:rPr lang="sv-SE" dirty="0"/>
              <a:t>–</a:t>
            </a:r>
            <a:r>
              <a:rPr lang="sv-SE" dirty="0">
                <a:latin typeface="Bradley Hand" pitchFamily="2" charset="77"/>
              </a:rPr>
              <a:t> 6y </a:t>
            </a:r>
            <a:endParaRPr lang="sv-SE" dirty="0"/>
          </a:p>
        </p:txBody>
      </p:sp>
      <p:sp>
        <p:nvSpPr>
          <p:cNvPr id="109" name="Uppåtböjd 108">
            <a:extLst>
              <a:ext uri="{FF2B5EF4-FFF2-40B4-BE49-F238E27FC236}">
                <a16:creationId xmlns:a16="http://schemas.microsoft.com/office/drawing/2014/main" id="{BCB5E23A-0445-AC4C-8466-61DC1C89019A}"/>
              </a:ext>
            </a:extLst>
          </p:cNvPr>
          <p:cNvSpPr/>
          <p:nvPr/>
        </p:nvSpPr>
        <p:spPr>
          <a:xfrm>
            <a:off x="3352124" y="4520818"/>
            <a:ext cx="705783" cy="172079"/>
          </a:xfrm>
          <a:prstGeom prst="curvedUpArrow">
            <a:avLst>
              <a:gd name="adj1" fmla="val 15665"/>
              <a:gd name="adj2" fmla="val 24986"/>
              <a:gd name="adj3" fmla="val 28080"/>
            </a:avLst>
          </a:prstGeom>
          <a:solidFill>
            <a:srgbClr val="9F0002"/>
          </a:solidFill>
          <a:ln w="6350">
            <a:solidFill>
              <a:srgbClr val="9F00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0000"/>
              </a:solidFill>
            </a:endParaRPr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1C592A3B-F229-F749-AFFA-57F28B589D1E}"/>
              </a:ext>
            </a:extLst>
          </p:cNvPr>
          <p:cNvGrpSpPr/>
          <p:nvPr/>
        </p:nvGrpSpPr>
        <p:grpSpPr>
          <a:xfrm>
            <a:off x="1831615" y="5678552"/>
            <a:ext cx="2607303" cy="8858"/>
            <a:chOff x="3611454" y="5592868"/>
            <a:chExt cx="2607303" cy="8858"/>
          </a:xfrm>
        </p:grpSpPr>
        <p:grpSp>
          <p:nvGrpSpPr>
            <p:cNvPr id="110" name="Grupp 109">
              <a:extLst>
                <a:ext uri="{FF2B5EF4-FFF2-40B4-BE49-F238E27FC236}">
                  <a16:creationId xmlns:a16="http://schemas.microsoft.com/office/drawing/2014/main" id="{BB282561-8A41-344B-9D8B-65FC3C3FD305}"/>
                </a:ext>
              </a:extLst>
            </p:cNvPr>
            <p:cNvGrpSpPr/>
            <p:nvPr/>
          </p:nvGrpSpPr>
          <p:grpSpPr>
            <a:xfrm>
              <a:off x="3611454" y="5592868"/>
              <a:ext cx="2607303" cy="8858"/>
              <a:chOff x="4817463" y="3518002"/>
              <a:chExt cx="2065692" cy="8858"/>
            </a:xfrm>
          </p:grpSpPr>
          <p:cxnSp>
            <p:nvCxnSpPr>
              <p:cNvPr id="111" name="Rak 110">
                <a:extLst>
                  <a:ext uri="{FF2B5EF4-FFF2-40B4-BE49-F238E27FC236}">
                    <a16:creationId xmlns:a16="http://schemas.microsoft.com/office/drawing/2014/main" id="{8A78A055-344B-2846-9458-B3516C767A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1342" y="3518002"/>
                <a:ext cx="309402" cy="0"/>
              </a:xfrm>
              <a:prstGeom prst="line">
                <a:avLst/>
              </a:prstGeom>
              <a:ln w="1905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12" name="Rak 111">
                <a:extLst>
                  <a:ext uri="{FF2B5EF4-FFF2-40B4-BE49-F238E27FC236}">
                    <a16:creationId xmlns:a16="http://schemas.microsoft.com/office/drawing/2014/main" id="{0FBCA94C-35E1-E443-AE74-A32C79CAA5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33369" y="3526143"/>
                <a:ext cx="349786" cy="717"/>
              </a:xfrm>
              <a:prstGeom prst="line">
                <a:avLst/>
              </a:prstGeom>
              <a:ln w="1905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13" name="Rak 112">
                <a:extLst>
                  <a:ext uri="{FF2B5EF4-FFF2-40B4-BE49-F238E27FC236}">
                    <a16:creationId xmlns:a16="http://schemas.microsoft.com/office/drawing/2014/main" id="{CBAA97A6-EC6E-8C46-A5BC-5DF72BD044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17463" y="3522560"/>
                <a:ext cx="320715" cy="3583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14" name="Rak 113">
                <a:extLst>
                  <a:ext uri="{FF2B5EF4-FFF2-40B4-BE49-F238E27FC236}">
                    <a16:creationId xmlns:a16="http://schemas.microsoft.com/office/drawing/2014/main" id="{BE4D4F6C-93BD-354E-82BD-C022C94D812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33908" y="3521486"/>
                <a:ext cx="393604" cy="1074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117" name="Rak 116">
              <a:extLst>
                <a:ext uri="{FF2B5EF4-FFF2-40B4-BE49-F238E27FC236}">
                  <a16:creationId xmlns:a16="http://schemas.microsoft.com/office/drawing/2014/main" id="{9A87FB13-305A-414F-AD6A-643288883B4B}"/>
                </a:ext>
              </a:extLst>
            </p:cNvPr>
            <p:cNvCxnSpPr>
              <a:cxnSpLocks/>
            </p:cNvCxnSpPr>
            <p:nvPr/>
          </p:nvCxnSpPr>
          <p:spPr>
            <a:xfrm>
              <a:off x="5270123" y="5592868"/>
              <a:ext cx="405710" cy="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2" name="Rektangel 31">
            <a:extLst>
              <a:ext uri="{FF2B5EF4-FFF2-40B4-BE49-F238E27FC236}">
                <a16:creationId xmlns:a16="http://schemas.microsoft.com/office/drawing/2014/main" id="{1529ED7A-A93D-3E42-AAD2-8EC9F1DCC9C0}"/>
              </a:ext>
            </a:extLst>
          </p:cNvPr>
          <p:cNvSpPr/>
          <p:nvPr/>
        </p:nvSpPr>
        <p:spPr>
          <a:xfrm>
            <a:off x="5253418" y="958826"/>
            <a:ext cx="3273172" cy="461665"/>
          </a:xfrm>
          <a:prstGeom prst="rect">
            <a:avLst/>
          </a:prstGeom>
          <a:noFill/>
          <a:ln>
            <a:solidFill>
              <a:srgbClr val="9F0002"/>
            </a:solidFill>
          </a:ln>
        </p:spPr>
        <p:txBody>
          <a:bodyPr wrap="square">
            <a:spAutoFit/>
          </a:bodyPr>
          <a:lstStyle/>
          <a:p>
            <a:r>
              <a:rPr lang="sv-SE" sz="1200" dirty="0"/>
              <a:t>Börja med att multiplicera in 2</a:t>
            </a:r>
            <a:r>
              <a:rPr lang="sv-SE" sz="1200" i="1" dirty="0"/>
              <a:t>a</a:t>
            </a:r>
            <a:r>
              <a:rPr lang="sv-SE" sz="1200" dirty="0"/>
              <a:t> och 3</a:t>
            </a:r>
            <a:r>
              <a:rPr lang="sv-SE" sz="1200" i="1" dirty="0"/>
              <a:t>a</a:t>
            </a:r>
            <a:r>
              <a:rPr lang="sv-SE" sz="1200" dirty="0"/>
              <a:t> i parenteserna, men behåll parenteserna så länge.</a:t>
            </a: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4283EC57-CBBF-C144-BC33-C62E086F6DAB}"/>
              </a:ext>
            </a:extLst>
          </p:cNvPr>
          <p:cNvSpPr/>
          <p:nvPr/>
        </p:nvSpPr>
        <p:spPr>
          <a:xfrm>
            <a:off x="5270123" y="1533903"/>
            <a:ext cx="3756493" cy="461665"/>
          </a:xfrm>
          <a:prstGeom prst="rect">
            <a:avLst/>
          </a:prstGeom>
          <a:noFill/>
          <a:ln>
            <a:solidFill>
              <a:srgbClr val="9F0002"/>
            </a:solidFill>
          </a:ln>
        </p:spPr>
        <p:txBody>
          <a:bodyPr wrap="square">
            <a:spAutoFit/>
          </a:bodyPr>
          <a:lstStyle/>
          <a:p>
            <a:r>
              <a:rPr lang="sv-SE" sz="1200" dirty="0"/>
              <a:t>Eftersom det står ett minustecken framför den andra parentesen ska du ändra tecken när parentesen tas bort.</a:t>
            </a: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217FB745-E029-714E-90F8-7D674ACBBE9D}"/>
              </a:ext>
            </a:extLst>
          </p:cNvPr>
          <p:cNvSpPr/>
          <p:nvPr/>
        </p:nvSpPr>
        <p:spPr>
          <a:xfrm>
            <a:off x="5270123" y="2154161"/>
            <a:ext cx="2380056" cy="276999"/>
          </a:xfrm>
          <a:prstGeom prst="rect">
            <a:avLst/>
          </a:prstGeom>
          <a:noFill/>
          <a:ln>
            <a:solidFill>
              <a:srgbClr val="9F0002"/>
            </a:solidFill>
          </a:ln>
        </p:spPr>
        <p:txBody>
          <a:bodyPr wrap="square">
            <a:spAutoFit/>
          </a:bodyPr>
          <a:lstStyle/>
          <a:p>
            <a:r>
              <a:rPr lang="sv-SE" sz="1200" dirty="0"/>
              <a:t>Lägg märke till att 2</a:t>
            </a:r>
            <a:r>
              <a:rPr lang="sv-SE" sz="1200" i="1" dirty="0"/>
              <a:t>ab</a:t>
            </a:r>
            <a:r>
              <a:rPr lang="sv-SE" sz="1200" dirty="0"/>
              <a:t> + 3</a:t>
            </a:r>
            <a:r>
              <a:rPr lang="sv-SE" sz="1200" i="1" dirty="0"/>
              <a:t>ab</a:t>
            </a:r>
            <a:r>
              <a:rPr lang="sv-SE" sz="1200" dirty="0"/>
              <a:t> = 5</a:t>
            </a:r>
            <a:r>
              <a:rPr lang="sv-SE" sz="1200" i="1" dirty="0"/>
              <a:t>ab</a:t>
            </a:r>
            <a:r>
              <a:rPr lang="sv-SE" sz="1200" dirty="0"/>
              <a:t>.</a:t>
            </a: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E91A3B65-1727-634D-BF46-414B99245BFC}"/>
              </a:ext>
            </a:extLst>
          </p:cNvPr>
          <p:cNvSpPr/>
          <p:nvPr/>
        </p:nvSpPr>
        <p:spPr>
          <a:xfrm>
            <a:off x="275241" y="163678"/>
            <a:ext cx="11651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800000"/>
                </a:solidFill>
              </a:rPr>
              <a:t>Exempel</a:t>
            </a:r>
          </a:p>
        </p:txBody>
      </p:sp>
    </p:spTree>
    <p:extLst>
      <p:ext uri="{BB962C8B-B14F-4D97-AF65-F5344CB8AC3E}">
        <p14:creationId xmlns:p14="http://schemas.microsoft.com/office/powerpoint/2010/main" val="184121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9" grpId="0"/>
      <p:bldP spid="83" grpId="0" animBg="1"/>
      <p:bldP spid="84" grpId="0" animBg="1"/>
      <p:bldP spid="58" grpId="0" animBg="1"/>
      <p:bldP spid="66" grpId="0" animBg="1"/>
      <p:bldP spid="75" grpId="0"/>
      <p:bldP spid="76" grpId="0"/>
      <p:bldP spid="100" grpId="0"/>
      <p:bldP spid="101" grpId="0"/>
      <p:bldP spid="102" grpId="0"/>
      <p:bldP spid="103" grpId="0" animBg="1"/>
      <p:bldP spid="104" grpId="0" animBg="1"/>
      <p:bldP spid="105" grpId="0" animBg="1"/>
      <p:bldP spid="106" grpId="0"/>
      <p:bldP spid="107" grpId="0"/>
      <p:bldP spid="108" grpId="0"/>
      <p:bldP spid="109" grpId="0" animBg="1"/>
      <p:bldP spid="32" grpId="0" animBg="1"/>
      <p:bldP spid="33" grpId="0" animBg="1"/>
      <p:bldP spid="34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8842</TotalTime>
  <Words>590</Words>
  <Application>Microsoft Macintosh PowerPoint</Application>
  <PresentationFormat>Bildspel på skärmen (4:3)</PresentationFormat>
  <Paragraphs>77</Paragraphs>
  <Slides>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10" baseType="lpstr">
      <vt:lpstr>Arial</vt:lpstr>
      <vt:lpstr>Bradley Hand</vt:lpstr>
      <vt:lpstr>Bradley Hand Bold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47</cp:revision>
  <dcterms:created xsi:type="dcterms:W3CDTF">2017-04-14T14:34:08Z</dcterms:created>
  <dcterms:modified xsi:type="dcterms:W3CDTF">2021-08-09T11:12:52Z</dcterms:modified>
</cp:coreProperties>
</file>