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65" r:id="rId3"/>
    <p:sldId id="267" r:id="rId4"/>
    <p:sldId id="261" r:id="rId5"/>
    <p:sldId id="266" r:id="rId6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0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82"/>
    <p:restoredTop sz="94694"/>
  </p:normalViewPr>
  <p:slideViewPr>
    <p:cSldViewPr snapToGrid="0" snapToObjects="1">
      <p:cViewPr>
        <p:scale>
          <a:sx n="119" d="100"/>
          <a:sy n="119" d="100"/>
        </p:scale>
        <p:origin x="1008" y="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2021-08-09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4699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2021-08-09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903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2021-08-09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6393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2021-08-09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5514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2021-08-09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0810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2021-08-09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9234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2021-08-09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0849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2021-08-09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7826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2021-08-09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2861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2021-08-09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606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2021-08-09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3104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B8744-C7B2-6044-A791-BC382EDE4099}" type="datetimeFigureOut">
              <a:rPr lang="sv-SE" smtClean="0"/>
              <a:t>2021-08-09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0234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13D820A-E6F3-864D-B8D2-E355F7C96C83}"/>
              </a:ext>
            </a:extLst>
          </p:cNvPr>
          <p:cNvSpPr/>
          <p:nvPr/>
        </p:nvSpPr>
        <p:spPr>
          <a:xfrm>
            <a:off x="139551" y="172852"/>
            <a:ext cx="8818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3.3			 		         Uttryck med parenteser</a:t>
            </a:r>
            <a:endParaRPr lang="sv-SE" b="1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E71AEAFD-2A7E-4547-9BA2-44C88CD80DEA}"/>
              </a:ext>
            </a:extLst>
          </p:cNvPr>
          <p:cNvSpPr/>
          <p:nvPr/>
        </p:nvSpPr>
        <p:spPr>
          <a:xfrm>
            <a:off x="3018277" y="919819"/>
            <a:ext cx="1404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10 + (4 + 3) =</a:t>
            </a:r>
            <a:endParaRPr lang="sv-SE" dirty="0">
              <a:effectLst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FF48207-BC04-0142-A2EB-086E8AA4EDCB}"/>
              </a:ext>
            </a:extLst>
          </p:cNvPr>
          <p:cNvSpPr/>
          <p:nvPr/>
        </p:nvSpPr>
        <p:spPr>
          <a:xfrm>
            <a:off x="4332530" y="926399"/>
            <a:ext cx="978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10 + 7 = 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5A8B6AD-FEC5-244F-B68F-214410BFBF34}"/>
              </a:ext>
            </a:extLst>
          </p:cNvPr>
          <p:cNvSpPr/>
          <p:nvPr/>
        </p:nvSpPr>
        <p:spPr>
          <a:xfrm>
            <a:off x="5132499" y="926399"/>
            <a:ext cx="502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6DBB46AF-ED4D-4349-9E8C-8AC05485905F}"/>
              </a:ext>
            </a:extLst>
          </p:cNvPr>
          <p:cNvSpPr/>
          <p:nvPr/>
        </p:nvSpPr>
        <p:spPr>
          <a:xfrm>
            <a:off x="3987986" y="1302311"/>
            <a:ext cx="1263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10 + 4 + 3 =</a:t>
            </a:r>
            <a:endParaRPr lang="sv-SE" dirty="0">
              <a:effectLst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46E3FFD6-25E6-A44E-B134-C782B6D3510A}"/>
              </a:ext>
            </a:extLst>
          </p:cNvPr>
          <p:cNvSpPr/>
          <p:nvPr/>
        </p:nvSpPr>
        <p:spPr>
          <a:xfrm>
            <a:off x="5119625" y="1302311"/>
            <a:ext cx="502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5B37F8B-FE13-B948-830B-FA359870A842}"/>
              </a:ext>
            </a:extLst>
          </p:cNvPr>
          <p:cNvSpPr/>
          <p:nvPr/>
        </p:nvSpPr>
        <p:spPr>
          <a:xfrm>
            <a:off x="2895758" y="1658483"/>
            <a:ext cx="944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Alltså är</a:t>
            </a:r>
            <a:endParaRPr lang="sv-SE" dirty="0">
              <a:effectLst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CA9BF70-7A40-824A-A0EE-BDD0408C3D91}"/>
              </a:ext>
            </a:extLst>
          </p:cNvPr>
          <p:cNvSpPr/>
          <p:nvPr/>
        </p:nvSpPr>
        <p:spPr>
          <a:xfrm>
            <a:off x="3727417" y="1665063"/>
            <a:ext cx="1404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10 + (4 + 3) =</a:t>
            </a:r>
            <a:endParaRPr lang="sv-SE" dirty="0">
              <a:effectLst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465AEA62-600E-E448-B2A3-F8D5CCA4B871}"/>
              </a:ext>
            </a:extLst>
          </p:cNvPr>
          <p:cNvSpPr/>
          <p:nvPr/>
        </p:nvSpPr>
        <p:spPr>
          <a:xfrm>
            <a:off x="5017585" y="1671643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10 + 4 + 3</a:t>
            </a:r>
            <a:endParaRPr lang="sv-SE" dirty="0">
              <a:effectLst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AA4B6B6F-BCFB-A74A-B261-38F993987F1C}"/>
              </a:ext>
            </a:extLst>
          </p:cNvPr>
          <p:cNvSpPr/>
          <p:nvPr/>
        </p:nvSpPr>
        <p:spPr>
          <a:xfrm>
            <a:off x="6266523" y="965753"/>
            <a:ext cx="2691692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sv-SE" sz="1600" dirty="0"/>
              <a:t>Parentesen kan tas bort utan att uttryckets värde ändras.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5313890-ADE9-B04C-93E5-F9F623A27D5E}"/>
              </a:ext>
            </a:extLst>
          </p:cNvPr>
          <p:cNvSpPr/>
          <p:nvPr/>
        </p:nvSpPr>
        <p:spPr>
          <a:xfrm>
            <a:off x="2509423" y="2332857"/>
            <a:ext cx="4143433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sv-SE" dirty="0"/>
              <a:t>Samma sak gäller för algebraiska uttryck: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DC78474F-F5BC-F44F-BCD4-4A8103F3345B}"/>
              </a:ext>
            </a:extLst>
          </p:cNvPr>
          <p:cNvSpPr/>
          <p:nvPr/>
        </p:nvSpPr>
        <p:spPr>
          <a:xfrm>
            <a:off x="2316803" y="2708769"/>
            <a:ext cx="1290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i="1" dirty="0"/>
              <a:t>a</a:t>
            </a:r>
            <a:r>
              <a:rPr lang="sv-SE" dirty="0"/>
              <a:t> + (</a:t>
            </a:r>
            <a:r>
              <a:rPr lang="sv-SE" i="1" dirty="0"/>
              <a:t>b</a:t>
            </a:r>
            <a:r>
              <a:rPr lang="sv-SE" dirty="0"/>
              <a:t> + </a:t>
            </a:r>
            <a:r>
              <a:rPr lang="sv-SE" i="1" dirty="0"/>
              <a:t>b</a:t>
            </a:r>
            <a:r>
              <a:rPr lang="sv-SE" dirty="0"/>
              <a:t>) =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F7C27E0A-6FCD-DD48-9CA3-805CC7C358C3}"/>
              </a:ext>
            </a:extLst>
          </p:cNvPr>
          <p:cNvSpPr/>
          <p:nvPr/>
        </p:nvSpPr>
        <p:spPr>
          <a:xfrm>
            <a:off x="3470028" y="2702189"/>
            <a:ext cx="760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i="1" dirty="0">
                <a:solidFill>
                  <a:srgbClr val="FF0000"/>
                </a:solidFill>
              </a:rPr>
              <a:t>a</a:t>
            </a:r>
            <a:r>
              <a:rPr lang="sv-SE" dirty="0">
                <a:solidFill>
                  <a:srgbClr val="FF0000"/>
                </a:solidFill>
              </a:rPr>
              <a:t> + 2</a:t>
            </a:r>
            <a:r>
              <a:rPr lang="sv-SE" i="1" dirty="0">
                <a:solidFill>
                  <a:srgbClr val="FF0000"/>
                </a:solidFill>
              </a:rPr>
              <a:t>b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0AA8609D-B484-7D45-93A1-C94DF037C281}"/>
              </a:ext>
            </a:extLst>
          </p:cNvPr>
          <p:cNvSpPr/>
          <p:nvPr/>
        </p:nvSpPr>
        <p:spPr>
          <a:xfrm>
            <a:off x="4274399" y="2708769"/>
            <a:ext cx="579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effectLst/>
              </a:rPr>
              <a:t>och 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274236E3-75DD-4948-A204-E598E061D970}"/>
              </a:ext>
            </a:extLst>
          </p:cNvPr>
          <p:cNvSpPr/>
          <p:nvPr/>
        </p:nvSpPr>
        <p:spPr>
          <a:xfrm>
            <a:off x="4961480" y="2708769"/>
            <a:ext cx="1151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i="1" dirty="0"/>
              <a:t>a</a:t>
            </a:r>
            <a:r>
              <a:rPr lang="sv-SE" dirty="0"/>
              <a:t> + </a:t>
            </a:r>
            <a:r>
              <a:rPr lang="sv-SE" i="1" dirty="0"/>
              <a:t>b</a:t>
            </a:r>
            <a:r>
              <a:rPr lang="sv-SE" dirty="0"/>
              <a:t> + </a:t>
            </a:r>
            <a:r>
              <a:rPr lang="sv-SE" i="1" dirty="0"/>
              <a:t>b</a:t>
            </a:r>
            <a:r>
              <a:rPr lang="sv-SE" dirty="0"/>
              <a:t> =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C886E8EE-0506-A845-B30C-CFE3749B7592}"/>
              </a:ext>
            </a:extLst>
          </p:cNvPr>
          <p:cNvSpPr/>
          <p:nvPr/>
        </p:nvSpPr>
        <p:spPr>
          <a:xfrm>
            <a:off x="6000788" y="2688968"/>
            <a:ext cx="760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i="1" dirty="0">
                <a:solidFill>
                  <a:srgbClr val="FF0000"/>
                </a:solidFill>
              </a:rPr>
              <a:t>a</a:t>
            </a:r>
            <a:r>
              <a:rPr lang="sv-SE" dirty="0">
                <a:solidFill>
                  <a:srgbClr val="FF0000"/>
                </a:solidFill>
              </a:rPr>
              <a:t> + 2</a:t>
            </a:r>
            <a:r>
              <a:rPr lang="sv-SE" i="1" dirty="0">
                <a:solidFill>
                  <a:srgbClr val="FF0000"/>
                </a:solidFill>
              </a:rPr>
              <a:t>b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5E620076-BB57-D146-8898-8ED7E429BA96}"/>
              </a:ext>
            </a:extLst>
          </p:cNvPr>
          <p:cNvSpPr/>
          <p:nvPr/>
        </p:nvSpPr>
        <p:spPr>
          <a:xfrm>
            <a:off x="1537847" y="926399"/>
            <a:ext cx="372389" cy="369332"/>
          </a:xfrm>
          <a:prstGeom prst="rect">
            <a:avLst/>
          </a:prstGeom>
          <a:solidFill>
            <a:srgbClr val="9F000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/>
              <a:t>A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9CE3BFE4-6648-164B-9962-5F88E3998B42}"/>
              </a:ext>
            </a:extLst>
          </p:cNvPr>
          <p:cNvSpPr/>
          <p:nvPr/>
        </p:nvSpPr>
        <p:spPr>
          <a:xfrm>
            <a:off x="1537846" y="3285972"/>
            <a:ext cx="372389" cy="369332"/>
          </a:xfrm>
          <a:prstGeom prst="rect">
            <a:avLst/>
          </a:prstGeom>
          <a:solidFill>
            <a:srgbClr val="9F000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/>
              <a:t>B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C4EE2CAB-104C-8947-A912-CA0CBC2C6146}"/>
              </a:ext>
            </a:extLst>
          </p:cNvPr>
          <p:cNvSpPr/>
          <p:nvPr/>
        </p:nvSpPr>
        <p:spPr>
          <a:xfrm>
            <a:off x="2895758" y="3320564"/>
            <a:ext cx="1457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10 + (4 – 3) =</a:t>
            </a:r>
            <a:endParaRPr lang="sv-SE" dirty="0">
              <a:effectLst/>
            </a:endParaRP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B09B6D3C-3AEC-0649-A0EE-4ACEEC13F03E}"/>
              </a:ext>
            </a:extLst>
          </p:cNvPr>
          <p:cNvSpPr/>
          <p:nvPr/>
        </p:nvSpPr>
        <p:spPr>
          <a:xfrm>
            <a:off x="4180515" y="3327144"/>
            <a:ext cx="978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10 + 1 = 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6B52D567-60CF-7848-B3AA-A8D7D71380F0}"/>
              </a:ext>
            </a:extLst>
          </p:cNvPr>
          <p:cNvSpPr/>
          <p:nvPr/>
        </p:nvSpPr>
        <p:spPr>
          <a:xfrm>
            <a:off x="4963995" y="3327144"/>
            <a:ext cx="502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1FD70169-136D-1B4A-906F-64D9C4894488}"/>
              </a:ext>
            </a:extLst>
          </p:cNvPr>
          <p:cNvSpPr/>
          <p:nvPr/>
        </p:nvSpPr>
        <p:spPr>
          <a:xfrm>
            <a:off x="3786983" y="3744293"/>
            <a:ext cx="1316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10 + 4 – 3  =</a:t>
            </a:r>
            <a:endParaRPr lang="sv-SE" dirty="0">
              <a:effectLst/>
            </a:endParaRP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35C3274B-F2B7-A145-9360-A4ECB625C728}"/>
              </a:ext>
            </a:extLst>
          </p:cNvPr>
          <p:cNvSpPr/>
          <p:nvPr/>
        </p:nvSpPr>
        <p:spPr>
          <a:xfrm>
            <a:off x="4963995" y="3750873"/>
            <a:ext cx="502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5320CBA0-2D26-0A45-89AE-9A4BD9A341FB}"/>
              </a:ext>
            </a:extLst>
          </p:cNvPr>
          <p:cNvSpPr/>
          <p:nvPr/>
        </p:nvSpPr>
        <p:spPr>
          <a:xfrm>
            <a:off x="2895758" y="4156622"/>
            <a:ext cx="944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Alltså är</a:t>
            </a:r>
            <a:endParaRPr lang="sv-SE" dirty="0">
              <a:effectLst/>
            </a:endParaRP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5D3BBC06-DF4C-8C4C-9A7E-BCF7ECF3FE11}"/>
              </a:ext>
            </a:extLst>
          </p:cNvPr>
          <p:cNvSpPr/>
          <p:nvPr/>
        </p:nvSpPr>
        <p:spPr>
          <a:xfrm>
            <a:off x="3727417" y="4163202"/>
            <a:ext cx="1404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10 + (4 – 3) =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C4925D6A-B5F6-3F45-8340-7CAAFFFEB516}"/>
              </a:ext>
            </a:extLst>
          </p:cNvPr>
          <p:cNvSpPr/>
          <p:nvPr/>
        </p:nvSpPr>
        <p:spPr>
          <a:xfrm>
            <a:off x="5017585" y="4169782"/>
            <a:ext cx="1148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10 + 4 – 3 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90DD26E-C88F-BB4F-BC53-EB030D499527}"/>
              </a:ext>
            </a:extLst>
          </p:cNvPr>
          <p:cNvSpPr/>
          <p:nvPr/>
        </p:nvSpPr>
        <p:spPr>
          <a:xfrm>
            <a:off x="2835793" y="4649339"/>
            <a:ext cx="1290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i="1" dirty="0"/>
              <a:t>a</a:t>
            </a:r>
            <a:r>
              <a:rPr lang="sv-SE" dirty="0"/>
              <a:t> + (</a:t>
            </a:r>
            <a:r>
              <a:rPr lang="sv-SE" i="1" dirty="0"/>
              <a:t>b</a:t>
            </a:r>
            <a:r>
              <a:rPr lang="sv-SE" dirty="0"/>
              <a:t> – </a:t>
            </a:r>
            <a:r>
              <a:rPr lang="sv-SE" i="1" dirty="0"/>
              <a:t>b</a:t>
            </a:r>
            <a:r>
              <a:rPr lang="sv-SE" dirty="0"/>
              <a:t>) =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3F68BC38-46BF-C646-86CC-4CAEE50F35C7}"/>
              </a:ext>
            </a:extLst>
          </p:cNvPr>
          <p:cNvSpPr/>
          <p:nvPr/>
        </p:nvSpPr>
        <p:spPr>
          <a:xfrm>
            <a:off x="3989018" y="4642759"/>
            <a:ext cx="303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i="1" dirty="0">
                <a:solidFill>
                  <a:srgbClr val="FF0000"/>
                </a:solidFill>
              </a:rPr>
              <a:t>a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203287CD-7A60-5541-9741-FA07EB8B563C}"/>
              </a:ext>
            </a:extLst>
          </p:cNvPr>
          <p:cNvSpPr/>
          <p:nvPr/>
        </p:nvSpPr>
        <p:spPr>
          <a:xfrm>
            <a:off x="4413341" y="4642759"/>
            <a:ext cx="579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effectLst/>
              </a:rPr>
              <a:t>och 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5B5CFF3C-FE4D-7643-BCEA-A069C4C7B7E7}"/>
              </a:ext>
            </a:extLst>
          </p:cNvPr>
          <p:cNvSpPr/>
          <p:nvPr/>
        </p:nvSpPr>
        <p:spPr>
          <a:xfrm>
            <a:off x="5100422" y="4642759"/>
            <a:ext cx="1151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i="1" dirty="0"/>
              <a:t>a</a:t>
            </a:r>
            <a:r>
              <a:rPr lang="sv-SE" dirty="0"/>
              <a:t> + </a:t>
            </a:r>
            <a:r>
              <a:rPr lang="sv-SE" i="1" dirty="0"/>
              <a:t>b</a:t>
            </a:r>
            <a:r>
              <a:rPr lang="sv-SE" dirty="0"/>
              <a:t> – </a:t>
            </a:r>
            <a:r>
              <a:rPr lang="sv-SE" i="1" dirty="0"/>
              <a:t>b</a:t>
            </a:r>
            <a:r>
              <a:rPr lang="sv-SE" dirty="0"/>
              <a:t> =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8B481FEA-39C7-354D-82EF-93F516CB1085}"/>
              </a:ext>
            </a:extLst>
          </p:cNvPr>
          <p:cNvSpPr/>
          <p:nvPr/>
        </p:nvSpPr>
        <p:spPr>
          <a:xfrm>
            <a:off x="6139730" y="4622958"/>
            <a:ext cx="303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i="1" dirty="0">
                <a:solidFill>
                  <a:srgbClr val="FF0000"/>
                </a:solidFill>
              </a:rPr>
              <a:t>a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78DA59D4-7EA8-874C-8ACC-249D9EE105DF}"/>
              </a:ext>
            </a:extLst>
          </p:cNvPr>
          <p:cNvSpPr/>
          <p:nvPr/>
        </p:nvSpPr>
        <p:spPr>
          <a:xfrm>
            <a:off x="1034968" y="5457196"/>
            <a:ext cx="3601649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sv-SE" dirty="0"/>
              <a:t>En parentes, som har ett </a:t>
            </a:r>
            <a:r>
              <a:rPr lang="sv-SE" i="1" dirty="0">
                <a:solidFill>
                  <a:srgbClr val="9F0002"/>
                </a:solidFill>
              </a:rPr>
              <a:t>plustecken</a:t>
            </a:r>
            <a:r>
              <a:rPr lang="sv-SE" dirty="0"/>
              <a:t> framför sig, kan tas bort utan att värdet på uttrycket ändras.</a:t>
            </a:r>
          </a:p>
        </p:txBody>
      </p:sp>
      <p:pic>
        <p:nvPicPr>
          <p:cNvPr id="34" name="Bildobjekt 33">
            <a:extLst>
              <a:ext uri="{FF2B5EF4-FFF2-40B4-BE49-F238E27FC236}">
                <a16:creationId xmlns:a16="http://schemas.microsoft.com/office/drawing/2014/main" id="{968F5348-0ADB-224C-BCFE-1195A531EC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89" t="25643" r="7215" b="11472"/>
          <a:stretch/>
        </p:blipFill>
        <p:spPr>
          <a:xfrm>
            <a:off x="5199271" y="5409439"/>
            <a:ext cx="1873351" cy="394636"/>
          </a:xfrm>
          <a:prstGeom prst="rect">
            <a:avLst/>
          </a:prstGeom>
          <a:ln w="19050">
            <a:solidFill>
              <a:srgbClr val="9F0002"/>
            </a:solidFill>
          </a:ln>
        </p:spPr>
      </p:pic>
      <p:pic>
        <p:nvPicPr>
          <p:cNvPr id="35" name="Bildobjekt 34">
            <a:extLst>
              <a:ext uri="{FF2B5EF4-FFF2-40B4-BE49-F238E27FC236}">
                <a16:creationId xmlns:a16="http://schemas.microsoft.com/office/drawing/2014/main" id="{07EFF5EA-EE39-F846-99A9-2D4076A41A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75" t="17722" r="6628" b="17090"/>
          <a:stretch/>
        </p:blipFill>
        <p:spPr>
          <a:xfrm>
            <a:off x="5199271" y="5972516"/>
            <a:ext cx="1873350" cy="404261"/>
          </a:xfrm>
          <a:prstGeom prst="rect">
            <a:avLst/>
          </a:prstGeom>
          <a:ln w="19050">
            <a:solidFill>
              <a:srgbClr val="9F0002"/>
            </a:solidFill>
          </a:ln>
        </p:spPr>
      </p:pic>
    </p:spTree>
    <p:extLst>
      <p:ext uri="{BB962C8B-B14F-4D97-AF65-F5344CB8AC3E}">
        <p14:creationId xmlns:p14="http://schemas.microsoft.com/office/powerpoint/2010/main" val="145615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E71AEAFD-2A7E-4547-9BA2-44C88CD80DEA}"/>
              </a:ext>
            </a:extLst>
          </p:cNvPr>
          <p:cNvSpPr/>
          <p:nvPr/>
        </p:nvSpPr>
        <p:spPr>
          <a:xfrm>
            <a:off x="2322865" y="551850"/>
            <a:ext cx="1404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10 – (4 + 3) =</a:t>
            </a:r>
            <a:endParaRPr lang="sv-SE" dirty="0">
              <a:effectLst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FF48207-BC04-0142-A2EB-086E8AA4EDCB}"/>
              </a:ext>
            </a:extLst>
          </p:cNvPr>
          <p:cNvSpPr/>
          <p:nvPr/>
        </p:nvSpPr>
        <p:spPr>
          <a:xfrm>
            <a:off x="3637118" y="558430"/>
            <a:ext cx="978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10 – 7 = 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5A8B6AD-FEC5-244F-B68F-214410BFBF34}"/>
              </a:ext>
            </a:extLst>
          </p:cNvPr>
          <p:cNvSpPr/>
          <p:nvPr/>
        </p:nvSpPr>
        <p:spPr>
          <a:xfrm>
            <a:off x="4437087" y="558430"/>
            <a:ext cx="502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6DBB46AF-ED4D-4349-9E8C-8AC05485905F}"/>
              </a:ext>
            </a:extLst>
          </p:cNvPr>
          <p:cNvSpPr/>
          <p:nvPr/>
        </p:nvSpPr>
        <p:spPr>
          <a:xfrm>
            <a:off x="3292574" y="934342"/>
            <a:ext cx="1263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10 – 4 + 3 =</a:t>
            </a:r>
            <a:endParaRPr lang="sv-SE" dirty="0">
              <a:effectLst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46E3FFD6-25E6-A44E-B134-C782B6D3510A}"/>
              </a:ext>
            </a:extLst>
          </p:cNvPr>
          <p:cNvSpPr/>
          <p:nvPr/>
        </p:nvSpPr>
        <p:spPr>
          <a:xfrm>
            <a:off x="4424213" y="934342"/>
            <a:ext cx="502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CA9BF70-7A40-824A-A0EE-BDD0408C3D91}"/>
              </a:ext>
            </a:extLst>
          </p:cNvPr>
          <p:cNvSpPr/>
          <p:nvPr/>
        </p:nvSpPr>
        <p:spPr>
          <a:xfrm>
            <a:off x="1900038" y="1304482"/>
            <a:ext cx="3702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10 – (4 + 3) </a:t>
            </a:r>
            <a:r>
              <a:rPr lang="sv-SE" dirty="0">
                <a:solidFill>
                  <a:srgbClr val="FF0000"/>
                </a:solidFill>
              </a:rPr>
              <a:t>är inte lika med </a:t>
            </a:r>
            <a:r>
              <a:rPr lang="sv-SE" dirty="0"/>
              <a:t>10 – 4 + 3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AA4B6B6F-BCFB-A74A-B261-38F993987F1C}"/>
              </a:ext>
            </a:extLst>
          </p:cNvPr>
          <p:cNvSpPr/>
          <p:nvPr/>
        </p:nvSpPr>
        <p:spPr>
          <a:xfrm>
            <a:off x="6220159" y="551850"/>
            <a:ext cx="2741313" cy="830997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sv-SE" sz="1600" dirty="0"/>
              <a:t>Svaren blir olika i de båda uttrycken. Vi kan därför inte ta bort parentesen utan vidare.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5313890-ADE9-B04C-93E5-F9F623A27D5E}"/>
              </a:ext>
            </a:extLst>
          </p:cNvPr>
          <p:cNvSpPr/>
          <p:nvPr/>
        </p:nvSpPr>
        <p:spPr>
          <a:xfrm>
            <a:off x="1389343" y="1735191"/>
            <a:ext cx="6248159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sv-SE" dirty="0"/>
              <a:t>Vi måste ändra tecken i parentesen för att det ska stämma: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DC78474F-F5BC-F44F-BCD4-4A8103F3345B}"/>
              </a:ext>
            </a:extLst>
          </p:cNvPr>
          <p:cNvSpPr/>
          <p:nvPr/>
        </p:nvSpPr>
        <p:spPr>
          <a:xfrm>
            <a:off x="1939966" y="2884969"/>
            <a:ext cx="1290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i="1" dirty="0"/>
              <a:t>a</a:t>
            </a:r>
            <a:r>
              <a:rPr lang="sv-SE" dirty="0"/>
              <a:t> – (</a:t>
            </a:r>
            <a:r>
              <a:rPr lang="sv-SE" i="1" dirty="0"/>
              <a:t>b</a:t>
            </a:r>
            <a:r>
              <a:rPr lang="sv-SE" dirty="0"/>
              <a:t> + </a:t>
            </a:r>
            <a:r>
              <a:rPr lang="sv-SE" i="1" dirty="0"/>
              <a:t>b</a:t>
            </a:r>
            <a:r>
              <a:rPr lang="sv-SE" dirty="0"/>
              <a:t>) =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F7C27E0A-6FCD-DD48-9CA3-805CC7C358C3}"/>
              </a:ext>
            </a:extLst>
          </p:cNvPr>
          <p:cNvSpPr/>
          <p:nvPr/>
        </p:nvSpPr>
        <p:spPr>
          <a:xfrm>
            <a:off x="3093191" y="2878389"/>
            <a:ext cx="760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i="1" dirty="0">
                <a:solidFill>
                  <a:srgbClr val="FF0000"/>
                </a:solidFill>
              </a:rPr>
              <a:t>a</a:t>
            </a:r>
            <a:r>
              <a:rPr lang="sv-SE" dirty="0">
                <a:solidFill>
                  <a:srgbClr val="FF0000"/>
                </a:solidFill>
              </a:rPr>
              <a:t> – 2</a:t>
            </a:r>
            <a:r>
              <a:rPr lang="sv-SE" i="1" dirty="0">
                <a:solidFill>
                  <a:srgbClr val="FF0000"/>
                </a:solidFill>
              </a:rPr>
              <a:t>b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0AA8609D-B484-7D45-93A1-C94DF037C281}"/>
              </a:ext>
            </a:extLst>
          </p:cNvPr>
          <p:cNvSpPr/>
          <p:nvPr/>
        </p:nvSpPr>
        <p:spPr>
          <a:xfrm>
            <a:off x="3897562" y="2884969"/>
            <a:ext cx="579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effectLst/>
              </a:rPr>
              <a:t>och 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274236E3-75DD-4948-A204-E598E061D970}"/>
              </a:ext>
            </a:extLst>
          </p:cNvPr>
          <p:cNvSpPr/>
          <p:nvPr/>
        </p:nvSpPr>
        <p:spPr>
          <a:xfrm>
            <a:off x="4584643" y="2884969"/>
            <a:ext cx="1151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i="1" dirty="0"/>
              <a:t>a</a:t>
            </a:r>
            <a:r>
              <a:rPr lang="sv-SE" dirty="0"/>
              <a:t> – </a:t>
            </a:r>
            <a:r>
              <a:rPr lang="sv-SE" i="1" dirty="0"/>
              <a:t>b</a:t>
            </a:r>
            <a:r>
              <a:rPr lang="sv-SE" dirty="0"/>
              <a:t> – </a:t>
            </a:r>
            <a:r>
              <a:rPr lang="sv-SE" i="1" dirty="0"/>
              <a:t>b</a:t>
            </a:r>
            <a:r>
              <a:rPr lang="sv-SE" dirty="0"/>
              <a:t> =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C886E8EE-0506-A845-B30C-CFE3749B7592}"/>
              </a:ext>
            </a:extLst>
          </p:cNvPr>
          <p:cNvSpPr/>
          <p:nvPr/>
        </p:nvSpPr>
        <p:spPr>
          <a:xfrm>
            <a:off x="5623951" y="2865168"/>
            <a:ext cx="760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i="1" dirty="0">
                <a:solidFill>
                  <a:srgbClr val="FF0000"/>
                </a:solidFill>
              </a:rPr>
              <a:t>a</a:t>
            </a:r>
            <a:r>
              <a:rPr lang="sv-SE" dirty="0">
                <a:solidFill>
                  <a:srgbClr val="FF0000"/>
                </a:solidFill>
              </a:rPr>
              <a:t> – 2</a:t>
            </a:r>
            <a:r>
              <a:rPr lang="sv-SE" i="1" dirty="0">
                <a:solidFill>
                  <a:srgbClr val="FF0000"/>
                </a:solidFill>
              </a:rPr>
              <a:t>b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5E620076-BB57-D146-8898-8ED7E429BA96}"/>
              </a:ext>
            </a:extLst>
          </p:cNvPr>
          <p:cNvSpPr/>
          <p:nvPr/>
        </p:nvSpPr>
        <p:spPr>
          <a:xfrm>
            <a:off x="842435" y="558430"/>
            <a:ext cx="372389" cy="369332"/>
          </a:xfrm>
          <a:prstGeom prst="rect">
            <a:avLst/>
          </a:prstGeom>
          <a:solidFill>
            <a:srgbClr val="9F000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/>
              <a:t>C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9CE3BFE4-6648-164B-9962-5F88E3998B42}"/>
              </a:ext>
            </a:extLst>
          </p:cNvPr>
          <p:cNvSpPr/>
          <p:nvPr/>
        </p:nvSpPr>
        <p:spPr>
          <a:xfrm>
            <a:off x="842434" y="3379572"/>
            <a:ext cx="372389" cy="369332"/>
          </a:xfrm>
          <a:prstGeom prst="rect">
            <a:avLst/>
          </a:prstGeom>
          <a:solidFill>
            <a:srgbClr val="9F000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/>
              <a:t>D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C4EE2CAB-104C-8947-A912-CA0CBC2C6146}"/>
              </a:ext>
            </a:extLst>
          </p:cNvPr>
          <p:cNvSpPr/>
          <p:nvPr/>
        </p:nvSpPr>
        <p:spPr>
          <a:xfrm>
            <a:off x="2897372" y="3379572"/>
            <a:ext cx="1457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10 – (4 – 3) =</a:t>
            </a:r>
            <a:endParaRPr lang="sv-SE" dirty="0">
              <a:effectLst/>
            </a:endParaRP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B09B6D3C-3AEC-0649-A0EE-4ACEEC13F03E}"/>
              </a:ext>
            </a:extLst>
          </p:cNvPr>
          <p:cNvSpPr/>
          <p:nvPr/>
        </p:nvSpPr>
        <p:spPr>
          <a:xfrm>
            <a:off x="4182129" y="3386152"/>
            <a:ext cx="978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10 – 1 = 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6B52D567-60CF-7848-B3AA-A8D7D71380F0}"/>
              </a:ext>
            </a:extLst>
          </p:cNvPr>
          <p:cNvSpPr/>
          <p:nvPr/>
        </p:nvSpPr>
        <p:spPr>
          <a:xfrm>
            <a:off x="4965609" y="3386152"/>
            <a:ext cx="502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1FD70169-136D-1B4A-906F-64D9C4894488}"/>
              </a:ext>
            </a:extLst>
          </p:cNvPr>
          <p:cNvSpPr/>
          <p:nvPr/>
        </p:nvSpPr>
        <p:spPr>
          <a:xfrm>
            <a:off x="3788597" y="3787290"/>
            <a:ext cx="1316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10 – 4 – 3  =</a:t>
            </a:r>
            <a:endParaRPr lang="sv-SE" dirty="0">
              <a:effectLst/>
            </a:endParaRP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35C3274B-F2B7-A145-9360-A4ECB625C728}"/>
              </a:ext>
            </a:extLst>
          </p:cNvPr>
          <p:cNvSpPr/>
          <p:nvPr/>
        </p:nvSpPr>
        <p:spPr>
          <a:xfrm>
            <a:off x="4965609" y="3793870"/>
            <a:ext cx="502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5D3BBC06-DF4C-8C4C-9A7E-BCF7ECF3FE11}"/>
              </a:ext>
            </a:extLst>
          </p:cNvPr>
          <p:cNvSpPr/>
          <p:nvPr/>
        </p:nvSpPr>
        <p:spPr>
          <a:xfrm>
            <a:off x="2840088" y="4233890"/>
            <a:ext cx="1404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10 – (4 – 3) =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C4925D6A-B5F6-3F45-8340-7CAAFFFEB516}"/>
              </a:ext>
            </a:extLst>
          </p:cNvPr>
          <p:cNvSpPr/>
          <p:nvPr/>
        </p:nvSpPr>
        <p:spPr>
          <a:xfrm>
            <a:off x="4113159" y="4233890"/>
            <a:ext cx="1316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10 – 4 + 3 = 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90DD26E-C88F-BB4F-BC53-EB030D499527}"/>
              </a:ext>
            </a:extLst>
          </p:cNvPr>
          <p:cNvSpPr/>
          <p:nvPr/>
        </p:nvSpPr>
        <p:spPr>
          <a:xfrm>
            <a:off x="2324230" y="4657973"/>
            <a:ext cx="1746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i="1" dirty="0"/>
              <a:t>a</a:t>
            </a:r>
            <a:r>
              <a:rPr lang="sv-SE" dirty="0"/>
              <a:t> – (</a:t>
            </a:r>
            <a:r>
              <a:rPr lang="sv-SE" i="1" dirty="0"/>
              <a:t>b</a:t>
            </a:r>
            <a:r>
              <a:rPr lang="sv-SE" dirty="0"/>
              <a:t> – </a:t>
            </a:r>
            <a:r>
              <a:rPr lang="sv-SE" i="1" dirty="0"/>
              <a:t>b</a:t>
            </a:r>
            <a:r>
              <a:rPr lang="sv-SE" dirty="0"/>
              <a:t>) =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3F68BC38-46BF-C646-86CC-4CAEE50F35C7}"/>
              </a:ext>
            </a:extLst>
          </p:cNvPr>
          <p:cNvSpPr/>
          <p:nvPr/>
        </p:nvSpPr>
        <p:spPr>
          <a:xfrm>
            <a:off x="3477455" y="4651393"/>
            <a:ext cx="840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i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203287CD-7A60-5541-9741-FA07EB8B563C}"/>
              </a:ext>
            </a:extLst>
          </p:cNvPr>
          <p:cNvSpPr/>
          <p:nvPr/>
        </p:nvSpPr>
        <p:spPr>
          <a:xfrm>
            <a:off x="4072559" y="4651707"/>
            <a:ext cx="579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effectLst/>
              </a:rPr>
              <a:t>och 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5B5CFF3C-FE4D-7643-BCEA-A069C4C7B7E7}"/>
              </a:ext>
            </a:extLst>
          </p:cNvPr>
          <p:cNvSpPr/>
          <p:nvPr/>
        </p:nvSpPr>
        <p:spPr>
          <a:xfrm>
            <a:off x="4808692" y="4642759"/>
            <a:ext cx="1151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i="1" dirty="0"/>
              <a:t>a</a:t>
            </a:r>
            <a:r>
              <a:rPr lang="sv-SE" dirty="0"/>
              <a:t> – </a:t>
            </a:r>
            <a:r>
              <a:rPr lang="sv-SE" i="1" dirty="0"/>
              <a:t>b</a:t>
            </a:r>
            <a:r>
              <a:rPr lang="sv-SE" dirty="0"/>
              <a:t> + </a:t>
            </a:r>
            <a:r>
              <a:rPr lang="sv-SE" i="1" dirty="0"/>
              <a:t>b</a:t>
            </a:r>
            <a:r>
              <a:rPr lang="sv-SE" dirty="0"/>
              <a:t> =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8B481FEA-39C7-354D-82EF-93F516CB1085}"/>
              </a:ext>
            </a:extLst>
          </p:cNvPr>
          <p:cNvSpPr/>
          <p:nvPr/>
        </p:nvSpPr>
        <p:spPr>
          <a:xfrm>
            <a:off x="5832368" y="4622958"/>
            <a:ext cx="9328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i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78DA59D4-7EA8-874C-8ACC-249D9EE105DF}"/>
              </a:ext>
            </a:extLst>
          </p:cNvPr>
          <p:cNvSpPr/>
          <p:nvPr/>
        </p:nvSpPr>
        <p:spPr>
          <a:xfrm>
            <a:off x="774987" y="5501067"/>
            <a:ext cx="3620696" cy="923330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sv-SE" dirty="0"/>
              <a:t>Om det står ett </a:t>
            </a:r>
            <a:r>
              <a:rPr lang="sv-SE" i="1" dirty="0">
                <a:solidFill>
                  <a:srgbClr val="0070C0"/>
                </a:solidFill>
              </a:rPr>
              <a:t>minustecken </a:t>
            </a:r>
            <a:r>
              <a:rPr lang="sv-SE" dirty="0"/>
              <a:t>framför en parentes, måste vi </a:t>
            </a:r>
            <a:r>
              <a:rPr lang="sv-SE" dirty="0">
                <a:solidFill>
                  <a:srgbClr val="9F0002"/>
                </a:solidFill>
              </a:rPr>
              <a:t>ändra tecken </a:t>
            </a:r>
            <a:r>
              <a:rPr lang="sv-SE" dirty="0"/>
              <a:t>inuti parentesen när den tas bort.</a:t>
            </a: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B9EC0969-AFFA-664F-B74F-E825AA6D2369}"/>
              </a:ext>
            </a:extLst>
          </p:cNvPr>
          <p:cNvSpPr/>
          <p:nvPr/>
        </p:nvSpPr>
        <p:spPr>
          <a:xfrm>
            <a:off x="2533443" y="2144810"/>
            <a:ext cx="1404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10 – (4 + 3) =</a:t>
            </a:r>
            <a:endParaRPr lang="sv-SE" dirty="0">
              <a:effectLst/>
            </a:endParaRP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9FFE235A-B4A0-934D-9F8B-DEFCA4AE59FB}"/>
              </a:ext>
            </a:extLst>
          </p:cNvPr>
          <p:cNvSpPr/>
          <p:nvPr/>
        </p:nvSpPr>
        <p:spPr>
          <a:xfrm>
            <a:off x="3811069" y="2154771"/>
            <a:ext cx="1263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10 – 4 – 3 =</a:t>
            </a:r>
            <a:endParaRPr lang="sv-SE" dirty="0">
              <a:effectLst/>
            </a:endParaRP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6007DBD3-6C4B-4E4F-940D-66F74661A64D}"/>
              </a:ext>
            </a:extLst>
          </p:cNvPr>
          <p:cNvSpPr/>
          <p:nvPr/>
        </p:nvSpPr>
        <p:spPr>
          <a:xfrm>
            <a:off x="4948882" y="2157841"/>
            <a:ext cx="502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AC76625E-D67F-EB4A-B7E7-CEB32A3E859B}"/>
              </a:ext>
            </a:extLst>
          </p:cNvPr>
          <p:cNvSpPr/>
          <p:nvPr/>
        </p:nvSpPr>
        <p:spPr>
          <a:xfrm>
            <a:off x="2321726" y="2615907"/>
            <a:ext cx="3898433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sv-SE" dirty="0"/>
              <a:t>Samma sak gäller algebraiska uttryck:</a:t>
            </a: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F57AE282-3546-8E45-916F-912BA45B2817}"/>
              </a:ext>
            </a:extLst>
          </p:cNvPr>
          <p:cNvSpPr/>
          <p:nvPr/>
        </p:nvSpPr>
        <p:spPr>
          <a:xfrm>
            <a:off x="5924864" y="3429000"/>
            <a:ext cx="3042174" cy="584775"/>
          </a:xfrm>
          <a:prstGeom prst="rect">
            <a:avLst/>
          </a:prstGeom>
          <a:ln>
            <a:solidFill>
              <a:srgbClr val="9F0002"/>
            </a:solidFill>
          </a:ln>
        </p:spPr>
        <p:txBody>
          <a:bodyPr wrap="square">
            <a:spAutoFit/>
          </a:bodyPr>
          <a:lstStyle/>
          <a:p>
            <a:r>
              <a:rPr lang="sv-SE" sz="1600" dirty="0"/>
              <a:t>Även här måste vi ändra tecken i parentesen för att det ska stämma</a:t>
            </a: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5B5E9B8D-0F29-E740-87EB-5F51EEE90467}"/>
              </a:ext>
            </a:extLst>
          </p:cNvPr>
          <p:cNvSpPr/>
          <p:nvPr/>
        </p:nvSpPr>
        <p:spPr>
          <a:xfrm>
            <a:off x="5229036" y="4225334"/>
            <a:ext cx="502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44" name="Bildobjekt 43">
            <a:extLst>
              <a:ext uri="{FF2B5EF4-FFF2-40B4-BE49-F238E27FC236}">
                <a16:creationId xmlns:a16="http://schemas.microsoft.com/office/drawing/2014/main" id="{31BA5AD4-2558-3B43-A25B-7D83DBC1A3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18" t="21350" r="9313" b="14492"/>
          <a:stretch/>
        </p:blipFill>
        <p:spPr>
          <a:xfrm>
            <a:off x="5043328" y="5429407"/>
            <a:ext cx="1912782" cy="431354"/>
          </a:xfrm>
          <a:prstGeom prst="rect">
            <a:avLst/>
          </a:prstGeom>
          <a:ln w="19050">
            <a:solidFill>
              <a:srgbClr val="9F0002"/>
            </a:solidFill>
          </a:ln>
        </p:spPr>
      </p:pic>
      <p:pic>
        <p:nvPicPr>
          <p:cNvPr id="45" name="Bildobjekt 44">
            <a:extLst>
              <a:ext uri="{FF2B5EF4-FFF2-40B4-BE49-F238E27FC236}">
                <a16:creationId xmlns:a16="http://schemas.microsoft.com/office/drawing/2014/main" id="{D5A3408E-C19D-944B-8F34-30CCB747D3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93" t="20512" r="11232" b="15628"/>
          <a:stretch/>
        </p:blipFill>
        <p:spPr>
          <a:xfrm>
            <a:off x="5043328" y="6011481"/>
            <a:ext cx="1912783" cy="431354"/>
          </a:xfrm>
          <a:prstGeom prst="rect">
            <a:avLst/>
          </a:prstGeom>
          <a:ln w="19050">
            <a:solidFill>
              <a:srgbClr val="9F0002"/>
            </a:solidFill>
          </a:ln>
        </p:spPr>
      </p:pic>
      <p:sp>
        <p:nvSpPr>
          <p:cNvPr id="49" name="Uppåtböjd 48">
            <a:extLst>
              <a:ext uri="{FF2B5EF4-FFF2-40B4-BE49-F238E27FC236}">
                <a16:creationId xmlns:a16="http://schemas.microsoft.com/office/drawing/2014/main" id="{2EAFEDB7-42CC-A942-B71E-8F9064415BB3}"/>
              </a:ext>
            </a:extLst>
          </p:cNvPr>
          <p:cNvSpPr/>
          <p:nvPr/>
        </p:nvSpPr>
        <p:spPr>
          <a:xfrm>
            <a:off x="3344045" y="2399983"/>
            <a:ext cx="1271226" cy="215925"/>
          </a:xfrm>
          <a:prstGeom prst="curvedUpArrow">
            <a:avLst>
              <a:gd name="adj1" fmla="val 15665"/>
              <a:gd name="adj2" fmla="val 50000"/>
              <a:gd name="adj3" fmla="val 28080"/>
            </a:avLst>
          </a:prstGeom>
          <a:solidFill>
            <a:srgbClr val="9F0002"/>
          </a:solidFill>
          <a:ln w="6350">
            <a:solidFill>
              <a:srgbClr val="9F00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  <p:sp>
        <p:nvSpPr>
          <p:cNvPr id="50" name="Uppåtböjd 49">
            <a:extLst>
              <a:ext uri="{FF2B5EF4-FFF2-40B4-BE49-F238E27FC236}">
                <a16:creationId xmlns:a16="http://schemas.microsoft.com/office/drawing/2014/main" id="{D778199A-07E4-4441-B74B-C8A4C2432068}"/>
              </a:ext>
            </a:extLst>
          </p:cNvPr>
          <p:cNvSpPr/>
          <p:nvPr/>
        </p:nvSpPr>
        <p:spPr>
          <a:xfrm>
            <a:off x="3668599" y="4486703"/>
            <a:ext cx="1271226" cy="215925"/>
          </a:xfrm>
          <a:prstGeom prst="curvedUpArrow">
            <a:avLst>
              <a:gd name="adj1" fmla="val 15665"/>
              <a:gd name="adj2" fmla="val 50000"/>
              <a:gd name="adj3" fmla="val 28080"/>
            </a:avLst>
          </a:prstGeom>
          <a:solidFill>
            <a:srgbClr val="9F0002"/>
          </a:solidFill>
          <a:ln w="6350">
            <a:solidFill>
              <a:srgbClr val="9F00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07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 animBg="1"/>
      <p:bldP spid="36" grpId="0"/>
      <p:bldP spid="37" grpId="0"/>
      <p:bldP spid="38" grpId="0"/>
      <p:bldP spid="39" grpId="0"/>
      <p:bldP spid="41" grpId="0" animBg="1"/>
      <p:bldP spid="42" grpId="0"/>
      <p:bldP spid="49" grpId="0" animBg="1"/>
      <p:bldP spid="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35712CF-9E60-C04F-83A4-6DDCF1C3DE0E}"/>
              </a:ext>
            </a:extLst>
          </p:cNvPr>
          <p:cNvSpPr/>
          <p:nvPr/>
        </p:nvSpPr>
        <p:spPr>
          <a:xfrm>
            <a:off x="707131" y="1615184"/>
            <a:ext cx="23300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a)  </a:t>
            </a:r>
            <a:r>
              <a:rPr lang="sv-SE" dirty="0">
                <a:latin typeface="Bradley Hand" pitchFamily="2" charset="77"/>
              </a:rPr>
              <a:t>5y </a:t>
            </a:r>
            <a:r>
              <a:rPr lang="sv-SE" dirty="0"/>
              <a:t>+ </a:t>
            </a:r>
            <a:r>
              <a:rPr lang="sv-SE" dirty="0">
                <a:latin typeface="Bradley Hand" pitchFamily="2" charset="77"/>
              </a:rPr>
              <a:t>(3y </a:t>
            </a:r>
            <a:r>
              <a:rPr lang="sv-SE" dirty="0"/>
              <a:t>+</a:t>
            </a:r>
            <a:r>
              <a:rPr lang="sv-SE" dirty="0">
                <a:latin typeface="Bradley Hand" pitchFamily="2" charset="77"/>
              </a:rPr>
              <a:t> 1) </a:t>
            </a:r>
            <a:r>
              <a:rPr lang="sv-SE" dirty="0"/>
              <a:t>=</a:t>
            </a:r>
            <a:r>
              <a:rPr lang="sv-SE" dirty="0">
                <a:latin typeface="Bradley Hand" pitchFamily="2" charset="77"/>
              </a:rPr>
              <a:t> </a:t>
            </a:r>
            <a:endParaRPr lang="sv-SE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9D4350E1-BFAA-2043-A2F8-ADB85907D354}"/>
              </a:ext>
            </a:extLst>
          </p:cNvPr>
          <p:cNvSpPr/>
          <p:nvPr/>
        </p:nvSpPr>
        <p:spPr>
          <a:xfrm>
            <a:off x="903292" y="1938673"/>
            <a:ext cx="1888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 = </a:t>
            </a:r>
            <a:r>
              <a:rPr lang="sv-SE" dirty="0">
                <a:latin typeface="Bradley Hand" pitchFamily="2" charset="77"/>
              </a:rPr>
              <a:t>5y </a:t>
            </a:r>
            <a:r>
              <a:rPr lang="sv-SE" dirty="0"/>
              <a:t>+ </a:t>
            </a:r>
            <a:r>
              <a:rPr lang="sv-SE" dirty="0">
                <a:latin typeface="Bradley Hand" pitchFamily="2" charset="77"/>
              </a:rPr>
              <a:t>3y </a:t>
            </a:r>
            <a:r>
              <a:rPr lang="sv-SE" dirty="0"/>
              <a:t>+</a:t>
            </a:r>
            <a:r>
              <a:rPr lang="sv-SE" dirty="0">
                <a:latin typeface="Bradley Hand" pitchFamily="2" charset="77"/>
              </a:rPr>
              <a:t> 1 </a:t>
            </a:r>
            <a:r>
              <a:rPr lang="sv-SE" dirty="0"/>
              <a:t>=</a:t>
            </a:r>
            <a:r>
              <a:rPr lang="sv-SE" dirty="0">
                <a:latin typeface="Bradley Hand" pitchFamily="2" charset="77"/>
              </a:rPr>
              <a:t> </a:t>
            </a:r>
            <a:endParaRPr lang="sv-SE" dirty="0"/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9866BEC9-55EA-6C48-88AC-551B90406634}"/>
              </a:ext>
            </a:extLst>
          </p:cNvPr>
          <p:cNvGrpSpPr/>
          <p:nvPr/>
        </p:nvGrpSpPr>
        <p:grpSpPr>
          <a:xfrm>
            <a:off x="1204782" y="2285307"/>
            <a:ext cx="1201192" cy="0"/>
            <a:chOff x="3699553" y="3200001"/>
            <a:chExt cx="1201192" cy="0"/>
          </a:xfrm>
        </p:grpSpPr>
        <p:cxnSp>
          <p:nvCxnSpPr>
            <p:cNvPr id="5" name="Rak 4">
              <a:extLst>
                <a:ext uri="{FF2B5EF4-FFF2-40B4-BE49-F238E27FC236}">
                  <a16:creationId xmlns:a16="http://schemas.microsoft.com/office/drawing/2014/main" id="{B62D01EF-BD56-8F46-BEE7-C0966D6B71CD}"/>
                </a:ext>
              </a:extLst>
            </p:cNvPr>
            <p:cNvCxnSpPr>
              <a:cxnSpLocks/>
            </p:cNvCxnSpPr>
            <p:nvPr/>
          </p:nvCxnSpPr>
          <p:spPr>
            <a:xfrm>
              <a:off x="3699553" y="3200001"/>
              <a:ext cx="782903" cy="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Rak 5">
              <a:extLst>
                <a:ext uri="{FF2B5EF4-FFF2-40B4-BE49-F238E27FC236}">
                  <a16:creationId xmlns:a16="http://schemas.microsoft.com/office/drawing/2014/main" id="{CE496071-A5BE-DE48-B8DF-E32FA94EEC49}"/>
                </a:ext>
              </a:extLst>
            </p:cNvPr>
            <p:cNvCxnSpPr>
              <a:cxnSpLocks/>
            </p:cNvCxnSpPr>
            <p:nvPr/>
          </p:nvCxnSpPr>
          <p:spPr>
            <a:xfrm>
              <a:off x="4595945" y="3200001"/>
              <a:ext cx="304800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7" name="Rektangel 6">
            <a:extLst>
              <a:ext uri="{FF2B5EF4-FFF2-40B4-BE49-F238E27FC236}">
                <a16:creationId xmlns:a16="http://schemas.microsoft.com/office/drawing/2014/main" id="{778102E2-F38F-2443-A036-667E7AA972E1}"/>
              </a:ext>
            </a:extLst>
          </p:cNvPr>
          <p:cNvSpPr/>
          <p:nvPr/>
        </p:nvSpPr>
        <p:spPr>
          <a:xfrm>
            <a:off x="903292" y="2361735"/>
            <a:ext cx="1315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 = </a:t>
            </a:r>
            <a:r>
              <a:rPr lang="sv-SE" dirty="0">
                <a:latin typeface="Bradley Hand" pitchFamily="2" charset="77"/>
              </a:rPr>
              <a:t> 8y </a:t>
            </a:r>
            <a:r>
              <a:rPr lang="sv-SE" dirty="0"/>
              <a:t>+</a:t>
            </a:r>
            <a:r>
              <a:rPr lang="sv-SE" dirty="0">
                <a:latin typeface="Bradley Hand" pitchFamily="2" charset="77"/>
              </a:rPr>
              <a:t> 1</a:t>
            </a:r>
            <a:endParaRPr lang="sv-SE" dirty="0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2B6EA42C-0609-9A49-BAEC-4B97EF05F176}"/>
              </a:ext>
            </a:extLst>
          </p:cNvPr>
          <p:cNvSpPr/>
          <p:nvPr/>
        </p:nvSpPr>
        <p:spPr>
          <a:xfrm>
            <a:off x="320704" y="244684"/>
            <a:ext cx="11651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800000"/>
                </a:solidFill>
              </a:rPr>
              <a:t>Exempel</a:t>
            </a:r>
          </a:p>
        </p:txBody>
      </p:sp>
      <p:grpSp>
        <p:nvGrpSpPr>
          <p:cNvPr id="14" name="Grupp 13">
            <a:extLst>
              <a:ext uri="{FF2B5EF4-FFF2-40B4-BE49-F238E27FC236}">
                <a16:creationId xmlns:a16="http://schemas.microsoft.com/office/drawing/2014/main" id="{367D92D4-AF7F-4A42-B626-C422FAAF883A}"/>
              </a:ext>
            </a:extLst>
          </p:cNvPr>
          <p:cNvGrpSpPr/>
          <p:nvPr/>
        </p:nvGrpSpPr>
        <p:grpSpPr>
          <a:xfrm>
            <a:off x="1872171" y="402086"/>
            <a:ext cx="5791200" cy="691802"/>
            <a:chOff x="1819762" y="399758"/>
            <a:chExt cx="5791200" cy="691802"/>
          </a:xfrm>
        </p:grpSpPr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9B434742-22D9-DA48-ACA6-24AC9620B615}"/>
                </a:ext>
              </a:extLst>
            </p:cNvPr>
            <p:cNvSpPr/>
            <p:nvPr/>
          </p:nvSpPr>
          <p:spPr>
            <a:xfrm>
              <a:off x="1819762" y="399758"/>
              <a:ext cx="57912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Förenkla uttrycken</a:t>
              </a:r>
            </a:p>
          </p:txBody>
        </p: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39328AAC-1BB8-A840-9C67-217A075678C1}"/>
                </a:ext>
              </a:extLst>
            </p:cNvPr>
            <p:cNvSpPr/>
            <p:nvPr/>
          </p:nvSpPr>
          <p:spPr>
            <a:xfrm>
              <a:off x="1903907" y="721822"/>
              <a:ext cx="162641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a) 5</a:t>
              </a:r>
              <a:r>
                <a:rPr lang="sv-SE" i="1" dirty="0"/>
                <a:t>y</a:t>
              </a:r>
              <a:r>
                <a:rPr lang="sv-SE" dirty="0"/>
                <a:t> + (3</a:t>
              </a:r>
              <a:r>
                <a:rPr lang="sv-SE" i="1" dirty="0"/>
                <a:t>y </a:t>
              </a:r>
              <a:r>
                <a:rPr lang="sv-SE" dirty="0"/>
                <a:t>+ 1)</a:t>
              </a:r>
            </a:p>
          </p:txBody>
        </p:sp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B7D0CA8C-D6E6-D84D-9A70-B32B58F273D3}"/>
                </a:ext>
              </a:extLst>
            </p:cNvPr>
            <p:cNvSpPr/>
            <p:nvPr/>
          </p:nvSpPr>
          <p:spPr>
            <a:xfrm>
              <a:off x="3997759" y="722228"/>
              <a:ext cx="264492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b) (5</a:t>
              </a:r>
              <a:r>
                <a:rPr lang="sv-SE" i="1" dirty="0"/>
                <a:t>x</a:t>
              </a:r>
              <a:r>
                <a:rPr lang="sv-SE" dirty="0"/>
                <a:t> – 2</a:t>
              </a:r>
              <a:r>
                <a:rPr lang="sv-SE" i="1" dirty="0"/>
                <a:t>y</a:t>
              </a:r>
              <a:r>
                <a:rPr lang="sv-SE" dirty="0"/>
                <a:t>) – (2</a:t>
              </a:r>
              <a:r>
                <a:rPr lang="sv-SE" i="1" dirty="0"/>
                <a:t>x</a:t>
              </a:r>
              <a:r>
                <a:rPr lang="sv-SE" dirty="0"/>
                <a:t> – </a:t>
              </a:r>
              <a:r>
                <a:rPr lang="sv-SE" i="1" dirty="0"/>
                <a:t>y</a:t>
              </a:r>
              <a:r>
                <a:rPr lang="sv-SE" dirty="0"/>
                <a:t>)</a:t>
              </a:r>
            </a:p>
          </p:txBody>
        </p:sp>
      </p:grpSp>
      <p:sp>
        <p:nvSpPr>
          <p:cNvPr id="20" name="Rektangel 19">
            <a:extLst>
              <a:ext uri="{FF2B5EF4-FFF2-40B4-BE49-F238E27FC236}">
                <a16:creationId xmlns:a16="http://schemas.microsoft.com/office/drawing/2014/main" id="{9CD1EC0F-FC15-DA47-A646-8EB3B1E65E92}"/>
              </a:ext>
            </a:extLst>
          </p:cNvPr>
          <p:cNvSpPr/>
          <p:nvPr/>
        </p:nvSpPr>
        <p:spPr>
          <a:xfrm>
            <a:off x="3801534" y="1615184"/>
            <a:ext cx="5102539" cy="307777"/>
          </a:xfrm>
          <a:prstGeom prst="rect">
            <a:avLst/>
          </a:prstGeom>
          <a:noFill/>
          <a:ln>
            <a:solidFill>
              <a:srgbClr val="9F0002"/>
            </a:solidFill>
          </a:ln>
        </p:spPr>
        <p:txBody>
          <a:bodyPr wrap="square">
            <a:spAutoFit/>
          </a:bodyPr>
          <a:lstStyle/>
          <a:p>
            <a:r>
              <a:rPr lang="sv-SE" sz="1400" dirty="0"/>
              <a:t>För att kunna förenkla uttrycket måste du först ta bort parentesen.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E77F4A18-A8EB-3444-93AC-1F2291046DD9}"/>
              </a:ext>
            </a:extLst>
          </p:cNvPr>
          <p:cNvSpPr/>
          <p:nvPr/>
        </p:nvSpPr>
        <p:spPr>
          <a:xfrm>
            <a:off x="4572000" y="1984516"/>
            <a:ext cx="3764805" cy="523220"/>
          </a:xfrm>
          <a:prstGeom prst="rect">
            <a:avLst/>
          </a:prstGeom>
          <a:noFill/>
          <a:ln>
            <a:solidFill>
              <a:srgbClr val="9F0002"/>
            </a:solidFill>
          </a:ln>
        </p:spPr>
        <p:txBody>
          <a:bodyPr wrap="square">
            <a:spAutoFit/>
          </a:bodyPr>
          <a:lstStyle/>
          <a:p>
            <a:r>
              <a:rPr lang="sv-SE" sz="1400" dirty="0"/>
              <a:t>Eftersom det står plustecken framför parentesen ska du ta bort den utan att ändra tecken.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C23C5E42-929E-0942-9320-9D239B53C656}"/>
              </a:ext>
            </a:extLst>
          </p:cNvPr>
          <p:cNvSpPr/>
          <p:nvPr/>
        </p:nvSpPr>
        <p:spPr>
          <a:xfrm>
            <a:off x="707131" y="3234382"/>
            <a:ext cx="287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b)  (</a:t>
            </a:r>
            <a:r>
              <a:rPr lang="sv-SE" dirty="0">
                <a:latin typeface="Bradley Hand" pitchFamily="2" charset="77"/>
              </a:rPr>
              <a:t>5x</a:t>
            </a:r>
            <a:r>
              <a:rPr lang="sv-SE" dirty="0"/>
              <a:t> – </a:t>
            </a:r>
            <a:r>
              <a:rPr lang="sv-SE" dirty="0">
                <a:latin typeface="Bradley Hand" pitchFamily="2" charset="77"/>
              </a:rPr>
              <a:t>2y) </a:t>
            </a:r>
            <a:r>
              <a:rPr lang="sv-SE" dirty="0"/>
              <a:t>– </a:t>
            </a:r>
            <a:r>
              <a:rPr lang="sv-SE" dirty="0">
                <a:latin typeface="Bradley Hand" pitchFamily="2" charset="77"/>
              </a:rPr>
              <a:t>(2x </a:t>
            </a:r>
            <a:r>
              <a:rPr lang="sv-SE" dirty="0"/>
              <a:t>–</a:t>
            </a:r>
            <a:r>
              <a:rPr lang="sv-SE" dirty="0">
                <a:latin typeface="Bradley Hand" pitchFamily="2" charset="77"/>
              </a:rPr>
              <a:t> y) </a:t>
            </a:r>
            <a:r>
              <a:rPr lang="sv-SE" dirty="0"/>
              <a:t>=</a:t>
            </a:r>
            <a:r>
              <a:rPr lang="sv-SE" dirty="0">
                <a:latin typeface="Bradley Hand" pitchFamily="2" charset="77"/>
              </a:rPr>
              <a:t> </a:t>
            </a:r>
            <a:endParaRPr lang="sv-SE" dirty="0"/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A153F0C9-2841-A249-9A2E-C72B3E1B0A31}"/>
              </a:ext>
            </a:extLst>
          </p:cNvPr>
          <p:cNvSpPr/>
          <p:nvPr/>
        </p:nvSpPr>
        <p:spPr>
          <a:xfrm>
            <a:off x="909205" y="3557871"/>
            <a:ext cx="24714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 = </a:t>
            </a:r>
            <a:r>
              <a:rPr lang="sv-SE" dirty="0">
                <a:latin typeface="Bradley Hand" pitchFamily="2" charset="77"/>
              </a:rPr>
              <a:t>5x</a:t>
            </a:r>
            <a:r>
              <a:rPr lang="sv-SE" dirty="0"/>
              <a:t> – </a:t>
            </a:r>
            <a:r>
              <a:rPr lang="sv-SE" dirty="0">
                <a:latin typeface="Bradley Hand" pitchFamily="2" charset="77"/>
              </a:rPr>
              <a:t>2y </a:t>
            </a:r>
            <a:r>
              <a:rPr lang="sv-SE" dirty="0"/>
              <a:t>– </a:t>
            </a:r>
            <a:r>
              <a:rPr lang="sv-SE" dirty="0">
                <a:latin typeface="Bradley Hand" pitchFamily="2" charset="77"/>
              </a:rPr>
              <a:t>2x </a:t>
            </a:r>
            <a:r>
              <a:rPr lang="sv-SE" dirty="0"/>
              <a:t>+</a:t>
            </a:r>
            <a:r>
              <a:rPr lang="sv-SE" dirty="0">
                <a:latin typeface="Bradley Hand" pitchFamily="2" charset="77"/>
              </a:rPr>
              <a:t> y </a:t>
            </a:r>
            <a:r>
              <a:rPr lang="sv-SE" dirty="0"/>
              <a:t>=</a:t>
            </a:r>
            <a:r>
              <a:rPr lang="sv-SE" dirty="0">
                <a:latin typeface="Bradley Hand" pitchFamily="2" charset="77"/>
              </a:rPr>
              <a:t> </a:t>
            </a:r>
            <a:endParaRPr lang="sv-SE" dirty="0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F8D3AE78-E93D-AD43-B39A-EB97C8A267C6}"/>
              </a:ext>
            </a:extLst>
          </p:cNvPr>
          <p:cNvSpPr/>
          <p:nvPr/>
        </p:nvSpPr>
        <p:spPr>
          <a:xfrm>
            <a:off x="944218" y="4448905"/>
            <a:ext cx="1315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 = </a:t>
            </a:r>
            <a:r>
              <a:rPr lang="sv-SE" dirty="0">
                <a:latin typeface="Bradley Hand" pitchFamily="2" charset="77"/>
              </a:rPr>
              <a:t> 3x </a:t>
            </a:r>
            <a:r>
              <a:rPr lang="sv-SE" dirty="0"/>
              <a:t>–</a:t>
            </a:r>
            <a:r>
              <a:rPr lang="sv-SE" dirty="0">
                <a:latin typeface="Bradley Hand" pitchFamily="2" charset="77"/>
              </a:rPr>
              <a:t> y</a:t>
            </a:r>
            <a:endParaRPr lang="sv-SE" dirty="0"/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1221E592-8497-2649-884D-5AA33AB26AAD}"/>
              </a:ext>
            </a:extLst>
          </p:cNvPr>
          <p:cNvSpPr/>
          <p:nvPr/>
        </p:nvSpPr>
        <p:spPr>
          <a:xfrm>
            <a:off x="3801534" y="3188539"/>
            <a:ext cx="4843702" cy="738664"/>
          </a:xfrm>
          <a:prstGeom prst="rect">
            <a:avLst/>
          </a:prstGeom>
          <a:noFill/>
          <a:ln>
            <a:solidFill>
              <a:srgbClr val="9F0002"/>
            </a:solidFill>
          </a:ln>
        </p:spPr>
        <p:txBody>
          <a:bodyPr wrap="square">
            <a:spAutoFit/>
          </a:bodyPr>
          <a:lstStyle/>
          <a:p>
            <a:r>
              <a:rPr lang="sv-SE" sz="1400" dirty="0"/>
              <a:t>Framför den första parentesen står inget tecken. Det betyder att det finns ett ”osynligt” plustecken framför parentesen, precis som man oftast skriver bara 5 när man egentligen menar +5.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D4751211-5361-204D-85C6-73BA77D307D8}"/>
              </a:ext>
            </a:extLst>
          </p:cNvPr>
          <p:cNvSpPr/>
          <p:nvPr/>
        </p:nvSpPr>
        <p:spPr>
          <a:xfrm>
            <a:off x="3801534" y="4084786"/>
            <a:ext cx="4535271" cy="523220"/>
          </a:xfrm>
          <a:prstGeom prst="rect">
            <a:avLst/>
          </a:prstGeom>
          <a:noFill/>
          <a:ln>
            <a:solidFill>
              <a:srgbClr val="9F0002"/>
            </a:solidFill>
          </a:ln>
        </p:spPr>
        <p:txBody>
          <a:bodyPr wrap="square">
            <a:spAutoFit/>
          </a:bodyPr>
          <a:lstStyle/>
          <a:p>
            <a:r>
              <a:rPr lang="sv-SE" sz="1400" dirty="0"/>
              <a:t>Framför den andra parentesen står ett minustecken. Därför ska du ändra tecken inuti parentesen när du tar bort den. 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5885C2DA-A99B-2D46-94B3-E6A5D33025F9}"/>
              </a:ext>
            </a:extLst>
          </p:cNvPr>
          <p:cNvSpPr/>
          <p:nvPr/>
        </p:nvSpPr>
        <p:spPr>
          <a:xfrm>
            <a:off x="909482" y="4009723"/>
            <a:ext cx="24714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 = </a:t>
            </a:r>
            <a:r>
              <a:rPr lang="sv-SE" dirty="0">
                <a:latin typeface="Bradley Hand" pitchFamily="2" charset="77"/>
              </a:rPr>
              <a:t>5x</a:t>
            </a:r>
            <a:r>
              <a:rPr lang="sv-SE" dirty="0"/>
              <a:t> – </a:t>
            </a:r>
            <a:r>
              <a:rPr lang="sv-SE" dirty="0">
                <a:latin typeface="Bradley Hand" pitchFamily="2" charset="77"/>
              </a:rPr>
              <a:t>2x </a:t>
            </a:r>
            <a:r>
              <a:rPr lang="sv-SE" dirty="0"/>
              <a:t>– </a:t>
            </a:r>
            <a:r>
              <a:rPr lang="sv-SE" dirty="0">
                <a:latin typeface="Bradley Hand" pitchFamily="2" charset="77"/>
              </a:rPr>
              <a:t>2y </a:t>
            </a:r>
            <a:r>
              <a:rPr lang="sv-SE" dirty="0"/>
              <a:t>+</a:t>
            </a:r>
            <a:r>
              <a:rPr lang="sv-SE" dirty="0">
                <a:latin typeface="Bradley Hand" pitchFamily="2" charset="77"/>
              </a:rPr>
              <a:t> y </a:t>
            </a:r>
            <a:r>
              <a:rPr lang="sv-SE" dirty="0"/>
              <a:t>=</a:t>
            </a:r>
            <a:r>
              <a:rPr lang="sv-SE" dirty="0">
                <a:latin typeface="Bradley Hand" pitchFamily="2" charset="77"/>
              </a:rPr>
              <a:t> </a:t>
            </a:r>
            <a:endParaRPr lang="sv-SE" dirty="0"/>
          </a:p>
        </p:txBody>
      </p:sp>
      <p:grpSp>
        <p:nvGrpSpPr>
          <p:cNvPr id="35" name="Grupp 34">
            <a:extLst>
              <a:ext uri="{FF2B5EF4-FFF2-40B4-BE49-F238E27FC236}">
                <a16:creationId xmlns:a16="http://schemas.microsoft.com/office/drawing/2014/main" id="{1607F04E-2327-A745-B98C-E6B5A216C2CC}"/>
              </a:ext>
            </a:extLst>
          </p:cNvPr>
          <p:cNvGrpSpPr/>
          <p:nvPr/>
        </p:nvGrpSpPr>
        <p:grpSpPr>
          <a:xfrm>
            <a:off x="1136000" y="4356357"/>
            <a:ext cx="1703369" cy="0"/>
            <a:chOff x="3630494" y="3200001"/>
            <a:chExt cx="1703369" cy="0"/>
          </a:xfrm>
        </p:grpSpPr>
        <p:cxnSp>
          <p:nvCxnSpPr>
            <p:cNvPr id="36" name="Rak 35">
              <a:extLst>
                <a:ext uri="{FF2B5EF4-FFF2-40B4-BE49-F238E27FC236}">
                  <a16:creationId xmlns:a16="http://schemas.microsoft.com/office/drawing/2014/main" id="{AAF24D71-6422-4545-BBC7-919FFE65312B}"/>
                </a:ext>
              </a:extLst>
            </p:cNvPr>
            <p:cNvCxnSpPr>
              <a:cxnSpLocks/>
            </p:cNvCxnSpPr>
            <p:nvPr/>
          </p:nvCxnSpPr>
          <p:spPr>
            <a:xfrm>
              <a:off x="3630494" y="3200001"/>
              <a:ext cx="782903" cy="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Rak 36">
              <a:extLst>
                <a:ext uri="{FF2B5EF4-FFF2-40B4-BE49-F238E27FC236}">
                  <a16:creationId xmlns:a16="http://schemas.microsoft.com/office/drawing/2014/main" id="{4E45CC14-B145-D941-9017-5B342FC30F41}"/>
                </a:ext>
              </a:extLst>
            </p:cNvPr>
            <p:cNvCxnSpPr>
              <a:cxnSpLocks/>
            </p:cNvCxnSpPr>
            <p:nvPr/>
          </p:nvCxnSpPr>
          <p:spPr>
            <a:xfrm>
              <a:off x="4511931" y="3200001"/>
              <a:ext cx="821932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9" name="Grupp 38">
            <a:extLst>
              <a:ext uri="{FF2B5EF4-FFF2-40B4-BE49-F238E27FC236}">
                <a16:creationId xmlns:a16="http://schemas.microsoft.com/office/drawing/2014/main" id="{2E4825D3-200F-6E4E-9617-BCA17E9F0A36}"/>
              </a:ext>
            </a:extLst>
          </p:cNvPr>
          <p:cNvGrpSpPr/>
          <p:nvPr/>
        </p:nvGrpSpPr>
        <p:grpSpPr>
          <a:xfrm>
            <a:off x="1204782" y="3927203"/>
            <a:ext cx="1685799" cy="0"/>
            <a:chOff x="1135044" y="2878117"/>
            <a:chExt cx="1685799" cy="0"/>
          </a:xfrm>
        </p:grpSpPr>
        <p:cxnSp>
          <p:nvCxnSpPr>
            <p:cNvPr id="40" name="Rak 39">
              <a:extLst>
                <a:ext uri="{FF2B5EF4-FFF2-40B4-BE49-F238E27FC236}">
                  <a16:creationId xmlns:a16="http://schemas.microsoft.com/office/drawing/2014/main" id="{3F7404E5-A94F-B14C-8A03-5815FAAF0C7F}"/>
                </a:ext>
              </a:extLst>
            </p:cNvPr>
            <p:cNvCxnSpPr>
              <a:cxnSpLocks/>
            </p:cNvCxnSpPr>
            <p:nvPr/>
          </p:nvCxnSpPr>
          <p:spPr>
            <a:xfrm>
              <a:off x="1135044" y="2878117"/>
              <a:ext cx="248985" cy="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Rak 40">
              <a:extLst>
                <a:ext uri="{FF2B5EF4-FFF2-40B4-BE49-F238E27FC236}">
                  <a16:creationId xmlns:a16="http://schemas.microsoft.com/office/drawing/2014/main" id="{D759D871-D1B2-4D42-8A06-480606C5ECBC}"/>
                </a:ext>
              </a:extLst>
            </p:cNvPr>
            <p:cNvCxnSpPr>
              <a:cxnSpLocks/>
            </p:cNvCxnSpPr>
            <p:nvPr/>
          </p:nvCxnSpPr>
          <p:spPr>
            <a:xfrm>
              <a:off x="1973029" y="2878117"/>
              <a:ext cx="434545" cy="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Rak 41">
              <a:extLst>
                <a:ext uri="{FF2B5EF4-FFF2-40B4-BE49-F238E27FC236}">
                  <a16:creationId xmlns:a16="http://schemas.microsoft.com/office/drawing/2014/main" id="{6722E604-3920-1B4E-AC13-59E1146985C6}"/>
                </a:ext>
              </a:extLst>
            </p:cNvPr>
            <p:cNvCxnSpPr>
              <a:cxnSpLocks/>
            </p:cNvCxnSpPr>
            <p:nvPr/>
          </p:nvCxnSpPr>
          <p:spPr>
            <a:xfrm>
              <a:off x="1457437" y="2878117"/>
              <a:ext cx="429141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Rak 42">
              <a:extLst>
                <a:ext uri="{FF2B5EF4-FFF2-40B4-BE49-F238E27FC236}">
                  <a16:creationId xmlns:a16="http://schemas.microsoft.com/office/drawing/2014/main" id="{FA0489C4-C121-9540-AA78-E0FA90638D9D}"/>
                </a:ext>
              </a:extLst>
            </p:cNvPr>
            <p:cNvCxnSpPr>
              <a:cxnSpLocks/>
            </p:cNvCxnSpPr>
            <p:nvPr/>
          </p:nvCxnSpPr>
          <p:spPr>
            <a:xfrm>
              <a:off x="2457562" y="2878117"/>
              <a:ext cx="363281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9" name="Grupp 48">
            <a:extLst>
              <a:ext uri="{FF2B5EF4-FFF2-40B4-BE49-F238E27FC236}">
                <a16:creationId xmlns:a16="http://schemas.microsoft.com/office/drawing/2014/main" id="{C9DD5E07-6433-7F49-8E9F-E881375A773D}"/>
              </a:ext>
            </a:extLst>
          </p:cNvPr>
          <p:cNvGrpSpPr/>
          <p:nvPr/>
        </p:nvGrpSpPr>
        <p:grpSpPr>
          <a:xfrm>
            <a:off x="1015204" y="5670426"/>
            <a:ext cx="6304145" cy="397677"/>
            <a:chOff x="1074026" y="3632527"/>
            <a:chExt cx="6304145" cy="397677"/>
          </a:xfrm>
        </p:grpSpPr>
        <p:sp>
          <p:nvSpPr>
            <p:cNvPr id="50" name="textruta 49">
              <a:extLst>
                <a:ext uri="{FF2B5EF4-FFF2-40B4-BE49-F238E27FC236}">
                  <a16:creationId xmlns:a16="http://schemas.microsoft.com/office/drawing/2014/main" id="{9B853DA4-B95B-1B49-8A6C-6870DEA6E988}"/>
                </a:ext>
              </a:extLst>
            </p:cNvPr>
            <p:cNvSpPr txBox="1"/>
            <p:nvPr/>
          </p:nvSpPr>
          <p:spPr>
            <a:xfrm>
              <a:off x="1074026" y="3632527"/>
              <a:ext cx="14551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u="sng" dirty="0">
                  <a:latin typeface="Bradley Hand Bold"/>
                  <a:cs typeface="Bradley Hand Bold"/>
                </a:rPr>
                <a:t>Svar</a:t>
              </a:r>
              <a:r>
                <a:rPr lang="sv-SE" dirty="0">
                  <a:latin typeface="Bradley Hand Bold"/>
                  <a:cs typeface="Bradley Hand Bold"/>
                </a:rPr>
                <a:t>: </a:t>
              </a:r>
            </a:p>
          </p:txBody>
        </p:sp>
        <p:sp>
          <p:nvSpPr>
            <p:cNvPr id="51" name="textruta 50">
              <a:extLst>
                <a:ext uri="{FF2B5EF4-FFF2-40B4-BE49-F238E27FC236}">
                  <a16:creationId xmlns:a16="http://schemas.microsoft.com/office/drawing/2014/main" id="{68A3FE4E-3E0B-B940-9C08-246984C9A462}"/>
                </a:ext>
              </a:extLst>
            </p:cNvPr>
            <p:cNvSpPr txBox="1"/>
            <p:nvPr/>
          </p:nvSpPr>
          <p:spPr>
            <a:xfrm>
              <a:off x="1742214" y="3660872"/>
              <a:ext cx="56359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Tx/>
                <a:buAutoNum type="alphaLcParenR"/>
              </a:pPr>
              <a:r>
                <a:rPr lang="sv-SE" dirty="0">
                  <a:latin typeface="Bradley Hand Bold"/>
                  <a:cs typeface="Bradley Hand Bold"/>
                </a:rPr>
                <a:t>8y </a:t>
              </a:r>
              <a:r>
                <a:rPr lang="sv-SE" dirty="0"/>
                <a:t>+ </a:t>
              </a:r>
              <a:r>
                <a:rPr lang="sv-SE" dirty="0">
                  <a:latin typeface="Bradley Hand Bold"/>
                  <a:cs typeface="Bradley Hand Bold"/>
                </a:rPr>
                <a:t>1	b</a:t>
              </a:r>
              <a:r>
                <a:rPr lang="sv-SE" dirty="0">
                  <a:latin typeface="Bradley Hand Bold"/>
                </a:rPr>
                <a:t>) 3x </a:t>
              </a:r>
              <a:r>
                <a:rPr lang="sv-SE" dirty="0"/>
                <a:t>– </a:t>
              </a:r>
              <a:r>
                <a:rPr lang="sv-SE" dirty="0">
                  <a:latin typeface="Bradley Hand Bold"/>
                </a:rPr>
                <a:t>y </a:t>
              </a:r>
              <a:endParaRPr lang="sv-SE" dirty="0">
                <a:latin typeface="Bradley Hand Bold"/>
                <a:cs typeface="Bradley Hand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442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20" grpId="0" animBg="1"/>
      <p:bldP spid="21" grpId="0" animBg="1"/>
      <p:bldP spid="26" grpId="0"/>
      <p:bldP spid="27" grpId="0"/>
      <p:bldP spid="31" grpId="0"/>
      <p:bldP spid="32" grpId="0" animBg="1"/>
      <p:bldP spid="33" grpId="0" animBg="1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070893" y="969934"/>
            <a:ext cx="1018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/>
              <a:t>Förenkla</a:t>
            </a:r>
          </a:p>
        </p:txBody>
      </p:sp>
      <p:sp>
        <p:nvSpPr>
          <p:cNvPr id="6" name="Rektangel 5"/>
          <p:cNvSpPr/>
          <p:nvPr/>
        </p:nvSpPr>
        <p:spPr>
          <a:xfrm>
            <a:off x="1066817" y="1548105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x </a:t>
            </a:r>
            <a:r>
              <a:rPr lang="en-US" dirty="0"/>
              <a:t>+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i="1" dirty="0"/>
              <a:t>y </a:t>
            </a:r>
            <a:r>
              <a:rPr lang="en-US" dirty="0"/>
              <a:t>+</a:t>
            </a:r>
            <a:r>
              <a:rPr lang="en-US" i="1" dirty="0"/>
              <a:t> x</a:t>
            </a:r>
            <a:r>
              <a:rPr lang="en-US" dirty="0"/>
              <a:t>)</a:t>
            </a:r>
            <a:endParaRPr lang="sv-SE" i="1" dirty="0"/>
          </a:p>
        </p:txBody>
      </p:sp>
      <p:sp>
        <p:nvSpPr>
          <p:cNvPr id="9" name="Rektangel 8"/>
          <p:cNvSpPr/>
          <p:nvPr/>
        </p:nvSpPr>
        <p:spPr>
          <a:xfrm>
            <a:off x="912866" y="2789450"/>
            <a:ext cx="1523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8</a:t>
            </a:r>
            <a:r>
              <a:rPr lang="hu-HU" i="1" dirty="0"/>
              <a:t>z</a:t>
            </a:r>
            <a:r>
              <a:rPr lang="hu-HU" dirty="0"/>
              <a:t> – (</a:t>
            </a:r>
            <a:r>
              <a:rPr lang="hu-HU" i="1" dirty="0"/>
              <a:t>z – </a:t>
            </a:r>
            <a:r>
              <a:rPr lang="hu-HU" dirty="0"/>
              <a:t>4) + 2</a:t>
            </a:r>
            <a:endParaRPr lang="sv-SE" i="1" dirty="0"/>
          </a:p>
        </p:txBody>
      </p:sp>
      <p:sp>
        <p:nvSpPr>
          <p:cNvPr id="10" name="Rektangel 9"/>
          <p:cNvSpPr/>
          <p:nvPr/>
        </p:nvSpPr>
        <p:spPr>
          <a:xfrm>
            <a:off x="827907" y="4079894"/>
            <a:ext cx="1747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</a:t>
            </a:r>
            <a:r>
              <a:rPr lang="en-US" i="1" dirty="0"/>
              <a:t>b </a:t>
            </a:r>
            <a:r>
              <a:rPr lang="en-US" dirty="0"/>
              <a:t>– (2 + 4</a:t>
            </a:r>
            <a:r>
              <a:rPr lang="en-US" i="1" dirty="0"/>
              <a:t>b</a:t>
            </a:r>
            <a:r>
              <a:rPr lang="en-US" dirty="0"/>
              <a:t>)</a:t>
            </a:r>
            <a:r>
              <a:rPr lang="en-US" i="1" dirty="0"/>
              <a:t> </a:t>
            </a:r>
            <a:r>
              <a:rPr lang="en-US" dirty="0"/>
              <a:t>+ 2 </a:t>
            </a:r>
            <a:endParaRPr lang="sv-SE" i="1" dirty="0"/>
          </a:p>
        </p:txBody>
      </p:sp>
      <p:sp>
        <p:nvSpPr>
          <p:cNvPr id="12" name="Rektangel 11"/>
          <p:cNvSpPr/>
          <p:nvPr/>
        </p:nvSpPr>
        <p:spPr>
          <a:xfrm>
            <a:off x="912866" y="3383042"/>
            <a:ext cx="1577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a </a:t>
            </a:r>
            <a:r>
              <a:rPr lang="hu-HU" dirty="0"/>
              <a:t>–</a:t>
            </a:r>
            <a:r>
              <a:rPr lang="en-US" dirty="0"/>
              <a:t> 5 +</a:t>
            </a:r>
            <a:r>
              <a:rPr lang="en-US" i="1" dirty="0"/>
              <a:t> </a:t>
            </a:r>
            <a:r>
              <a:rPr lang="en-US" dirty="0"/>
              <a:t>(3</a:t>
            </a:r>
            <a:r>
              <a:rPr lang="en-US" i="1" dirty="0"/>
              <a:t>a – </a:t>
            </a:r>
            <a:r>
              <a:rPr lang="en-US" dirty="0"/>
              <a:t>4)</a:t>
            </a:r>
            <a:endParaRPr lang="sv-SE" i="1" dirty="0"/>
          </a:p>
        </p:txBody>
      </p:sp>
      <p:sp>
        <p:nvSpPr>
          <p:cNvPr id="8" name="Rektangel 7"/>
          <p:cNvSpPr/>
          <p:nvPr/>
        </p:nvSpPr>
        <p:spPr>
          <a:xfrm>
            <a:off x="912866" y="2156168"/>
            <a:ext cx="1358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</a:t>
            </a:r>
            <a:r>
              <a:rPr lang="en-US" i="1" dirty="0"/>
              <a:t>p </a:t>
            </a:r>
            <a:r>
              <a:rPr lang="en-US" dirty="0"/>
              <a:t>+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i="1" dirty="0"/>
              <a:t>q </a:t>
            </a:r>
            <a:r>
              <a:rPr lang="hu-HU" dirty="0"/>
              <a:t>– </a:t>
            </a:r>
            <a:r>
              <a:rPr lang="en-US" dirty="0"/>
              <a:t>2</a:t>
            </a:r>
            <a:r>
              <a:rPr lang="en-US" i="1" dirty="0"/>
              <a:t>p</a:t>
            </a:r>
            <a:r>
              <a:rPr lang="hu-HU" dirty="0"/>
              <a:t>)</a:t>
            </a:r>
            <a:endParaRPr lang="sv-SE" i="1" dirty="0"/>
          </a:p>
        </p:txBody>
      </p:sp>
      <p:sp>
        <p:nvSpPr>
          <p:cNvPr id="11" name="Rektangel 10"/>
          <p:cNvSpPr/>
          <p:nvPr/>
        </p:nvSpPr>
        <p:spPr>
          <a:xfrm>
            <a:off x="3818919" y="975728"/>
            <a:ext cx="1877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/>
              <a:t>Efter omskrivning</a:t>
            </a:r>
          </a:p>
        </p:txBody>
      </p:sp>
      <p:sp>
        <p:nvSpPr>
          <p:cNvPr id="13" name="Rektangel 12"/>
          <p:cNvSpPr/>
          <p:nvPr/>
        </p:nvSpPr>
        <p:spPr>
          <a:xfrm>
            <a:off x="7098339" y="975728"/>
            <a:ext cx="598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/>
              <a:t>Svar</a:t>
            </a:r>
          </a:p>
        </p:txBody>
      </p:sp>
      <p:sp>
        <p:nvSpPr>
          <p:cNvPr id="14" name="Rektangel 13"/>
          <p:cNvSpPr/>
          <p:nvPr/>
        </p:nvSpPr>
        <p:spPr>
          <a:xfrm>
            <a:off x="4206863" y="1515839"/>
            <a:ext cx="11518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x </a:t>
            </a:r>
            <a:r>
              <a:rPr lang="en-US" dirty="0"/>
              <a:t>+ </a:t>
            </a:r>
            <a:r>
              <a:rPr lang="en-US" i="1" dirty="0"/>
              <a:t>y </a:t>
            </a:r>
            <a:r>
              <a:rPr lang="en-US" dirty="0"/>
              <a:t>+</a:t>
            </a:r>
            <a:r>
              <a:rPr lang="en-US" i="1" dirty="0"/>
              <a:t> x </a:t>
            </a:r>
            <a:endParaRPr lang="sv-SE" i="1" dirty="0"/>
          </a:p>
        </p:txBody>
      </p:sp>
      <p:sp>
        <p:nvSpPr>
          <p:cNvPr id="15" name="Rektangel 14"/>
          <p:cNvSpPr/>
          <p:nvPr/>
        </p:nvSpPr>
        <p:spPr>
          <a:xfrm>
            <a:off x="7045912" y="1538386"/>
            <a:ext cx="820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2</a:t>
            </a:r>
            <a:r>
              <a:rPr lang="en-US" i="1" dirty="0"/>
              <a:t>x </a:t>
            </a:r>
            <a:r>
              <a:rPr lang="en-US" dirty="0"/>
              <a:t>+</a:t>
            </a:r>
            <a:r>
              <a:rPr lang="en-US" i="1" dirty="0"/>
              <a:t> y</a:t>
            </a:r>
            <a:endParaRPr lang="sv-SE" i="1" dirty="0"/>
          </a:p>
        </p:txBody>
      </p:sp>
      <p:sp>
        <p:nvSpPr>
          <p:cNvPr id="16" name="Rektangel 15"/>
          <p:cNvSpPr/>
          <p:nvPr/>
        </p:nvSpPr>
        <p:spPr>
          <a:xfrm>
            <a:off x="4049502" y="2143282"/>
            <a:ext cx="13092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3</a:t>
            </a:r>
            <a:r>
              <a:rPr lang="en-US" i="1" dirty="0"/>
              <a:t>p </a:t>
            </a:r>
            <a:r>
              <a:rPr lang="en-US" dirty="0"/>
              <a:t>+</a:t>
            </a:r>
            <a:r>
              <a:rPr lang="en-US" i="1" dirty="0"/>
              <a:t> q </a:t>
            </a:r>
            <a:r>
              <a:rPr lang="hu-HU" dirty="0"/>
              <a:t>– </a:t>
            </a:r>
            <a:r>
              <a:rPr lang="en-US" dirty="0"/>
              <a:t>2</a:t>
            </a:r>
            <a:r>
              <a:rPr lang="en-US" i="1" dirty="0"/>
              <a:t>p</a:t>
            </a:r>
            <a:endParaRPr lang="sv-SE" i="1" dirty="0"/>
          </a:p>
        </p:txBody>
      </p:sp>
      <p:sp>
        <p:nvSpPr>
          <p:cNvPr id="17" name="Rektangel 16"/>
          <p:cNvSpPr/>
          <p:nvPr/>
        </p:nvSpPr>
        <p:spPr>
          <a:xfrm>
            <a:off x="7098339" y="2116557"/>
            <a:ext cx="1007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p </a:t>
            </a:r>
            <a:r>
              <a:rPr lang="en-US" dirty="0"/>
              <a:t>+</a:t>
            </a:r>
            <a:r>
              <a:rPr lang="en-US" i="1" dirty="0"/>
              <a:t> q</a:t>
            </a:r>
            <a:endParaRPr lang="sv-SE" i="1" dirty="0"/>
          </a:p>
        </p:txBody>
      </p:sp>
      <p:sp>
        <p:nvSpPr>
          <p:cNvPr id="18" name="Rektangel 17"/>
          <p:cNvSpPr/>
          <p:nvPr/>
        </p:nvSpPr>
        <p:spPr>
          <a:xfrm>
            <a:off x="7102768" y="2781405"/>
            <a:ext cx="731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7</a:t>
            </a:r>
            <a:r>
              <a:rPr lang="hu-HU" i="1" dirty="0"/>
              <a:t>z </a:t>
            </a:r>
            <a:r>
              <a:rPr lang="hu-HU" dirty="0"/>
              <a:t>+ 6</a:t>
            </a:r>
            <a:endParaRPr lang="sv-SE" i="1" dirty="0"/>
          </a:p>
        </p:txBody>
      </p:sp>
      <p:sp>
        <p:nvSpPr>
          <p:cNvPr id="19" name="Rektangel 18"/>
          <p:cNvSpPr/>
          <p:nvPr/>
        </p:nvSpPr>
        <p:spPr>
          <a:xfrm>
            <a:off x="4012513" y="3392735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a </a:t>
            </a:r>
            <a:r>
              <a:rPr lang="hu-HU" dirty="0"/>
              <a:t>–</a:t>
            </a:r>
            <a:r>
              <a:rPr lang="en-US" dirty="0"/>
              <a:t> 5 +</a:t>
            </a:r>
            <a:r>
              <a:rPr lang="en-US" i="1" dirty="0"/>
              <a:t> </a:t>
            </a:r>
            <a:r>
              <a:rPr lang="en-US" dirty="0"/>
              <a:t>3</a:t>
            </a:r>
            <a:r>
              <a:rPr lang="en-US" i="1" dirty="0"/>
              <a:t>a – </a:t>
            </a:r>
            <a:r>
              <a:rPr lang="en-US" dirty="0"/>
              <a:t>4</a:t>
            </a:r>
            <a:endParaRPr lang="sv-SE" i="1" dirty="0"/>
          </a:p>
        </p:txBody>
      </p:sp>
      <p:sp>
        <p:nvSpPr>
          <p:cNvPr id="20" name="Rektangel 19"/>
          <p:cNvSpPr/>
          <p:nvPr/>
        </p:nvSpPr>
        <p:spPr>
          <a:xfrm>
            <a:off x="7054515" y="3420942"/>
            <a:ext cx="811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4</a:t>
            </a:r>
            <a:r>
              <a:rPr lang="en-US" i="1" dirty="0"/>
              <a:t>a</a:t>
            </a:r>
            <a:r>
              <a:rPr lang="en-US" dirty="0"/>
              <a:t> – 9 </a:t>
            </a:r>
            <a:endParaRPr lang="sv-SE" i="1" dirty="0"/>
          </a:p>
        </p:txBody>
      </p:sp>
      <p:sp>
        <p:nvSpPr>
          <p:cNvPr id="21" name="Rektangel 20"/>
          <p:cNvSpPr/>
          <p:nvPr/>
        </p:nvSpPr>
        <p:spPr>
          <a:xfrm>
            <a:off x="3979522" y="4079894"/>
            <a:ext cx="1606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</a:t>
            </a:r>
            <a:r>
              <a:rPr lang="en-US" i="1" dirty="0"/>
              <a:t>b </a:t>
            </a:r>
            <a:r>
              <a:rPr lang="en-US" dirty="0"/>
              <a:t>– 2 – 4</a:t>
            </a:r>
            <a:r>
              <a:rPr lang="en-US" i="1" dirty="0"/>
              <a:t>b </a:t>
            </a:r>
            <a:r>
              <a:rPr lang="en-US" dirty="0"/>
              <a:t>+ 2 </a:t>
            </a:r>
            <a:endParaRPr lang="sv-SE" i="1" dirty="0"/>
          </a:p>
        </p:txBody>
      </p:sp>
      <p:sp>
        <p:nvSpPr>
          <p:cNvPr id="22" name="Rektangel 21"/>
          <p:cNvSpPr/>
          <p:nvPr/>
        </p:nvSpPr>
        <p:spPr>
          <a:xfrm>
            <a:off x="7102861" y="4104495"/>
            <a:ext cx="471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–</a:t>
            </a:r>
            <a:r>
              <a:rPr lang="en-US" i="1" dirty="0"/>
              <a:t> b</a:t>
            </a:r>
            <a:endParaRPr lang="sv-SE" i="1" dirty="0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CF8783B-EB90-0744-ACC6-3AC450393250}"/>
              </a:ext>
            </a:extLst>
          </p:cNvPr>
          <p:cNvSpPr/>
          <p:nvPr/>
        </p:nvSpPr>
        <p:spPr>
          <a:xfrm>
            <a:off x="3976602" y="2797451"/>
            <a:ext cx="1382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8</a:t>
            </a:r>
            <a:r>
              <a:rPr lang="hu-HU" i="1" dirty="0"/>
              <a:t>z</a:t>
            </a:r>
            <a:r>
              <a:rPr lang="hu-HU" dirty="0"/>
              <a:t> – </a:t>
            </a:r>
            <a:r>
              <a:rPr lang="hu-HU" i="1" dirty="0"/>
              <a:t>z </a:t>
            </a:r>
            <a:r>
              <a:rPr lang="hu-HU" dirty="0"/>
              <a:t>+</a:t>
            </a:r>
            <a:r>
              <a:rPr lang="hu-HU" i="1" dirty="0"/>
              <a:t> </a:t>
            </a:r>
            <a:r>
              <a:rPr lang="hu-HU" dirty="0"/>
              <a:t>4 + 2</a:t>
            </a:r>
            <a:endParaRPr lang="sv-SE" i="1" dirty="0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FD22A8C0-4F64-3B40-AD96-466650D8E8AB}"/>
              </a:ext>
            </a:extLst>
          </p:cNvPr>
          <p:cNvSpPr/>
          <p:nvPr/>
        </p:nvSpPr>
        <p:spPr>
          <a:xfrm>
            <a:off x="803060" y="4776746"/>
            <a:ext cx="1840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(5</a:t>
            </a:r>
            <a:r>
              <a:rPr lang="en-US" i="1" dirty="0"/>
              <a:t>a </a:t>
            </a:r>
            <a:r>
              <a:rPr lang="hu-HU" dirty="0"/>
              <a:t>–</a:t>
            </a:r>
            <a:r>
              <a:rPr lang="en-US" dirty="0"/>
              <a:t> 2</a:t>
            </a:r>
            <a:r>
              <a:rPr lang="en-US" i="1" dirty="0"/>
              <a:t>b</a:t>
            </a:r>
            <a:r>
              <a:rPr lang="en-US" dirty="0"/>
              <a:t>) +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i="1" dirty="0"/>
              <a:t>a – b</a:t>
            </a:r>
            <a:r>
              <a:rPr lang="en-US" dirty="0"/>
              <a:t>)</a:t>
            </a:r>
            <a:endParaRPr lang="sv-SE" i="1" dirty="0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5F2ED2DD-4142-8644-B0EB-5B1964D9EC5D}"/>
              </a:ext>
            </a:extLst>
          </p:cNvPr>
          <p:cNvSpPr/>
          <p:nvPr/>
        </p:nvSpPr>
        <p:spPr>
          <a:xfrm>
            <a:off x="4012513" y="4768233"/>
            <a:ext cx="18960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5</a:t>
            </a:r>
            <a:r>
              <a:rPr lang="en-US" i="1" dirty="0"/>
              <a:t>a </a:t>
            </a:r>
            <a:r>
              <a:rPr lang="hu-HU" dirty="0"/>
              <a:t>–</a:t>
            </a:r>
            <a:r>
              <a:rPr lang="en-US" dirty="0"/>
              <a:t> 2</a:t>
            </a:r>
            <a:r>
              <a:rPr lang="en-US" i="1" dirty="0"/>
              <a:t>b</a:t>
            </a:r>
            <a:r>
              <a:rPr lang="en-US" dirty="0"/>
              <a:t> +</a:t>
            </a:r>
            <a:r>
              <a:rPr lang="en-US" i="1" dirty="0"/>
              <a:t> a – b</a:t>
            </a:r>
            <a:endParaRPr lang="sv-SE" i="1" dirty="0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5FCCA7C6-BDB2-2E46-B161-5317329FBE22}"/>
              </a:ext>
            </a:extLst>
          </p:cNvPr>
          <p:cNvSpPr/>
          <p:nvPr/>
        </p:nvSpPr>
        <p:spPr>
          <a:xfrm>
            <a:off x="7098339" y="4774485"/>
            <a:ext cx="930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6</a:t>
            </a:r>
            <a:r>
              <a:rPr lang="en-US" i="1" dirty="0"/>
              <a:t>a</a:t>
            </a:r>
            <a:r>
              <a:rPr lang="en-US" dirty="0"/>
              <a:t> – 3</a:t>
            </a:r>
            <a:r>
              <a:rPr lang="en-US" i="1" dirty="0"/>
              <a:t>b</a:t>
            </a:r>
            <a:r>
              <a:rPr lang="en-US" dirty="0"/>
              <a:t> </a:t>
            </a:r>
            <a:endParaRPr lang="sv-SE" i="1" dirty="0"/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BEFDE5BD-5102-4241-9C83-7BEAFC76115E}"/>
              </a:ext>
            </a:extLst>
          </p:cNvPr>
          <p:cNvSpPr/>
          <p:nvPr/>
        </p:nvSpPr>
        <p:spPr>
          <a:xfrm>
            <a:off x="827907" y="5473598"/>
            <a:ext cx="19196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(2</a:t>
            </a:r>
            <a:r>
              <a:rPr lang="en-US" i="1" dirty="0"/>
              <a:t>x </a:t>
            </a:r>
            <a:r>
              <a:rPr lang="hu-HU" dirty="0"/>
              <a:t>–</a:t>
            </a:r>
            <a:r>
              <a:rPr lang="en-US" dirty="0"/>
              <a:t> </a:t>
            </a:r>
            <a:r>
              <a:rPr lang="en-US" i="1" dirty="0"/>
              <a:t>y</a:t>
            </a:r>
            <a:r>
              <a:rPr lang="en-US" dirty="0"/>
              <a:t>) </a:t>
            </a:r>
            <a:r>
              <a:rPr lang="hu-HU" dirty="0"/>
              <a:t>–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i="1" dirty="0"/>
              <a:t>x – </a:t>
            </a:r>
            <a:r>
              <a:rPr lang="en-US" dirty="0"/>
              <a:t>3</a:t>
            </a:r>
            <a:r>
              <a:rPr lang="en-US" i="1" dirty="0"/>
              <a:t>y</a:t>
            </a:r>
            <a:r>
              <a:rPr lang="en-US" dirty="0"/>
              <a:t>)</a:t>
            </a:r>
            <a:endParaRPr lang="sv-SE" i="1" dirty="0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8B4C030D-05A1-2B4A-BE61-AB2CD831FCF8}"/>
              </a:ext>
            </a:extLst>
          </p:cNvPr>
          <p:cNvSpPr/>
          <p:nvPr/>
        </p:nvSpPr>
        <p:spPr>
          <a:xfrm>
            <a:off x="4012513" y="5481422"/>
            <a:ext cx="16594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2</a:t>
            </a:r>
            <a:r>
              <a:rPr lang="en-US" i="1" dirty="0"/>
              <a:t>x </a:t>
            </a:r>
            <a:r>
              <a:rPr lang="hu-HU" dirty="0"/>
              <a:t>–</a:t>
            </a:r>
            <a:r>
              <a:rPr lang="en-US" dirty="0"/>
              <a:t> </a:t>
            </a:r>
            <a:r>
              <a:rPr lang="en-US" i="1" dirty="0"/>
              <a:t>y</a:t>
            </a:r>
            <a:r>
              <a:rPr lang="en-US" dirty="0"/>
              <a:t> </a:t>
            </a:r>
            <a:r>
              <a:rPr lang="sv-SE" dirty="0"/>
              <a:t>+ </a:t>
            </a:r>
            <a:r>
              <a:rPr lang="en-US" i="1" dirty="0"/>
              <a:t>x </a:t>
            </a:r>
            <a:r>
              <a:rPr lang="en-US" dirty="0"/>
              <a:t>+</a:t>
            </a:r>
            <a:r>
              <a:rPr lang="en-US" i="1" dirty="0"/>
              <a:t> </a:t>
            </a:r>
            <a:r>
              <a:rPr lang="en-US" dirty="0"/>
              <a:t>3</a:t>
            </a:r>
            <a:r>
              <a:rPr lang="en-US" i="1" dirty="0"/>
              <a:t>y</a:t>
            </a:r>
            <a:endParaRPr lang="sv-SE" i="1" dirty="0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35AA3351-BB68-C94C-90B7-D543B941108D}"/>
              </a:ext>
            </a:extLst>
          </p:cNvPr>
          <p:cNvSpPr/>
          <p:nvPr/>
        </p:nvSpPr>
        <p:spPr>
          <a:xfrm>
            <a:off x="7125725" y="5480241"/>
            <a:ext cx="894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</a:t>
            </a:r>
            <a:r>
              <a:rPr lang="en-US" i="1" dirty="0"/>
              <a:t>x </a:t>
            </a:r>
            <a:r>
              <a:rPr lang="en-US" dirty="0"/>
              <a:t>+ 2</a:t>
            </a:r>
            <a:r>
              <a:rPr lang="en-US" i="1" dirty="0"/>
              <a:t>y</a:t>
            </a:r>
            <a:r>
              <a:rPr lang="en-US" dirty="0"/>
              <a:t> </a:t>
            </a:r>
            <a:endParaRPr lang="sv-SE" i="1" dirty="0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F8B66933-C692-8C4A-8A7B-390AB2F64749}"/>
              </a:ext>
            </a:extLst>
          </p:cNvPr>
          <p:cNvSpPr/>
          <p:nvPr/>
        </p:nvSpPr>
        <p:spPr>
          <a:xfrm>
            <a:off x="320704" y="244684"/>
            <a:ext cx="11651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800000"/>
                </a:solidFill>
              </a:rPr>
              <a:t>Exempel</a:t>
            </a:r>
          </a:p>
        </p:txBody>
      </p:sp>
    </p:spTree>
    <p:extLst>
      <p:ext uri="{BB962C8B-B14F-4D97-AF65-F5344CB8AC3E}">
        <p14:creationId xmlns:p14="http://schemas.microsoft.com/office/powerpoint/2010/main" val="2392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2" grpId="0"/>
      <p:bldP spid="8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 3">
            <a:extLst>
              <a:ext uri="{FF2B5EF4-FFF2-40B4-BE49-F238E27FC236}">
                <a16:creationId xmlns:a16="http://schemas.microsoft.com/office/drawing/2014/main" id="{ECBFC4C2-1585-D348-88EA-D0168429E5A3}"/>
              </a:ext>
            </a:extLst>
          </p:cNvPr>
          <p:cNvGrpSpPr/>
          <p:nvPr/>
        </p:nvGrpSpPr>
        <p:grpSpPr>
          <a:xfrm>
            <a:off x="760833" y="370985"/>
            <a:ext cx="8225173" cy="2040072"/>
            <a:chOff x="598123" y="65532"/>
            <a:chExt cx="8225173" cy="2040072"/>
          </a:xfrm>
        </p:grpSpPr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3FCA26C1-08D1-4046-AC02-6CFC981706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97042" y="65532"/>
              <a:ext cx="3726254" cy="2040072"/>
            </a:xfrm>
            <a:prstGeom prst="rect">
              <a:avLst/>
            </a:prstGeom>
          </p:spPr>
        </p:pic>
        <p:sp>
          <p:nvSpPr>
            <p:cNvPr id="2" name="Rektangel 1">
              <a:extLst>
                <a:ext uri="{FF2B5EF4-FFF2-40B4-BE49-F238E27FC236}">
                  <a16:creationId xmlns:a16="http://schemas.microsoft.com/office/drawing/2014/main" id="{0F2ACF8F-B164-C640-9A6A-9FD89438CF42}"/>
                </a:ext>
              </a:extLst>
            </p:cNvPr>
            <p:cNvSpPr/>
            <p:nvPr/>
          </p:nvSpPr>
          <p:spPr>
            <a:xfrm>
              <a:off x="598123" y="602154"/>
              <a:ext cx="421049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Teckna ett uttryck för triangelns omkrets.</a:t>
              </a:r>
            </a:p>
            <a:p>
              <a:r>
                <a:rPr lang="sv-SE" dirty="0"/>
                <a:t>Förenkla sedan uttrycket.</a:t>
              </a:r>
              <a:endParaRPr lang="sv-SE" dirty="0">
                <a:effectLst/>
              </a:endParaRPr>
            </a:p>
          </p:txBody>
        </p:sp>
      </p:grpSp>
      <p:sp>
        <p:nvSpPr>
          <p:cNvPr id="5" name="Rektangel 4">
            <a:extLst>
              <a:ext uri="{FF2B5EF4-FFF2-40B4-BE49-F238E27FC236}">
                <a16:creationId xmlns:a16="http://schemas.microsoft.com/office/drawing/2014/main" id="{995E5BEE-BE0A-EF4F-A2F5-E624C8FD42D8}"/>
              </a:ext>
            </a:extLst>
          </p:cNvPr>
          <p:cNvSpPr/>
          <p:nvPr/>
        </p:nvSpPr>
        <p:spPr>
          <a:xfrm>
            <a:off x="1556438" y="2733945"/>
            <a:ext cx="1481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Omkretsen </a:t>
            </a:r>
            <a:r>
              <a:rPr lang="sv-SE" dirty="0"/>
              <a:t>: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D26479E8-DA1E-EA4A-A4C9-BC1478020E77}"/>
              </a:ext>
            </a:extLst>
          </p:cNvPr>
          <p:cNvSpPr/>
          <p:nvPr/>
        </p:nvSpPr>
        <p:spPr>
          <a:xfrm>
            <a:off x="2860573" y="2733945"/>
            <a:ext cx="2271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Bradley Hand" pitchFamily="2" charset="77"/>
              </a:rPr>
              <a:t>(x </a:t>
            </a:r>
            <a:r>
              <a:rPr lang="en-US" dirty="0"/>
              <a:t>+</a:t>
            </a:r>
            <a:r>
              <a:rPr lang="en-US" dirty="0">
                <a:latin typeface="Bradley Hand" pitchFamily="2" charset="77"/>
              </a:rPr>
              <a:t> 2) </a:t>
            </a:r>
            <a:r>
              <a:rPr lang="en-US" dirty="0"/>
              <a:t>+ </a:t>
            </a:r>
            <a:r>
              <a:rPr lang="en-US" dirty="0">
                <a:latin typeface="Bradley Hand" pitchFamily="2" charset="77"/>
              </a:rPr>
              <a:t>x </a:t>
            </a:r>
            <a:r>
              <a:rPr lang="en-US" dirty="0"/>
              <a:t>+</a:t>
            </a:r>
            <a:r>
              <a:rPr lang="en-US" dirty="0">
                <a:latin typeface="Bradley Hand" pitchFamily="2" charset="77"/>
              </a:rPr>
              <a:t> (x </a:t>
            </a:r>
            <a:r>
              <a:rPr lang="en-US" dirty="0"/>
              <a:t>–</a:t>
            </a:r>
            <a:r>
              <a:rPr lang="en-US" dirty="0">
                <a:latin typeface="Bradley Hand" pitchFamily="2" charset="77"/>
              </a:rPr>
              <a:t> 1) </a:t>
            </a:r>
            <a:r>
              <a:rPr lang="en-US" dirty="0"/>
              <a:t>=</a:t>
            </a:r>
            <a:endParaRPr lang="sv-SE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6E0389CE-5CAF-F240-8C89-5DBB9260B499}"/>
              </a:ext>
            </a:extLst>
          </p:cNvPr>
          <p:cNvSpPr/>
          <p:nvPr/>
        </p:nvSpPr>
        <p:spPr>
          <a:xfrm>
            <a:off x="2816488" y="3146864"/>
            <a:ext cx="2056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= </a:t>
            </a:r>
            <a:r>
              <a:rPr lang="en-US" dirty="0">
                <a:latin typeface="Bradley Hand" pitchFamily="2" charset="77"/>
              </a:rPr>
              <a:t>x </a:t>
            </a:r>
            <a:r>
              <a:rPr lang="en-US" sz="1600" dirty="0"/>
              <a:t>+</a:t>
            </a:r>
            <a:r>
              <a:rPr lang="en-US" dirty="0">
                <a:latin typeface="Bradley Hand" pitchFamily="2" charset="77"/>
              </a:rPr>
              <a:t> 2 </a:t>
            </a:r>
            <a:r>
              <a:rPr lang="en-US" dirty="0"/>
              <a:t>+</a:t>
            </a:r>
            <a:r>
              <a:rPr lang="en-US" dirty="0">
                <a:latin typeface="Bradley Hand" pitchFamily="2" charset="77"/>
              </a:rPr>
              <a:t> x </a:t>
            </a:r>
            <a:r>
              <a:rPr lang="en-US" dirty="0"/>
              <a:t>+</a:t>
            </a:r>
            <a:r>
              <a:rPr lang="en-US" dirty="0">
                <a:latin typeface="Bradley Hand" pitchFamily="2" charset="77"/>
              </a:rPr>
              <a:t> x </a:t>
            </a:r>
            <a:r>
              <a:rPr lang="en-US" sz="1600" dirty="0"/>
              <a:t>–</a:t>
            </a:r>
            <a:r>
              <a:rPr lang="en-US" dirty="0">
                <a:latin typeface="Bradley Hand" pitchFamily="2" charset="77"/>
              </a:rPr>
              <a:t> 1 </a:t>
            </a:r>
            <a:r>
              <a:rPr lang="en-US" dirty="0"/>
              <a:t>=</a:t>
            </a:r>
            <a:endParaRPr lang="sv-SE" dirty="0"/>
          </a:p>
        </p:txBody>
      </p:sp>
      <p:grpSp>
        <p:nvGrpSpPr>
          <p:cNvPr id="19" name="Grupp 18">
            <a:extLst>
              <a:ext uri="{FF2B5EF4-FFF2-40B4-BE49-F238E27FC236}">
                <a16:creationId xmlns:a16="http://schemas.microsoft.com/office/drawing/2014/main" id="{F32595A0-0582-1A40-BF24-35BF1D559556}"/>
              </a:ext>
            </a:extLst>
          </p:cNvPr>
          <p:cNvGrpSpPr/>
          <p:nvPr/>
        </p:nvGrpSpPr>
        <p:grpSpPr>
          <a:xfrm>
            <a:off x="3037934" y="3450738"/>
            <a:ext cx="1532411" cy="3393"/>
            <a:chOff x="4979147" y="3528292"/>
            <a:chExt cx="1532411" cy="3393"/>
          </a:xfrm>
        </p:grpSpPr>
        <p:cxnSp>
          <p:nvCxnSpPr>
            <p:cNvPr id="10" name="Rak 9">
              <a:extLst>
                <a:ext uri="{FF2B5EF4-FFF2-40B4-BE49-F238E27FC236}">
                  <a16:creationId xmlns:a16="http://schemas.microsoft.com/office/drawing/2014/main" id="{36946228-2B0C-B641-B22B-606EB4C20865}"/>
                </a:ext>
              </a:extLst>
            </p:cNvPr>
            <p:cNvCxnSpPr>
              <a:cxnSpLocks/>
            </p:cNvCxnSpPr>
            <p:nvPr/>
          </p:nvCxnSpPr>
          <p:spPr>
            <a:xfrm>
              <a:off x="4979147" y="3529446"/>
              <a:ext cx="183203" cy="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Rak 11">
              <a:extLst>
                <a:ext uri="{FF2B5EF4-FFF2-40B4-BE49-F238E27FC236}">
                  <a16:creationId xmlns:a16="http://schemas.microsoft.com/office/drawing/2014/main" id="{213C2970-2900-3346-9EAD-FDCCF1793BA1}"/>
                </a:ext>
              </a:extLst>
            </p:cNvPr>
            <p:cNvCxnSpPr>
              <a:cxnSpLocks/>
            </p:cNvCxnSpPr>
            <p:nvPr/>
          </p:nvCxnSpPr>
          <p:spPr>
            <a:xfrm>
              <a:off x="5951503" y="3528292"/>
              <a:ext cx="245730" cy="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Rak 12">
              <a:extLst>
                <a:ext uri="{FF2B5EF4-FFF2-40B4-BE49-F238E27FC236}">
                  <a16:creationId xmlns:a16="http://schemas.microsoft.com/office/drawing/2014/main" id="{1A457E76-7701-834F-8B9C-B9F1B115D6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07802" y="3531684"/>
              <a:ext cx="260287" cy="1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Rak 15">
              <a:extLst>
                <a:ext uri="{FF2B5EF4-FFF2-40B4-BE49-F238E27FC236}">
                  <a16:creationId xmlns:a16="http://schemas.microsoft.com/office/drawing/2014/main" id="{6A8E2C68-BE6A-7D4E-9E3A-839367BEFE1A}"/>
                </a:ext>
              </a:extLst>
            </p:cNvPr>
            <p:cNvCxnSpPr>
              <a:cxnSpLocks/>
            </p:cNvCxnSpPr>
            <p:nvPr/>
          </p:nvCxnSpPr>
          <p:spPr>
            <a:xfrm>
              <a:off x="5239352" y="3528292"/>
              <a:ext cx="263091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Rak 16">
              <a:extLst>
                <a:ext uri="{FF2B5EF4-FFF2-40B4-BE49-F238E27FC236}">
                  <a16:creationId xmlns:a16="http://schemas.microsoft.com/office/drawing/2014/main" id="{A7EA2E9C-E994-144E-A69C-D7DCCF2326B6}"/>
                </a:ext>
              </a:extLst>
            </p:cNvPr>
            <p:cNvCxnSpPr>
              <a:cxnSpLocks/>
            </p:cNvCxnSpPr>
            <p:nvPr/>
          </p:nvCxnSpPr>
          <p:spPr>
            <a:xfrm>
              <a:off x="6280325" y="3528292"/>
              <a:ext cx="231233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1" name="Rektangel 40">
            <a:extLst>
              <a:ext uri="{FF2B5EF4-FFF2-40B4-BE49-F238E27FC236}">
                <a16:creationId xmlns:a16="http://schemas.microsoft.com/office/drawing/2014/main" id="{AFA1FAB4-A73F-3645-B6BF-D7AB9C559383}"/>
              </a:ext>
            </a:extLst>
          </p:cNvPr>
          <p:cNvSpPr/>
          <p:nvPr/>
        </p:nvSpPr>
        <p:spPr>
          <a:xfrm>
            <a:off x="2818680" y="3576731"/>
            <a:ext cx="958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</a:t>
            </a:r>
            <a:r>
              <a:rPr lang="en-US" dirty="0">
                <a:latin typeface="Bradley Hand" pitchFamily="2" charset="77"/>
              </a:rPr>
              <a:t>3x </a:t>
            </a:r>
            <a:r>
              <a:rPr lang="en-US" dirty="0"/>
              <a:t>+</a:t>
            </a:r>
            <a:r>
              <a:rPr lang="en-US" dirty="0">
                <a:latin typeface="Bradley Hand" pitchFamily="2" charset="77"/>
              </a:rPr>
              <a:t> 1</a:t>
            </a:r>
            <a:endParaRPr lang="sv-SE" dirty="0"/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3F455DAD-4013-4647-9333-0ACD73CD9B59}"/>
              </a:ext>
            </a:extLst>
          </p:cNvPr>
          <p:cNvSpPr/>
          <p:nvPr/>
        </p:nvSpPr>
        <p:spPr>
          <a:xfrm>
            <a:off x="1689607" y="4425768"/>
            <a:ext cx="862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err="1">
                <a:latin typeface="Bradley Hand" pitchFamily="2" charset="77"/>
              </a:rPr>
              <a:t>Svar</a:t>
            </a:r>
            <a:r>
              <a:rPr lang="en-US" u="sng" dirty="0">
                <a:latin typeface="Bradley Hand" pitchFamily="2" charset="77"/>
              </a:rPr>
              <a:t>:</a:t>
            </a:r>
            <a:endParaRPr lang="sv-SE" u="sng" dirty="0"/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5B2B8DDC-9D19-2B4C-9025-156C59B34FFA}"/>
              </a:ext>
            </a:extLst>
          </p:cNvPr>
          <p:cNvSpPr/>
          <p:nvPr/>
        </p:nvSpPr>
        <p:spPr>
          <a:xfrm>
            <a:off x="2322652" y="4433094"/>
            <a:ext cx="2239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Omkretsen är </a:t>
            </a:r>
            <a:r>
              <a:rPr lang="en-US" dirty="0">
                <a:latin typeface="Bradley Hand" pitchFamily="2" charset="77"/>
              </a:rPr>
              <a:t>3x </a:t>
            </a:r>
            <a:r>
              <a:rPr lang="en-US" dirty="0"/>
              <a:t>+</a:t>
            </a:r>
            <a:r>
              <a:rPr lang="en-US" dirty="0">
                <a:latin typeface="Bradley Hand" pitchFamily="2" charset="77"/>
              </a:rPr>
              <a:t> 1</a:t>
            </a:r>
            <a:endParaRPr lang="sv-SE" dirty="0">
              <a:latin typeface="Bradley Hand" pitchFamily="2" charset="77"/>
            </a:endParaRP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8C5704B1-DDC0-6B4C-B750-D86DABABB83A}"/>
              </a:ext>
            </a:extLst>
          </p:cNvPr>
          <p:cNvSpPr/>
          <p:nvPr/>
        </p:nvSpPr>
        <p:spPr>
          <a:xfrm>
            <a:off x="472657" y="170930"/>
            <a:ext cx="11651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800000"/>
                </a:solidFill>
              </a:rPr>
              <a:t>Exempel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E94FF524-B3A0-AE49-895D-469D6F2AD258}"/>
              </a:ext>
            </a:extLst>
          </p:cNvPr>
          <p:cNvSpPr/>
          <p:nvPr/>
        </p:nvSpPr>
        <p:spPr>
          <a:xfrm>
            <a:off x="6067222" y="2795268"/>
            <a:ext cx="2605362" cy="738664"/>
          </a:xfrm>
          <a:prstGeom prst="rect">
            <a:avLst/>
          </a:prstGeom>
          <a:noFill/>
          <a:ln>
            <a:solidFill>
              <a:srgbClr val="9F0002"/>
            </a:solidFill>
          </a:ln>
        </p:spPr>
        <p:txBody>
          <a:bodyPr wrap="square">
            <a:spAutoFit/>
          </a:bodyPr>
          <a:lstStyle/>
          <a:p>
            <a:r>
              <a:rPr lang="sv-SE" sz="1400" dirty="0"/>
              <a:t>Eftersom det står plustecken framför parenteserna ska du ta bort den utan att ändra tecken.</a:t>
            </a:r>
          </a:p>
        </p:txBody>
      </p:sp>
    </p:spTree>
    <p:extLst>
      <p:ext uri="{BB962C8B-B14F-4D97-AF65-F5344CB8AC3E}">
        <p14:creationId xmlns:p14="http://schemas.microsoft.com/office/powerpoint/2010/main" val="368183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41" grpId="0"/>
      <p:bldP spid="42" grpId="0"/>
      <p:bldP spid="43" grpId="0"/>
      <p:bldP spid="20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7095</TotalTime>
  <Words>735</Words>
  <Application>Microsoft Macintosh PowerPoint</Application>
  <PresentationFormat>Bildspel på skärmen (4:3)</PresentationFormat>
  <Paragraphs>118</Paragraphs>
  <Slides>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10" baseType="lpstr">
      <vt:lpstr>Arial</vt:lpstr>
      <vt:lpstr>Bradley Hand</vt:lpstr>
      <vt:lpstr>Bradley Hand Bold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35</cp:revision>
  <dcterms:created xsi:type="dcterms:W3CDTF">2017-04-14T14:34:08Z</dcterms:created>
  <dcterms:modified xsi:type="dcterms:W3CDTF">2021-08-09T08:30:48Z</dcterms:modified>
</cp:coreProperties>
</file>