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20" r:id="rId2"/>
    <p:sldId id="321" r:id="rId3"/>
    <p:sldId id="323" r:id="rId4"/>
    <p:sldId id="326" r:id="rId5"/>
    <p:sldId id="327" r:id="rId6"/>
    <p:sldId id="325" r:id="rId7"/>
    <p:sldId id="328" r:id="rId8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0001"/>
    <a:srgbClr val="9A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just format 2 - Dekorfär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8" autoAdjust="0"/>
    <p:restoredTop sz="94558" autoAdjust="0"/>
  </p:normalViewPr>
  <p:slideViewPr>
    <p:cSldViewPr snapToGrid="0" snapToObjects="1">
      <p:cViewPr>
        <p:scale>
          <a:sx n="112" d="100"/>
          <a:sy n="112" d="100"/>
        </p:scale>
        <p:origin x="1536" y="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2F7B31-AE81-C847-B55C-DAA887F93BB7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725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/>
          <p:cNvSpPr>
            <a:spLocks noChangeArrowheads="1"/>
          </p:cNvSpPr>
          <p:nvPr/>
        </p:nvSpPr>
        <p:spPr bwMode="auto">
          <a:xfrm>
            <a:off x="241300" y="174625"/>
            <a:ext cx="8785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sz="2400" b="1" dirty="0"/>
              <a:t>2.5				                Små tal och tiopotenser</a:t>
            </a:r>
          </a:p>
        </p:txBody>
      </p:sp>
      <p:grpSp>
        <p:nvGrpSpPr>
          <p:cNvPr id="26" name="Grupp 25">
            <a:extLst>
              <a:ext uri="{FF2B5EF4-FFF2-40B4-BE49-F238E27FC236}">
                <a16:creationId xmlns:a16="http://schemas.microsoft.com/office/drawing/2014/main" id="{25131566-DF33-F547-AA97-47B6DBB0921D}"/>
              </a:ext>
            </a:extLst>
          </p:cNvPr>
          <p:cNvGrpSpPr/>
          <p:nvPr/>
        </p:nvGrpSpPr>
        <p:grpSpPr>
          <a:xfrm>
            <a:off x="5024192" y="1155426"/>
            <a:ext cx="471604" cy="631489"/>
            <a:chOff x="3886579" y="1885649"/>
            <a:chExt cx="471604" cy="631489"/>
          </a:xfrm>
        </p:grpSpPr>
        <p:sp>
          <p:nvSpPr>
            <p:cNvPr id="27" name="textruta 26">
              <a:extLst>
                <a:ext uri="{FF2B5EF4-FFF2-40B4-BE49-F238E27FC236}">
                  <a16:creationId xmlns:a16="http://schemas.microsoft.com/office/drawing/2014/main" id="{341FDB12-4298-6741-9B4B-D61CBFEDB4FE}"/>
                </a:ext>
              </a:extLst>
            </p:cNvPr>
            <p:cNvSpPr txBox="1"/>
            <p:nvPr/>
          </p:nvSpPr>
          <p:spPr>
            <a:xfrm>
              <a:off x="3983234" y="188564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>
                  <a:solidFill>
                    <a:srgbClr val="A70001"/>
                  </a:solidFill>
                </a:rPr>
                <a:t>1</a:t>
              </a:r>
            </a:p>
          </p:txBody>
        </p:sp>
        <p:sp>
          <p:nvSpPr>
            <p:cNvPr id="28" name="textruta 27">
              <a:extLst>
                <a:ext uri="{FF2B5EF4-FFF2-40B4-BE49-F238E27FC236}">
                  <a16:creationId xmlns:a16="http://schemas.microsoft.com/office/drawing/2014/main" id="{921DC9C6-DEA5-FD44-9763-DED4D7363ED0}"/>
                </a:ext>
              </a:extLst>
            </p:cNvPr>
            <p:cNvSpPr txBox="1"/>
            <p:nvPr/>
          </p:nvSpPr>
          <p:spPr>
            <a:xfrm>
              <a:off x="3886579" y="2147806"/>
              <a:ext cx="471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>
                  <a:solidFill>
                    <a:srgbClr val="A70001"/>
                  </a:solidFill>
                </a:rPr>
                <a:t> 10</a:t>
              </a:r>
            </a:p>
          </p:txBody>
        </p:sp>
        <p:cxnSp>
          <p:nvCxnSpPr>
            <p:cNvPr id="29" name="Rak 28">
              <a:extLst>
                <a:ext uri="{FF2B5EF4-FFF2-40B4-BE49-F238E27FC236}">
                  <a16:creationId xmlns:a16="http://schemas.microsoft.com/office/drawing/2014/main" id="{A5D2B8FD-EDAF-5241-B28E-DD726D31BA24}"/>
                </a:ext>
              </a:extLst>
            </p:cNvPr>
            <p:cNvCxnSpPr>
              <a:cxnSpLocks/>
            </p:cNvCxnSpPr>
            <p:nvPr/>
          </p:nvCxnSpPr>
          <p:spPr>
            <a:xfrm>
              <a:off x="4022656" y="2198589"/>
              <a:ext cx="222843" cy="0"/>
            </a:xfrm>
            <a:prstGeom prst="line">
              <a:avLst/>
            </a:prstGeom>
            <a:ln w="19050">
              <a:solidFill>
                <a:srgbClr val="9A000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0" name="textruta 49">
            <a:extLst>
              <a:ext uri="{FF2B5EF4-FFF2-40B4-BE49-F238E27FC236}">
                <a16:creationId xmlns:a16="http://schemas.microsoft.com/office/drawing/2014/main" id="{C028F23C-1EAF-DD4E-BB08-81C9B5F7700B}"/>
              </a:ext>
            </a:extLst>
          </p:cNvPr>
          <p:cNvSpPr txBox="1"/>
          <p:nvPr/>
        </p:nvSpPr>
        <p:spPr>
          <a:xfrm>
            <a:off x="3665351" y="1440559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 </a:t>
            </a:r>
            <a:r>
              <a:rPr lang="de-DE" dirty="0"/>
              <a:t>10 ∙ 10 ∙ 10</a:t>
            </a:r>
            <a:endParaRPr lang="sv-SE" dirty="0"/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D029D9B7-B71C-DC42-9914-B32B59944577}"/>
              </a:ext>
            </a:extLst>
          </p:cNvPr>
          <p:cNvGrpSpPr/>
          <p:nvPr/>
        </p:nvGrpSpPr>
        <p:grpSpPr>
          <a:xfrm>
            <a:off x="3768701" y="1161534"/>
            <a:ext cx="1333676" cy="477530"/>
            <a:chOff x="3228430" y="3594837"/>
            <a:chExt cx="1333676" cy="477530"/>
          </a:xfrm>
        </p:grpSpPr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9AA1E4A2-87FE-E241-B42B-EEF4A6AE1F0D}"/>
                </a:ext>
              </a:extLst>
            </p:cNvPr>
            <p:cNvSpPr txBox="1"/>
            <p:nvPr/>
          </p:nvSpPr>
          <p:spPr>
            <a:xfrm>
              <a:off x="3425260" y="3594837"/>
              <a:ext cx="869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10 ∙ 10 </a:t>
              </a:r>
              <a:endParaRPr lang="sv-SE" dirty="0"/>
            </a:p>
          </p:txBody>
        </p:sp>
        <p:cxnSp>
          <p:nvCxnSpPr>
            <p:cNvPr id="51" name="Rak 50">
              <a:extLst>
                <a:ext uri="{FF2B5EF4-FFF2-40B4-BE49-F238E27FC236}">
                  <a16:creationId xmlns:a16="http://schemas.microsoft.com/office/drawing/2014/main" id="{B13B9C09-04E2-AA4A-8838-E09DDF77DBE8}"/>
                </a:ext>
              </a:extLst>
            </p:cNvPr>
            <p:cNvCxnSpPr>
              <a:cxnSpLocks/>
            </p:cNvCxnSpPr>
            <p:nvPr/>
          </p:nvCxnSpPr>
          <p:spPr>
            <a:xfrm>
              <a:off x="3228430" y="3897466"/>
              <a:ext cx="1084986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80F15F8B-BEFC-0743-8786-A353E7D8DE3A}"/>
                </a:ext>
              </a:extLst>
            </p:cNvPr>
            <p:cNvSpPr/>
            <p:nvPr/>
          </p:nvSpPr>
          <p:spPr>
            <a:xfrm>
              <a:off x="4262024" y="3703035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/>
                <a:t>=</a:t>
              </a:r>
              <a:endParaRPr lang="sv-SE" dirty="0"/>
            </a:p>
          </p:txBody>
        </p:sp>
      </p:grpSp>
      <p:sp>
        <p:nvSpPr>
          <p:cNvPr id="55" name="textruta 54">
            <a:extLst>
              <a:ext uri="{FF2B5EF4-FFF2-40B4-BE49-F238E27FC236}">
                <a16:creationId xmlns:a16="http://schemas.microsoft.com/office/drawing/2014/main" id="{991D44A2-0C38-994C-90F5-1DF2E527C5F9}"/>
              </a:ext>
            </a:extLst>
          </p:cNvPr>
          <p:cNvSpPr txBox="1"/>
          <p:nvPr/>
        </p:nvSpPr>
        <p:spPr>
          <a:xfrm>
            <a:off x="3999956" y="1158897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E7C38E72-2431-5949-84E6-7BFA5008E7FA}"/>
              </a:ext>
            </a:extLst>
          </p:cNvPr>
          <p:cNvSpPr txBox="1"/>
          <p:nvPr/>
        </p:nvSpPr>
        <p:spPr>
          <a:xfrm>
            <a:off x="4053968" y="104006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018A8F1F-326F-504C-A65D-39728EE8956F}"/>
              </a:ext>
            </a:extLst>
          </p:cNvPr>
          <p:cNvSpPr txBox="1"/>
          <p:nvPr/>
        </p:nvSpPr>
        <p:spPr>
          <a:xfrm>
            <a:off x="3835684" y="1413373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8" name="textruta 57">
            <a:extLst>
              <a:ext uri="{FF2B5EF4-FFF2-40B4-BE49-F238E27FC236}">
                <a16:creationId xmlns:a16="http://schemas.microsoft.com/office/drawing/2014/main" id="{1C189211-A696-934E-B952-67E1272AC1F0}"/>
              </a:ext>
            </a:extLst>
          </p:cNvPr>
          <p:cNvSpPr txBox="1"/>
          <p:nvPr/>
        </p:nvSpPr>
        <p:spPr>
          <a:xfrm>
            <a:off x="3861797" y="163461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59" name="textruta 58">
            <a:extLst>
              <a:ext uri="{FF2B5EF4-FFF2-40B4-BE49-F238E27FC236}">
                <a16:creationId xmlns:a16="http://schemas.microsoft.com/office/drawing/2014/main" id="{6E12DEA5-4CEE-D14D-B525-95BA04281CED}"/>
              </a:ext>
            </a:extLst>
          </p:cNvPr>
          <p:cNvSpPr txBox="1"/>
          <p:nvPr/>
        </p:nvSpPr>
        <p:spPr>
          <a:xfrm>
            <a:off x="4409330" y="1155426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0" name="textruta 59">
            <a:extLst>
              <a:ext uri="{FF2B5EF4-FFF2-40B4-BE49-F238E27FC236}">
                <a16:creationId xmlns:a16="http://schemas.microsoft.com/office/drawing/2014/main" id="{84D794D2-BE74-9C4C-92E1-2602AABF1C79}"/>
              </a:ext>
            </a:extLst>
          </p:cNvPr>
          <p:cNvSpPr txBox="1"/>
          <p:nvPr/>
        </p:nvSpPr>
        <p:spPr>
          <a:xfrm>
            <a:off x="4463342" y="103659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1" name="textruta 60">
            <a:extLst>
              <a:ext uri="{FF2B5EF4-FFF2-40B4-BE49-F238E27FC236}">
                <a16:creationId xmlns:a16="http://schemas.microsoft.com/office/drawing/2014/main" id="{8B42B32D-776C-D346-AD1B-C0E8033F54FF}"/>
              </a:ext>
            </a:extLst>
          </p:cNvPr>
          <p:cNvSpPr txBox="1"/>
          <p:nvPr/>
        </p:nvSpPr>
        <p:spPr>
          <a:xfrm>
            <a:off x="4218353" y="1416303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2" name="textruta 61">
            <a:extLst>
              <a:ext uri="{FF2B5EF4-FFF2-40B4-BE49-F238E27FC236}">
                <a16:creationId xmlns:a16="http://schemas.microsoft.com/office/drawing/2014/main" id="{8F1AED5F-AF25-8444-974E-647EF072B0C4}"/>
              </a:ext>
            </a:extLst>
          </p:cNvPr>
          <p:cNvSpPr txBox="1"/>
          <p:nvPr/>
        </p:nvSpPr>
        <p:spPr>
          <a:xfrm>
            <a:off x="4238228" y="161410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grpSp>
        <p:nvGrpSpPr>
          <p:cNvPr id="64" name="Grupp 63">
            <a:extLst>
              <a:ext uri="{FF2B5EF4-FFF2-40B4-BE49-F238E27FC236}">
                <a16:creationId xmlns:a16="http://schemas.microsoft.com/office/drawing/2014/main" id="{5CC8814A-814E-CF4D-BF2E-00B189A8099D}"/>
              </a:ext>
            </a:extLst>
          </p:cNvPr>
          <p:cNvGrpSpPr/>
          <p:nvPr/>
        </p:nvGrpSpPr>
        <p:grpSpPr>
          <a:xfrm>
            <a:off x="3213860" y="2307341"/>
            <a:ext cx="774782" cy="738664"/>
            <a:chOff x="2366338" y="3529780"/>
            <a:chExt cx="774782" cy="738664"/>
          </a:xfrm>
        </p:grpSpPr>
        <p:grpSp>
          <p:nvGrpSpPr>
            <p:cNvPr id="65" name="Grupp 64">
              <a:extLst>
                <a:ext uri="{FF2B5EF4-FFF2-40B4-BE49-F238E27FC236}">
                  <a16:creationId xmlns:a16="http://schemas.microsoft.com/office/drawing/2014/main" id="{0884296E-8653-7048-A4F9-D4FE4F9643A9}"/>
                </a:ext>
              </a:extLst>
            </p:cNvPr>
            <p:cNvGrpSpPr/>
            <p:nvPr/>
          </p:nvGrpSpPr>
          <p:grpSpPr>
            <a:xfrm>
              <a:off x="2366338" y="3529780"/>
              <a:ext cx="550151" cy="738664"/>
              <a:chOff x="3850622" y="1825054"/>
              <a:chExt cx="550151" cy="738664"/>
            </a:xfrm>
          </p:grpSpPr>
          <p:sp>
            <p:nvSpPr>
              <p:cNvPr id="67" name="textruta 66">
                <a:extLst>
                  <a:ext uri="{FF2B5EF4-FFF2-40B4-BE49-F238E27FC236}">
                    <a16:creationId xmlns:a16="http://schemas.microsoft.com/office/drawing/2014/main" id="{775F8FF2-8703-844A-B7B7-AB98FCF9DD78}"/>
                  </a:ext>
                </a:extLst>
              </p:cNvPr>
              <p:cNvSpPr txBox="1"/>
              <p:nvPr/>
            </p:nvSpPr>
            <p:spPr>
              <a:xfrm>
                <a:off x="3903521" y="1825054"/>
                <a:ext cx="497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10</a:t>
                </a:r>
                <a:r>
                  <a:rPr lang="sv-SE" baseline="30000" dirty="0"/>
                  <a:t>2</a:t>
                </a:r>
                <a:endParaRPr lang="sv-SE" dirty="0"/>
              </a:p>
            </p:txBody>
          </p:sp>
          <p:sp>
            <p:nvSpPr>
              <p:cNvPr id="68" name="textruta 67">
                <a:extLst>
                  <a:ext uri="{FF2B5EF4-FFF2-40B4-BE49-F238E27FC236}">
                    <a16:creationId xmlns:a16="http://schemas.microsoft.com/office/drawing/2014/main" id="{4B316EEC-A54A-3F48-AC17-7F8B4B3340A3}"/>
                  </a:ext>
                </a:extLst>
              </p:cNvPr>
              <p:cNvSpPr txBox="1"/>
              <p:nvPr/>
            </p:nvSpPr>
            <p:spPr>
              <a:xfrm>
                <a:off x="3850622" y="2194386"/>
                <a:ext cx="550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10</a:t>
                </a:r>
                <a:r>
                  <a:rPr lang="sv-SE" baseline="30000" dirty="0"/>
                  <a:t>3</a:t>
                </a:r>
                <a:endParaRPr lang="sv-SE" dirty="0"/>
              </a:p>
            </p:txBody>
          </p:sp>
          <p:cxnSp>
            <p:nvCxnSpPr>
              <p:cNvPr id="69" name="Rak 68">
                <a:extLst>
                  <a:ext uri="{FF2B5EF4-FFF2-40B4-BE49-F238E27FC236}">
                    <a16:creationId xmlns:a16="http://schemas.microsoft.com/office/drawing/2014/main" id="{6856AF9F-8B94-2449-861B-2CB50ADEF8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8678" y="2183662"/>
                <a:ext cx="3866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CB0B0110-A9C2-4045-8F06-8B8F8B85AEB6}"/>
                </a:ext>
              </a:extLst>
            </p:cNvPr>
            <p:cNvSpPr/>
            <p:nvPr/>
          </p:nvSpPr>
          <p:spPr>
            <a:xfrm>
              <a:off x="2841038" y="3703722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/>
                <a:t>=</a:t>
              </a:r>
              <a:endParaRPr lang="sv-SE" dirty="0"/>
            </a:p>
          </p:txBody>
        </p:sp>
      </p:grpSp>
      <p:sp>
        <p:nvSpPr>
          <p:cNvPr id="70" name="Rektangel 69">
            <a:extLst>
              <a:ext uri="{FF2B5EF4-FFF2-40B4-BE49-F238E27FC236}">
                <a16:creationId xmlns:a16="http://schemas.microsoft.com/office/drawing/2014/main" id="{D508AED1-7229-5547-84AD-822887E3721F}"/>
              </a:ext>
            </a:extLst>
          </p:cNvPr>
          <p:cNvSpPr/>
          <p:nvPr/>
        </p:nvSpPr>
        <p:spPr>
          <a:xfrm>
            <a:off x="3918160" y="2492007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10</a:t>
            </a:r>
            <a:r>
              <a:rPr lang="de-DE" baseline="30000" dirty="0"/>
              <a:t>2–3</a:t>
            </a:r>
            <a:r>
              <a:rPr lang="de-DE" b="1" dirty="0"/>
              <a:t>  =</a:t>
            </a:r>
            <a:r>
              <a:rPr lang="de-DE" dirty="0"/>
              <a:t> </a:t>
            </a:r>
            <a:endParaRPr lang="sv-SE" dirty="0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5E5A3436-7837-C042-9C70-4E5B151CA0C7}"/>
              </a:ext>
            </a:extLst>
          </p:cNvPr>
          <p:cNvSpPr/>
          <p:nvPr/>
        </p:nvSpPr>
        <p:spPr>
          <a:xfrm>
            <a:off x="4711247" y="2495097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10</a:t>
            </a:r>
            <a:r>
              <a:rPr lang="de-DE" b="1" baseline="30000" dirty="0">
                <a:solidFill>
                  <a:srgbClr val="A70001"/>
                </a:solidFill>
              </a:rPr>
              <a:t>-1</a:t>
            </a:r>
            <a:endParaRPr lang="sv-SE" dirty="0"/>
          </a:p>
        </p:txBody>
      </p:sp>
      <p:grpSp>
        <p:nvGrpSpPr>
          <p:cNvPr id="72" name="Grupp 71">
            <a:extLst>
              <a:ext uri="{FF2B5EF4-FFF2-40B4-BE49-F238E27FC236}">
                <a16:creationId xmlns:a16="http://schemas.microsoft.com/office/drawing/2014/main" id="{3064089C-2D5A-A74F-AAFF-2F1BEDD7D573}"/>
              </a:ext>
            </a:extLst>
          </p:cNvPr>
          <p:cNvGrpSpPr/>
          <p:nvPr/>
        </p:nvGrpSpPr>
        <p:grpSpPr>
          <a:xfrm>
            <a:off x="3066118" y="1081950"/>
            <a:ext cx="767825" cy="738664"/>
            <a:chOff x="2366338" y="3529780"/>
            <a:chExt cx="767825" cy="738664"/>
          </a:xfrm>
        </p:grpSpPr>
        <p:grpSp>
          <p:nvGrpSpPr>
            <p:cNvPr id="73" name="Grupp 72">
              <a:extLst>
                <a:ext uri="{FF2B5EF4-FFF2-40B4-BE49-F238E27FC236}">
                  <a16:creationId xmlns:a16="http://schemas.microsoft.com/office/drawing/2014/main" id="{AF43A9AA-DC34-744C-8843-30ABA946A610}"/>
                </a:ext>
              </a:extLst>
            </p:cNvPr>
            <p:cNvGrpSpPr/>
            <p:nvPr/>
          </p:nvGrpSpPr>
          <p:grpSpPr>
            <a:xfrm>
              <a:off x="2366338" y="3529780"/>
              <a:ext cx="550151" cy="738664"/>
              <a:chOff x="3850622" y="1825054"/>
              <a:chExt cx="550151" cy="738664"/>
            </a:xfrm>
          </p:grpSpPr>
          <p:sp>
            <p:nvSpPr>
              <p:cNvPr id="75" name="textruta 74">
                <a:extLst>
                  <a:ext uri="{FF2B5EF4-FFF2-40B4-BE49-F238E27FC236}">
                    <a16:creationId xmlns:a16="http://schemas.microsoft.com/office/drawing/2014/main" id="{D7B25D44-1B08-0C48-8456-20249C3548E5}"/>
                  </a:ext>
                </a:extLst>
              </p:cNvPr>
              <p:cNvSpPr txBox="1"/>
              <p:nvPr/>
            </p:nvSpPr>
            <p:spPr>
              <a:xfrm>
                <a:off x="3903521" y="1825054"/>
                <a:ext cx="497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10</a:t>
                </a:r>
                <a:r>
                  <a:rPr lang="sv-SE" baseline="30000" dirty="0"/>
                  <a:t>2</a:t>
                </a:r>
                <a:endParaRPr lang="sv-SE" dirty="0"/>
              </a:p>
            </p:txBody>
          </p:sp>
          <p:sp>
            <p:nvSpPr>
              <p:cNvPr id="76" name="textruta 75">
                <a:extLst>
                  <a:ext uri="{FF2B5EF4-FFF2-40B4-BE49-F238E27FC236}">
                    <a16:creationId xmlns:a16="http://schemas.microsoft.com/office/drawing/2014/main" id="{ACCDCA9C-5C63-EF48-BC18-A4ADEB55D987}"/>
                  </a:ext>
                </a:extLst>
              </p:cNvPr>
              <p:cNvSpPr txBox="1"/>
              <p:nvPr/>
            </p:nvSpPr>
            <p:spPr>
              <a:xfrm>
                <a:off x="3850622" y="2194386"/>
                <a:ext cx="550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10</a:t>
                </a:r>
                <a:r>
                  <a:rPr lang="sv-SE" baseline="30000" dirty="0"/>
                  <a:t>3</a:t>
                </a:r>
                <a:endParaRPr lang="sv-SE" dirty="0"/>
              </a:p>
            </p:txBody>
          </p:sp>
          <p:cxnSp>
            <p:nvCxnSpPr>
              <p:cNvPr id="77" name="Rak 76">
                <a:extLst>
                  <a:ext uri="{FF2B5EF4-FFF2-40B4-BE49-F238E27FC236}">
                    <a16:creationId xmlns:a16="http://schemas.microsoft.com/office/drawing/2014/main" id="{A4530CC4-DEFF-3040-8E5A-AA62C629D1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8678" y="2183662"/>
                <a:ext cx="3866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2F7E392C-4502-D249-B5CD-F97C744CEDB0}"/>
                </a:ext>
              </a:extLst>
            </p:cNvPr>
            <p:cNvSpPr/>
            <p:nvPr/>
          </p:nvSpPr>
          <p:spPr>
            <a:xfrm>
              <a:off x="2834081" y="369836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=</a:t>
              </a:r>
              <a:endParaRPr lang="sv-SE" dirty="0"/>
            </a:p>
          </p:txBody>
        </p:sp>
      </p:grpSp>
      <p:sp>
        <p:nvSpPr>
          <p:cNvPr id="78" name="Rektangel 77">
            <a:extLst>
              <a:ext uri="{FF2B5EF4-FFF2-40B4-BE49-F238E27FC236}">
                <a16:creationId xmlns:a16="http://schemas.microsoft.com/office/drawing/2014/main" id="{4389C00A-709B-7544-AB17-255F1DF89D6E}"/>
              </a:ext>
            </a:extLst>
          </p:cNvPr>
          <p:cNvSpPr/>
          <p:nvPr/>
        </p:nvSpPr>
        <p:spPr>
          <a:xfrm>
            <a:off x="5424614" y="126661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=</a:t>
            </a:r>
            <a:endParaRPr lang="sv-SE" dirty="0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7F18D655-14E7-F34F-A01E-49187838A1A0}"/>
              </a:ext>
            </a:extLst>
          </p:cNvPr>
          <p:cNvSpPr/>
          <p:nvPr/>
        </p:nvSpPr>
        <p:spPr>
          <a:xfrm>
            <a:off x="5582909" y="1279497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0,1</a:t>
            </a:r>
            <a:endParaRPr lang="sv-SE" dirty="0"/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90CC052B-02FD-FC40-994A-55F0278729D1}"/>
              </a:ext>
            </a:extLst>
          </p:cNvPr>
          <p:cNvGrpSpPr/>
          <p:nvPr/>
        </p:nvGrpSpPr>
        <p:grpSpPr>
          <a:xfrm>
            <a:off x="6308505" y="1648829"/>
            <a:ext cx="1736834" cy="923330"/>
            <a:chOff x="5724696" y="1906991"/>
            <a:chExt cx="1736834" cy="923330"/>
          </a:xfrm>
        </p:grpSpPr>
        <p:sp>
          <p:nvSpPr>
            <p:cNvPr id="31" name="textruta 30">
              <a:extLst>
                <a:ext uri="{FF2B5EF4-FFF2-40B4-BE49-F238E27FC236}">
                  <a16:creationId xmlns:a16="http://schemas.microsoft.com/office/drawing/2014/main" id="{51F86854-934A-C943-902A-ADF5A0929CCC}"/>
                </a:ext>
              </a:extLst>
            </p:cNvPr>
            <p:cNvSpPr txBox="1"/>
            <p:nvPr/>
          </p:nvSpPr>
          <p:spPr>
            <a:xfrm>
              <a:off x="5724696" y="1906991"/>
              <a:ext cx="1736834" cy="9233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de-DE" b="1" dirty="0">
                <a:solidFill>
                  <a:srgbClr val="A70001"/>
                </a:solidFill>
              </a:endParaRPr>
            </a:p>
            <a:p>
              <a:r>
                <a:rPr lang="de-DE" b="1" dirty="0">
                  <a:solidFill>
                    <a:srgbClr val="A70001"/>
                  </a:solidFill>
                </a:rPr>
                <a:t>0,1  =        =  10</a:t>
              </a:r>
              <a:r>
                <a:rPr lang="de-DE" b="1" baseline="30000" dirty="0">
                  <a:solidFill>
                    <a:srgbClr val="A70001"/>
                  </a:solidFill>
                </a:rPr>
                <a:t>-1</a:t>
              </a:r>
            </a:p>
            <a:p>
              <a:endParaRPr lang="sv-SE" dirty="0"/>
            </a:p>
          </p:txBody>
        </p:sp>
        <p:grpSp>
          <p:nvGrpSpPr>
            <p:cNvPr id="80" name="Grupp 79">
              <a:extLst>
                <a:ext uri="{FF2B5EF4-FFF2-40B4-BE49-F238E27FC236}">
                  <a16:creationId xmlns:a16="http://schemas.microsoft.com/office/drawing/2014/main" id="{CC3CEA72-3CA3-934C-92C9-5FC7814A2862}"/>
                </a:ext>
              </a:extLst>
            </p:cNvPr>
            <p:cNvGrpSpPr/>
            <p:nvPr/>
          </p:nvGrpSpPr>
          <p:grpSpPr>
            <a:xfrm>
              <a:off x="6277573" y="2040867"/>
              <a:ext cx="471604" cy="631489"/>
              <a:chOff x="3286662" y="2143811"/>
              <a:chExt cx="471604" cy="631489"/>
            </a:xfrm>
          </p:grpSpPr>
          <p:sp>
            <p:nvSpPr>
              <p:cNvPr id="81" name="textruta 80">
                <a:extLst>
                  <a:ext uri="{FF2B5EF4-FFF2-40B4-BE49-F238E27FC236}">
                    <a16:creationId xmlns:a16="http://schemas.microsoft.com/office/drawing/2014/main" id="{4EF1AEE9-51FD-B648-B77C-10962BC2EDB9}"/>
                  </a:ext>
                </a:extLst>
              </p:cNvPr>
              <p:cNvSpPr txBox="1"/>
              <p:nvPr/>
            </p:nvSpPr>
            <p:spPr>
              <a:xfrm>
                <a:off x="3383317" y="2143811"/>
                <a:ext cx="3150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b="1" dirty="0">
                    <a:solidFill>
                      <a:srgbClr val="A70001"/>
                    </a:solidFill>
                  </a:rPr>
                  <a:t>1</a:t>
                </a:r>
              </a:p>
            </p:txBody>
          </p:sp>
          <p:sp>
            <p:nvSpPr>
              <p:cNvPr id="82" name="textruta 81">
                <a:extLst>
                  <a:ext uri="{FF2B5EF4-FFF2-40B4-BE49-F238E27FC236}">
                    <a16:creationId xmlns:a16="http://schemas.microsoft.com/office/drawing/2014/main" id="{41AA6CE4-6241-7840-B42E-98494F0008FE}"/>
                  </a:ext>
                </a:extLst>
              </p:cNvPr>
              <p:cNvSpPr txBox="1"/>
              <p:nvPr/>
            </p:nvSpPr>
            <p:spPr>
              <a:xfrm>
                <a:off x="3286662" y="2405968"/>
                <a:ext cx="471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b="1" dirty="0">
                    <a:solidFill>
                      <a:srgbClr val="A70001"/>
                    </a:solidFill>
                  </a:rPr>
                  <a:t> 10</a:t>
                </a:r>
              </a:p>
            </p:txBody>
          </p:sp>
          <p:cxnSp>
            <p:nvCxnSpPr>
              <p:cNvPr id="83" name="Rak 82">
                <a:extLst>
                  <a:ext uri="{FF2B5EF4-FFF2-40B4-BE49-F238E27FC236}">
                    <a16:creationId xmlns:a16="http://schemas.microsoft.com/office/drawing/2014/main" id="{1270A22E-5C2C-6D40-93BC-F2F1437DF1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2739" y="2456751"/>
                <a:ext cx="222843" cy="0"/>
              </a:xfrm>
              <a:prstGeom prst="line">
                <a:avLst/>
              </a:prstGeom>
              <a:ln w="19050">
                <a:solidFill>
                  <a:srgbClr val="9A000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85" name="textruta 84">
            <a:extLst>
              <a:ext uri="{FF2B5EF4-FFF2-40B4-BE49-F238E27FC236}">
                <a16:creationId xmlns:a16="http://schemas.microsoft.com/office/drawing/2014/main" id="{5D620A84-5086-7548-84BA-19DD54B58F30}"/>
              </a:ext>
            </a:extLst>
          </p:cNvPr>
          <p:cNvSpPr txBox="1"/>
          <p:nvPr/>
        </p:nvSpPr>
        <p:spPr>
          <a:xfrm>
            <a:off x="1585074" y="3100627"/>
            <a:ext cx="673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Tal som är mindre än 1 skrivs alltså med en negativ exponent. </a:t>
            </a:r>
          </a:p>
        </p:txBody>
      </p:sp>
      <p:grpSp>
        <p:nvGrpSpPr>
          <p:cNvPr id="86" name="Grupp 85">
            <a:extLst>
              <a:ext uri="{FF2B5EF4-FFF2-40B4-BE49-F238E27FC236}">
                <a16:creationId xmlns:a16="http://schemas.microsoft.com/office/drawing/2014/main" id="{65FE52BE-6AD6-A349-8A9B-03656B2B3EA4}"/>
              </a:ext>
            </a:extLst>
          </p:cNvPr>
          <p:cNvGrpSpPr/>
          <p:nvPr/>
        </p:nvGrpSpPr>
        <p:grpSpPr>
          <a:xfrm>
            <a:off x="3594923" y="3587354"/>
            <a:ext cx="2093202" cy="769441"/>
            <a:chOff x="5724695" y="1906991"/>
            <a:chExt cx="2093202" cy="769441"/>
          </a:xfrm>
        </p:grpSpPr>
        <p:sp>
          <p:nvSpPr>
            <p:cNvPr id="87" name="textruta 86">
              <a:extLst>
                <a:ext uri="{FF2B5EF4-FFF2-40B4-BE49-F238E27FC236}">
                  <a16:creationId xmlns:a16="http://schemas.microsoft.com/office/drawing/2014/main" id="{9820AECA-6906-EF4C-93A6-F13BFA1AED8A}"/>
                </a:ext>
              </a:extLst>
            </p:cNvPr>
            <p:cNvSpPr txBox="1"/>
            <p:nvPr/>
          </p:nvSpPr>
          <p:spPr>
            <a:xfrm>
              <a:off x="5724695" y="1906991"/>
              <a:ext cx="2093202" cy="76944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de-DE" sz="1200" b="1" dirty="0">
                <a:solidFill>
                  <a:srgbClr val="A70001"/>
                </a:solidFill>
              </a:endParaRPr>
            </a:p>
            <a:p>
              <a:r>
                <a:rPr lang="de-DE" b="1" dirty="0">
                  <a:solidFill>
                    <a:srgbClr val="A70001"/>
                  </a:solidFill>
                </a:rPr>
                <a:t>  0,01 =          =  10</a:t>
              </a:r>
              <a:r>
                <a:rPr lang="de-DE" b="1" baseline="30000" dirty="0">
                  <a:solidFill>
                    <a:srgbClr val="A70001"/>
                  </a:solidFill>
                </a:rPr>
                <a:t>-2</a:t>
              </a:r>
            </a:p>
            <a:p>
              <a:endParaRPr lang="sv-SE" sz="1400" dirty="0"/>
            </a:p>
          </p:txBody>
        </p:sp>
        <p:grpSp>
          <p:nvGrpSpPr>
            <p:cNvPr id="88" name="Grupp 87">
              <a:extLst>
                <a:ext uri="{FF2B5EF4-FFF2-40B4-BE49-F238E27FC236}">
                  <a16:creationId xmlns:a16="http://schemas.microsoft.com/office/drawing/2014/main" id="{D9C05E3F-8798-7A4D-A42B-2BB4533F4C88}"/>
                </a:ext>
              </a:extLst>
            </p:cNvPr>
            <p:cNvGrpSpPr/>
            <p:nvPr/>
          </p:nvGrpSpPr>
          <p:grpSpPr>
            <a:xfrm>
              <a:off x="6446954" y="1959920"/>
              <a:ext cx="588623" cy="647788"/>
              <a:chOff x="3456043" y="2062864"/>
              <a:chExt cx="588623" cy="647788"/>
            </a:xfrm>
          </p:grpSpPr>
          <p:sp>
            <p:nvSpPr>
              <p:cNvPr id="89" name="textruta 88">
                <a:extLst>
                  <a:ext uri="{FF2B5EF4-FFF2-40B4-BE49-F238E27FC236}">
                    <a16:creationId xmlns:a16="http://schemas.microsoft.com/office/drawing/2014/main" id="{9559D4FD-FCD4-3946-ADF5-94E3D271C490}"/>
                  </a:ext>
                </a:extLst>
              </p:cNvPr>
              <p:cNvSpPr txBox="1"/>
              <p:nvPr/>
            </p:nvSpPr>
            <p:spPr>
              <a:xfrm>
                <a:off x="3610280" y="2062864"/>
                <a:ext cx="3150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b="1" dirty="0">
                    <a:solidFill>
                      <a:srgbClr val="A70001"/>
                    </a:solidFill>
                  </a:rPr>
                  <a:t>1</a:t>
                </a:r>
              </a:p>
            </p:txBody>
          </p:sp>
          <p:sp>
            <p:nvSpPr>
              <p:cNvPr id="90" name="textruta 89">
                <a:extLst>
                  <a:ext uri="{FF2B5EF4-FFF2-40B4-BE49-F238E27FC236}">
                    <a16:creationId xmlns:a16="http://schemas.microsoft.com/office/drawing/2014/main" id="{4B3A0BFD-741E-BD43-BB1C-05039D339727}"/>
                  </a:ext>
                </a:extLst>
              </p:cNvPr>
              <p:cNvSpPr txBox="1"/>
              <p:nvPr/>
            </p:nvSpPr>
            <p:spPr>
              <a:xfrm>
                <a:off x="3456043" y="2341320"/>
                <a:ext cx="588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b="1" dirty="0">
                    <a:solidFill>
                      <a:srgbClr val="A70001"/>
                    </a:solidFill>
                  </a:rPr>
                  <a:t> 100</a:t>
                </a:r>
              </a:p>
            </p:txBody>
          </p:sp>
          <p:cxnSp>
            <p:nvCxnSpPr>
              <p:cNvPr id="91" name="Rak 90">
                <a:extLst>
                  <a:ext uri="{FF2B5EF4-FFF2-40B4-BE49-F238E27FC236}">
                    <a16:creationId xmlns:a16="http://schemas.microsoft.com/office/drawing/2014/main" id="{41842342-9CB7-DA46-9D2E-BC6C9D4D4F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10280" y="2383738"/>
                <a:ext cx="280150" cy="0"/>
              </a:xfrm>
              <a:prstGeom prst="line">
                <a:avLst/>
              </a:prstGeom>
              <a:ln w="19050">
                <a:solidFill>
                  <a:srgbClr val="9A000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Grupp 93">
            <a:extLst>
              <a:ext uri="{FF2B5EF4-FFF2-40B4-BE49-F238E27FC236}">
                <a16:creationId xmlns:a16="http://schemas.microsoft.com/office/drawing/2014/main" id="{CD325BA4-4BCC-E042-8B30-28D51C69609D}"/>
              </a:ext>
            </a:extLst>
          </p:cNvPr>
          <p:cNvGrpSpPr/>
          <p:nvPr/>
        </p:nvGrpSpPr>
        <p:grpSpPr>
          <a:xfrm>
            <a:off x="3579698" y="4497803"/>
            <a:ext cx="2108427" cy="769441"/>
            <a:chOff x="5724694" y="1906991"/>
            <a:chExt cx="2108427" cy="769441"/>
          </a:xfrm>
        </p:grpSpPr>
        <p:sp>
          <p:nvSpPr>
            <p:cNvPr id="95" name="textruta 94">
              <a:extLst>
                <a:ext uri="{FF2B5EF4-FFF2-40B4-BE49-F238E27FC236}">
                  <a16:creationId xmlns:a16="http://schemas.microsoft.com/office/drawing/2014/main" id="{21E1738F-2C67-FA47-B522-044E6148B274}"/>
                </a:ext>
              </a:extLst>
            </p:cNvPr>
            <p:cNvSpPr txBox="1"/>
            <p:nvPr/>
          </p:nvSpPr>
          <p:spPr>
            <a:xfrm>
              <a:off x="5724694" y="1906991"/>
              <a:ext cx="2108427" cy="76944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de-DE" sz="1200" b="1" dirty="0">
                <a:solidFill>
                  <a:srgbClr val="A70001"/>
                </a:solidFill>
              </a:endParaRPr>
            </a:p>
            <a:p>
              <a:r>
                <a:rPr lang="de-DE" b="1" dirty="0">
                  <a:solidFill>
                    <a:srgbClr val="A70001"/>
                  </a:solidFill>
                </a:rPr>
                <a:t> 0,001 =           =  10</a:t>
              </a:r>
              <a:r>
                <a:rPr lang="de-DE" b="1" baseline="30000" dirty="0">
                  <a:solidFill>
                    <a:srgbClr val="A70001"/>
                  </a:solidFill>
                </a:rPr>
                <a:t>-3</a:t>
              </a:r>
            </a:p>
            <a:p>
              <a:endParaRPr lang="sv-SE" sz="1400" dirty="0"/>
            </a:p>
          </p:txBody>
        </p:sp>
        <p:grpSp>
          <p:nvGrpSpPr>
            <p:cNvPr id="96" name="Grupp 95">
              <a:extLst>
                <a:ext uri="{FF2B5EF4-FFF2-40B4-BE49-F238E27FC236}">
                  <a16:creationId xmlns:a16="http://schemas.microsoft.com/office/drawing/2014/main" id="{17D1EA45-28FE-5B48-AADC-92743DBB70A5}"/>
                </a:ext>
              </a:extLst>
            </p:cNvPr>
            <p:cNvGrpSpPr/>
            <p:nvPr/>
          </p:nvGrpSpPr>
          <p:grpSpPr>
            <a:xfrm>
              <a:off x="6439164" y="1961129"/>
              <a:ext cx="772556" cy="660493"/>
              <a:chOff x="3448253" y="2064073"/>
              <a:chExt cx="772556" cy="660493"/>
            </a:xfrm>
          </p:grpSpPr>
          <p:sp>
            <p:nvSpPr>
              <p:cNvPr id="97" name="textruta 96">
                <a:extLst>
                  <a:ext uri="{FF2B5EF4-FFF2-40B4-BE49-F238E27FC236}">
                    <a16:creationId xmlns:a16="http://schemas.microsoft.com/office/drawing/2014/main" id="{6B60D289-EB68-B04C-94CC-C968D7E7E4B3}"/>
                  </a:ext>
                </a:extLst>
              </p:cNvPr>
              <p:cNvSpPr txBox="1"/>
              <p:nvPr/>
            </p:nvSpPr>
            <p:spPr>
              <a:xfrm>
                <a:off x="3726085" y="2064073"/>
                <a:ext cx="3150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b="1" dirty="0">
                    <a:solidFill>
                      <a:srgbClr val="A70001"/>
                    </a:solidFill>
                  </a:rPr>
                  <a:t>1</a:t>
                </a:r>
              </a:p>
            </p:txBody>
          </p:sp>
          <p:sp>
            <p:nvSpPr>
              <p:cNvPr id="98" name="textruta 97">
                <a:extLst>
                  <a:ext uri="{FF2B5EF4-FFF2-40B4-BE49-F238E27FC236}">
                    <a16:creationId xmlns:a16="http://schemas.microsoft.com/office/drawing/2014/main" id="{904ADC36-99CE-C04A-A421-A2B7AA3522E5}"/>
                  </a:ext>
                </a:extLst>
              </p:cNvPr>
              <p:cNvSpPr txBox="1"/>
              <p:nvPr/>
            </p:nvSpPr>
            <p:spPr>
              <a:xfrm>
                <a:off x="3448253" y="2355234"/>
                <a:ext cx="7725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b="1" dirty="0">
                    <a:solidFill>
                      <a:srgbClr val="A70001"/>
                    </a:solidFill>
                  </a:rPr>
                  <a:t> 1 000</a:t>
                </a:r>
              </a:p>
            </p:txBody>
          </p:sp>
          <p:cxnSp>
            <p:nvCxnSpPr>
              <p:cNvPr id="99" name="Rak 98">
                <a:extLst>
                  <a:ext uri="{FF2B5EF4-FFF2-40B4-BE49-F238E27FC236}">
                    <a16:creationId xmlns:a16="http://schemas.microsoft.com/office/drawing/2014/main" id="{ED4AD830-4F80-1748-ABAD-23E784C2C5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17427" y="2376961"/>
                <a:ext cx="468702" cy="0"/>
              </a:xfrm>
              <a:prstGeom prst="line">
                <a:avLst/>
              </a:prstGeom>
              <a:ln w="19050">
                <a:solidFill>
                  <a:srgbClr val="9A000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01" name="Rektangel 2">
            <a:extLst>
              <a:ext uri="{FF2B5EF4-FFF2-40B4-BE49-F238E27FC236}">
                <a16:creationId xmlns:a16="http://schemas.microsoft.com/office/drawing/2014/main" id="{0FF39331-2D62-4C48-B5FD-B2953F6D2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6595" y="5696466"/>
            <a:ext cx="6576169" cy="646331"/>
          </a:xfrm>
          <a:prstGeom prst="rect">
            <a:avLst/>
          </a:prstGeom>
          <a:noFill/>
          <a:ln w="12700">
            <a:solidFill>
              <a:srgbClr val="A7000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dirty="0"/>
              <a:t>Lägg märke till att </a:t>
            </a:r>
            <a:r>
              <a:rPr lang="sv-SE" dirty="0">
                <a:solidFill>
                  <a:srgbClr val="A70001"/>
                </a:solidFill>
              </a:rPr>
              <a:t>exponentens</a:t>
            </a:r>
            <a:r>
              <a:rPr lang="sv-SE" dirty="0"/>
              <a:t> </a:t>
            </a:r>
            <a:r>
              <a:rPr lang="sv-SE" dirty="0">
                <a:solidFill>
                  <a:srgbClr val="A70001"/>
                </a:solidFill>
              </a:rPr>
              <a:t>siffervärde</a:t>
            </a:r>
            <a:r>
              <a:rPr lang="sv-SE" dirty="0"/>
              <a:t> är lika stor som antalet positioner som </a:t>
            </a:r>
            <a:r>
              <a:rPr lang="sv-SE" dirty="0">
                <a:solidFill>
                  <a:srgbClr val="A70001"/>
                </a:solidFill>
              </a:rPr>
              <a:t>1:an</a:t>
            </a:r>
            <a:r>
              <a:rPr lang="sv-SE" dirty="0"/>
              <a:t> </a:t>
            </a:r>
            <a:r>
              <a:rPr lang="sv-SE" dirty="0">
                <a:solidFill>
                  <a:srgbClr val="A70001"/>
                </a:solidFill>
              </a:rPr>
              <a:t>måste flytta </a:t>
            </a:r>
            <a:r>
              <a:rPr lang="sv-SE" dirty="0"/>
              <a:t>för att hamna på entalspositionen.   </a:t>
            </a:r>
          </a:p>
        </p:txBody>
      </p:sp>
    </p:spTree>
    <p:extLst>
      <p:ext uri="{BB962C8B-B14F-4D97-AF65-F5344CB8AC3E}">
        <p14:creationId xmlns:p14="http://schemas.microsoft.com/office/powerpoint/2010/main" val="124933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70" grpId="0"/>
      <p:bldP spid="71" grpId="0"/>
      <p:bldP spid="78" grpId="0"/>
      <p:bldP spid="79" grpId="0"/>
      <p:bldP spid="85" grpId="0"/>
      <p:bldP spid="1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2">
            <a:extLst>
              <a:ext uri="{FF2B5EF4-FFF2-40B4-BE49-F238E27FC236}">
                <a16:creationId xmlns:a16="http://schemas.microsoft.com/office/drawing/2014/main" id="{B6954600-4A19-2442-938F-7EE9A5C1B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241" y="738278"/>
            <a:ext cx="43979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dirty="0"/>
              <a:t>Även små tal kan skrivas i grundpotensform.   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57D74D7D-BB24-FA4A-94C4-AAB00B34E561}"/>
              </a:ext>
            </a:extLst>
          </p:cNvPr>
          <p:cNvSpPr/>
          <p:nvPr/>
        </p:nvSpPr>
        <p:spPr>
          <a:xfrm>
            <a:off x="2636216" y="2104960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A70001"/>
                </a:solidFill>
              </a:rPr>
              <a:t>0,02 </a:t>
            </a:r>
            <a:r>
              <a:rPr lang="de-DE" sz="2400" b="1" dirty="0"/>
              <a:t>=</a:t>
            </a:r>
            <a:endParaRPr lang="sv-SE" sz="2400" b="1" dirty="0">
              <a:solidFill>
                <a:srgbClr val="A70001"/>
              </a:solidFill>
            </a:endParaRP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32A28EDA-A05E-C84F-8B0D-311C6472604E}"/>
              </a:ext>
            </a:extLst>
          </p:cNvPr>
          <p:cNvSpPr/>
          <p:nvPr/>
        </p:nvSpPr>
        <p:spPr>
          <a:xfrm>
            <a:off x="4979958" y="2101583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A70001"/>
                </a:solidFill>
              </a:rPr>
              <a:t>2 ∙ 10</a:t>
            </a:r>
            <a:r>
              <a:rPr lang="de-DE" sz="2400" b="1" baseline="30000" dirty="0">
                <a:solidFill>
                  <a:srgbClr val="A70001"/>
                </a:solidFill>
              </a:rPr>
              <a:t>-2</a:t>
            </a:r>
            <a:r>
              <a:rPr lang="de-DE" sz="2400" b="1" dirty="0">
                <a:solidFill>
                  <a:srgbClr val="A70001"/>
                </a:solidFill>
              </a:rPr>
              <a:t> </a:t>
            </a:r>
            <a:endParaRPr lang="sv-SE" sz="2400" dirty="0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14190C59-FB78-9848-89D0-0C82A810A0DE}"/>
              </a:ext>
            </a:extLst>
          </p:cNvPr>
          <p:cNvSpPr/>
          <p:nvPr/>
        </p:nvSpPr>
        <p:spPr>
          <a:xfrm>
            <a:off x="2734800" y="1094591"/>
            <a:ext cx="4564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Man skriver då talet som en </a:t>
            </a:r>
            <a:r>
              <a:rPr lang="sv-SE" b="1" i="1" dirty="0">
                <a:solidFill>
                  <a:srgbClr val="A70001"/>
                </a:solidFill>
              </a:rPr>
              <a:t>multiplikation</a:t>
            </a:r>
            <a:r>
              <a:rPr lang="sv-SE" dirty="0"/>
              <a:t> av ett tal mellan </a:t>
            </a:r>
            <a:r>
              <a:rPr lang="sv-SE" b="1" dirty="0">
                <a:solidFill>
                  <a:srgbClr val="A70001"/>
                </a:solidFill>
              </a:rPr>
              <a:t>1 </a:t>
            </a:r>
            <a:r>
              <a:rPr lang="sv-SE" dirty="0">
                <a:solidFill>
                  <a:srgbClr val="A70001"/>
                </a:solidFill>
              </a:rPr>
              <a:t>och</a:t>
            </a:r>
            <a:r>
              <a:rPr lang="sv-SE" b="1" dirty="0">
                <a:solidFill>
                  <a:srgbClr val="A70001"/>
                </a:solidFill>
              </a:rPr>
              <a:t> 10 </a:t>
            </a:r>
            <a:r>
              <a:rPr lang="sv-SE" dirty="0"/>
              <a:t>och en </a:t>
            </a:r>
            <a:r>
              <a:rPr lang="sv-SE" b="1" i="1" dirty="0">
                <a:solidFill>
                  <a:srgbClr val="A70001"/>
                </a:solidFill>
              </a:rPr>
              <a:t>tiopotens.</a:t>
            </a:r>
            <a:r>
              <a:rPr lang="sv-SE" i="1" dirty="0"/>
              <a:t> </a:t>
            </a:r>
            <a:endParaRPr lang="sv-SE" dirty="0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08F63B0F-12DB-D747-9F23-49A0EED82ACD}"/>
              </a:ext>
            </a:extLst>
          </p:cNvPr>
          <p:cNvSpPr txBox="1"/>
          <p:nvPr/>
        </p:nvSpPr>
        <p:spPr>
          <a:xfrm>
            <a:off x="3410326" y="233460"/>
            <a:ext cx="3417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Små tal i grundpotensform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88FDC4D-FCCB-104B-8B46-5B38EBF447D0}"/>
              </a:ext>
            </a:extLst>
          </p:cNvPr>
          <p:cNvSpPr/>
          <p:nvPr/>
        </p:nvSpPr>
        <p:spPr>
          <a:xfrm>
            <a:off x="1849296" y="1755461"/>
            <a:ext cx="104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Exempel: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2957163-D34C-5B47-BDA8-F0FE2C55CAB2}"/>
              </a:ext>
            </a:extLst>
          </p:cNvPr>
          <p:cNvSpPr/>
          <p:nvPr/>
        </p:nvSpPr>
        <p:spPr>
          <a:xfrm>
            <a:off x="3550202" y="2119684"/>
            <a:ext cx="1467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A70001"/>
                </a:solidFill>
              </a:rPr>
              <a:t>2 ∙ 0,01   </a:t>
            </a:r>
            <a:r>
              <a:rPr lang="de-DE" sz="2400" b="1" dirty="0"/>
              <a:t>=</a:t>
            </a:r>
            <a:endParaRPr lang="sv-SE" sz="2400" dirty="0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0111A130-B024-934D-BF00-9D349F440240}"/>
              </a:ext>
            </a:extLst>
          </p:cNvPr>
          <p:cNvSpPr/>
          <p:nvPr/>
        </p:nvSpPr>
        <p:spPr>
          <a:xfrm>
            <a:off x="2325233" y="2518838"/>
            <a:ext cx="1265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A70001"/>
                </a:solidFill>
              </a:rPr>
              <a:t>0,0034 </a:t>
            </a:r>
            <a:r>
              <a:rPr lang="de-DE" sz="2400" b="1" dirty="0"/>
              <a:t>=</a:t>
            </a:r>
            <a:endParaRPr lang="sv-SE" sz="2400" b="1" dirty="0">
              <a:solidFill>
                <a:srgbClr val="A70001"/>
              </a:solidFill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BBC167CF-5E2A-2F47-9ADD-87E02572D647}"/>
              </a:ext>
            </a:extLst>
          </p:cNvPr>
          <p:cNvSpPr/>
          <p:nvPr/>
        </p:nvSpPr>
        <p:spPr>
          <a:xfrm>
            <a:off x="3550202" y="2501570"/>
            <a:ext cx="1956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A70001"/>
                </a:solidFill>
              </a:rPr>
              <a:t>3,4 ∙ 0,001 </a:t>
            </a:r>
            <a:r>
              <a:rPr lang="de-DE" sz="2400" b="1" dirty="0"/>
              <a:t>=</a:t>
            </a:r>
            <a:endParaRPr lang="sv-SE" sz="2400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373E17A-1C54-D740-9289-9384ED33CD03}"/>
              </a:ext>
            </a:extLst>
          </p:cNvPr>
          <p:cNvSpPr/>
          <p:nvPr/>
        </p:nvSpPr>
        <p:spPr>
          <a:xfrm>
            <a:off x="5260239" y="2502819"/>
            <a:ext cx="1342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A70001"/>
                </a:solidFill>
              </a:rPr>
              <a:t>3,4 ∙ 10</a:t>
            </a:r>
            <a:r>
              <a:rPr lang="de-DE" sz="2400" b="1" baseline="30000" dirty="0">
                <a:solidFill>
                  <a:srgbClr val="A70001"/>
                </a:solidFill>
              </a:rPr>
              <a:t>-3</a:t>
            </a:r>
            <a:r>
              <a:rPr lang="de-DE" sz="2400" b="1" dirty="0">
                <a:solidFill>
                  <a:srgbClr val="A70001"/>
                </a:solidFill>
              </a:rPr>
              <a:t> </a:t>
            </a:r>
            <a:endParaRPr lang="sv-SE" sz="2400" dirty="0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50E56676-677A-DB41-ACD6-FF39EB1C2DD2}"/>
              </a:ext>
            </a:extLst>
          </p:cNvPr>
          <p:cNvSpPr/>
          <p:nvPr/>
        </p:nvSpPr>
        <p:spPr>
          <a:xfrm>
            <a:off x="2503626" y="3976434"/>
            <a:ext cx="1329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A70001"/>
                </a:solidFill>
              </a:rPr>
              <a:t> 5 ∙ 10</a:t>
            </a:r>
            <a:r>
              <a:rPr lang="de-DE" sz="2400" b="1" baseline="30000" dirty="0">
                <a:solidFill>
                  <a:srgbClr val="A70001"/>
                </a:solidFill>
              </a:rPr>
              <a:t>-6</a:t>
            </a:r>
            <a:r>
              <a:rPr lang="de-DE" sz="2400" b="1" dirty="0">
                <a:solidFill>
                  <a:srgbClr val="A70001"/>
                </a:solidFill>
              </a:rPr>
              <a:t> </a:t>
            </a:r>
            <a:r>
              <a:rPr lang="de-DE" sz="2400" b="1" dirty="0"/>
              <a:t>=</a:t>
            </a:r>
            <a:endParaRPr lang="sv-SE" sz="2400" dirty="0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473AD22E-BFAA-BB4B-AE19-8A9AF5475E4D}"/>
              </a:ext>
            </a:extLst>
          </p:cNvPr>
          <p:cNvSpPr/>
          <p:nvPr/>
        </p:nvSpPr>
        <p:spPr>
          <a:xfrm>
            <a:off x="3746886" y="3961626"/>
            <a:ext cx="2020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A70001"/>
                </a:solidFill>
              </a:rPr>
              <a:t>5 ∙ 0,000 001 </a:t>
            </a:r>
            <a:r>
              <a:rPr lang="de-DE" sz="2400" b="1" dirty="0"/>
              <a:t>=</a:t>
            </a:r>
            <a:endParaRPr lang="sv-SE" sz="2400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C521A9D8-1166-8947-A904-BF63F7870431}"/>
              </a:ext>
            </a:extLst>
          </p:cNvPr>
          <p:cNvSpPr/>
          <p:nvPr/>
        </p:nvSpPr>
        <p:spPr>
          <a:xfrm>
            <a:off x="5715930" y="3957913"/>
            <a:ext cx="1491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A70001"/>
                </a:solidFill>
              </a:rPr>
              <a:t>0, 000 005</a:t>
            </a:r>
            <a:endParaRPr lang="sv-SE" sz="2400" b="1" dirty="0">
              <a:solidFill>
                <a:srgbClr val="A70001"/>
              </a:solidFill>
            </a:endParaRP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ED9015A-3141-F342-B1D2-7C4158BF1763}"/>
              </a:ext>
            </a:extLst>
          </p:cNvPr>
          <p:cNvSpPr/>
          <p:nvPr/>
        </p:nvSpPr>
        <p:spPr>
          <a:xfrm>
            <a:off x="2678871" y="5400747"/>
            <a:ext cx="1564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A70001"/>
                </a:solidFill>
              </a:rPr>
              <a:t> 9,2 ∙ 10</a:t>
            </a:r>
            <a:r>
              <a:rPr lang="de-DE" sz="2400" b="1" baseline="30000" dirty="0">
                <a:solidFill>
                  <a:srgbClr val="A70001"/>
                </a:solidFill>
              </a:rPr>
              <a:t>-4</a:t>
            </a:r>
            <a:r>
              <a:rPr lang="de-DE" sz="2400" b="1" dirty="0">
                <a:solidFill>
                  <a:srgbClr val="A70001"/>
                </a:solidFill>
              </a:rPr>
              <a:t> </a:t>
            </a:r>
            <a:r>
              <a:rPr lang="de-DE" sz="2400" b="1" dirty="0"/>
              <a:t>=</a:t>
            </a:r>
            <a:endParaRPr lang="sv-SE" sz="2400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5197BC19-01C7-844E-A299-CFD8D480C671}"/>
              </a:ext>
            </a:extLst>
          </p:cNvPr>
          <p:cNvSpPr/>
          <p:nvPr/>
        </p:nvSpPr>
        <p:spPr>
          <a:xfrm>
            <a:off x="4181205" y="5385939"/>
            <a:ext cx="1875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A70001"/>
                </a:solidFill>
              </a:rPr>
              <a:t>9,2 ∙ 0,0001 </a:t>
            </a:r>
            <a:r>
              <a:rPr lang="de-DE" sz="2400" b="1" dirty="0"/>
              <a:t>=</a:t>
            </a:r>
            <a:endParaRPr lang="sv-SE" sz="2400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7ECE1773-2D4A-8F4F-A68C-43766758D661}"/>
              </a:ext>
            </a:extLst>
          </p:cNvPr>
          <p:cNvSpPr/>
          <p:nvPr/>
        </p:nvSpPr>
        <p:spPr>
          <a:xfrm>
            <a:off x="6003391" y="5385938"/>
            <a:ext cx="119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A70001"/>
                </a:solidFill>
              </a:rPr>
              <a:t>0,00092</a:t>
            </a:r>
            <a:endParaRPr lang="sv-SE" sz="2400" b="1" dirty="0">
              <a:solidFill>
                <a:srgbClr val="A70001"/>
              </a:solidFill>
            </a:endParaRPr>
          </a:p>
        </p:txBody>
      </p:sp>
      <p:sp>
        <p:nvSpPr>
          <p:cNvPr id="33" name="Rektangel 2">
            <a:extLst>
              <a:ext uri="{FF2B5EF4-FFF2-40B4-BE49-F238E27FC236}">
                <a16:creationId xmlns:a16="http://schemas.microsoft.com/office/drawing/2014/main" id="{C8E637DA-1193-C147-A5F2-5FC9FA519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261" y="3067943"/>
            <a:ext cx="7572969" cy="646331"/>
          </a:xfrm>
          <a:prstGeom prst="rect">
            <a:avLst/>
          </a:prstGeom>
          <a:noFill/>
          <a:ln w="12700">
            <a:solidFill>
              <a:srgbClr val="A7000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dirty="0"/>
              <a:t>Lägg märke till att </a:t>
            </a:r>
            <a:r>
              <a:rPr lang="sv-SE" dirty="0">
                <a:solidFill>
                  <a:srgbClr val="A70001"/>
                </a:solidFill>
              </a:rPr>
              <a:t>exponentens siffervärde</a:t>
            </a:r>
            <a:r>
              <a:rPr lang="sv-SE" dirty="0"/>
              <a:t> är lika stor som antalet positioner som </a:t>
            </a:r>
            <a:r>
              <a:rPr lang="sv-SE" dirty="0">
                <a:solidFill>
                  <a:srgbClr val="A70001"/>
                </a:solidFill>
              </a:rPr>
              <a:t>siffran</a:t>
            </a:r>
            <a:r>
              <a:rPr lang="sv-SE" dirty="0"/>
              <a:t> med högst värde </a:t>
            </a:r>
            <a:r>
              <a:rPr lang="sv-SE" dirty="0">
                <a:solidFill>
                  <a:srgbClr val="A70001"/>
                </a:solidFill>
              </a:rPr>
              <a:t>måste flytta </a:t>
            </a:r>
            <a:r>
              <a:rPr lang="sv-SE" dirty="0"/>
              <a:t>för att hamna på entalspositionen.   </a:t>
            </a:r>
          </a:p>
        </p:txBody>
      </p:sp>
      <p:sp>
        <p:nvSpPr>
          <p:cNvPr id="34" name="Rektangel 2">
            <a:extLst>
              <a:ext uri="{FF2B5EF4-FFF2-40B4-BE49-F238E27FC236}">
                <a16:creationId xmlns:a16="http://schemas.microsoft.com/office/drawing/2014/main" id="{92A1705A-05A1-AF4D-A092-B85329958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423" y="4434386"/>
            <a:ext cx="4172098" cy="369332"/>
          </a:xfrm>
          <a:prstGeom prst="rect">
            <a:avLst/>
          </a:prstGeom>
          <a:noFill/>
          <a:ln w="12700">
            <a:solidFill>
              <a:srgbClr val="A7000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A70001"/>
                </a:solidFill>
              </a:rPr>
              <a:t>Exponenten</a:t>
            </a:r>
            <a:r>
              <a:rPr lang="sv-SE" dirty="0"/>
              <a:t> är </a:t>
            </a:r>
            <a:r>
              <a:rPr lang="sv-SE" dirty="0">
                <a:solidFill>
                  <a:srgbClr val="A70001"/>
                </a:solidFill>
              </a:rPr>
              <a:t>-6</a:t>
            </a:r>
            <a:r>
              <a:rPr lang="sv-SE" dirty="0"/>
              <a:t> då ska 5:an </a:t>
            </a:r>
            <a:r>
              <a:rPr lang="sv-SE" dirty="0">
                <a:solidFill>
                  <a:srgbClr val="A70001"/>
                </a:solidFill>
              </a:rPr>
              <a:t>flytta 6 steg</a:t>
            </a:r>
            <a:r>
              <a:rPr lang="sv-SE" dirty="0"/>
              <a:t>   </a:t>
            </a:r>
          </a:p>
        </p:txBody>
      </p:sp>
      <p:sp>
        <p:nvSpPr>
          <p:cNvPr id="35" name="Rektangel 2">
            <a:extLst>
              <a:ext uri="{FF2B5EF4-FFF2-40B4-BE49-F238E27FC236}">
                <a16:creationId xmlns:a16="http://schemas.microsoft.com/office/drawing/2014/main" id="{7CC89ED6-AB41-2F42-A067-3C05D9088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871" y="5916437"/>
            <a:ext cx="5054912" cy="369332"/>
          </a:xfrm>
          <a:prstGeom prst="rect">
            <a:avLst/>
          </a:prstGeom>
          <a:noFill/>
          <a:ln w="12700">
            <a:solidFill>
              <a:srgbClr val="A7000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A70001"/>
                </a:solidFill>
              </a:rPr>
              <a:t>Exponenten</a:t>
            </a:r>
            <a:r>
              <a:rPr lang="sv-SE" dirty="0"/>
              <a:t> är </a:t>
            </a:r>
            <a:r>
              <a:rPr lang="sv-SE" dirty="0">
                <a:solidFill>
                  <a:srgbClr val="A70001"/>
                </a:solidFill>
              </a:rPr>
              <a:t>-4 </a:t>
            </a:r>
            <a:r>
              <a:rPr lang="sv-SE" dirty="0"/>
              <a:t>både 9:an och 2:an </a:t>
            </a:r>
            <a:r>
              <a:rPr lang="sv-SE" dirty="0">
                <a:solidFill>
                  <a:srgbClr val="A70001"/>
                </a:solidFill>
              </a:rPr>
              <a:t>flyttar 4 steg</a:t>
            </a:r>
            <a:r>
              <a:rPr lang="sv-SE" dirty="0"/>
              <a:t>   </a:t>
            </a:r>
          </a:p>
        </p:txBody>
      </p:sp>
    </p:spTree>
    <p:extLst>
      <p:ext uri="{BB962C8B-B14F-4D97-AF65-F5344CB8AC3E}">
        <p14:creationId xmlns:p14="http://schemas.microsoft.com/office/powerpoint/2010/main" val="200978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2" grpId="0"/>
      <p:bldP spid="43" grpId="0"/>
      <p:bldP spid="49" grpId="0"/>
      <p:bldP spid="19" grpId="0"/>
      <p:bldP spid="5" grpId="0"/>
      <p:bldP spid="6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77876B8-9505-0548-8CDB-2991B92B3431}"/>
              </a:ext>
            </a:extLst>
          </p:cNvPr>
          <p:cNvSpPr/>
          <p:nvPr/>
        </p:nvSpPr>
        <p:spPr>
          <a:xfrm>
            <a:off x="3271221" y="235551"/>
            <a:ext cx="36263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A70001"/>
                </a:solidFill>
              </a:rPr>
              <a:t>Multiplikation och division 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F164725B-3A60-8F40-972C-183ED0762E82}"/>
              </a:ext>
            </a:extLst>
          </p:cNvPr>
          <p:cNvGrpSpPr/>
          <p:nvPr/>
        </p:nvGrpSpPr>
        <p:grpSpPr>
          <a:xfrm>
            <a:off x="2329642" y="4227654"/>
            <a:ext cx="790377" cy="673874"/>
            <a:chOff x="2350743" y="3560174"/>
            <a:chExt cx="790377" cy="673874"/>
          </a:xfrm>
        </p:grpSpPr>
        <p:grpSp>
          <p:nvGrpSpPr>
            <p:cNvPr id="4" name="Grupp 3">
              <a:extLst>
                <a:ext uri="{FF2B5EF4-FFF2-40B4-BE49-F238E27FC236}">
                  <a16:creationId xmlns:a16="http://schemas.microsoft.com/office/drawing/2014/main" id="{91A9F8C4-9A7F-6845-BEF7-CF2ED425D178}"/>
                </a:ext>
              </a:extLst>
            </p:cNvPr>
            <p:cNvGrpSpPr/>
            <p:nvPr/>
          </p:nvGrpSpPr>
          <p:grpSpPr>
            <a:xfrm>
              <a:off x="2350743" y="3560174"/>
              <a:ext cx="596638" cy="673874"/>
              <a:chOff x="3835027" y="1855448"/>
              <a:chExt cx="596638" cy="673874"/>
            </a:xfrm>
          </p:grpSpPr>
          <p:sp>
            <p:nvSpPr>
              <p:cNvPr id="6" name="textruta 5">
                <a:extLst>
                  <a:ext uri="{FF2B5EF4-FFF2-40B4-BE49-F238E27FC236}">
                    <a16:creationId xmlns:a16="http://schemas.microsoft.com/office/drawing/2014/main" id="{5ECC52FD-8FB2-B742-BBE7-A8D76FE8A74B}"/>
                  </a:ext>
                </a:extLst>
              </p:cNvPr>
              <p:cNvSpPr txBox="1"/>
              <p:nvPr/>
            </p:nvSpPr>
            <p:spPr>
              <a:xfrm>
                <a:off x="3900470" y="1855448"/>
                <a:ext cx="4972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10</a:t>
                </a:r>
                <a:r>
                  <a:rPr lang="sv-SE" baseline="30000" dirty="0"/>
                  <a:t>2</a:t>
                </a:r>
                <a:endParaRPr lang="sv-SE" dirty="0"/>
              </a:p>
            </p:txBody>
          </p:sp>
          <p:sp>
            <p:nvSpPr>
              <p:cNvPr id="7" name="textruta 6">
                <a:extLst>
                  <a:ext uri="{FF2B5EF4-FFF2-40B4-BE49-F238E27FC236}">
                    <a16:creationId xmlns:a16="http://schemas.microsoft.com/office/drawing/2014/main" id="{15C1C83F-1F6A-D24E-B940-CF80CDAD3EAC}"/>
                  </a:ext>
                </a:extLst>
              </p:cNvPr>
              <p:cNvSpPr txBox="1"/>
              <p:nvPr/>
            </p:nvSpPr>
            <p:spPr>
              <a:xfrm>
                <a:off x="3835027" y="2159990"/>
                <a:ext cx="5966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10</a:t>
                </a:r>
                <a:r>
                  <a:rPr lang="sv-SE" baseline="30000" dirty="0"/>
                  <a:t>-1</a:t>
                </a:r>
                <a:endParaRPr lang="sv-SE" dirty="0"/>
              </a:p>
            </p:txBody>
          </p:sp>
          <p:cxnSp>
            <p:nvCxnSpPr>
              <p:cNvPr id="8" name="Rak 7">
                <a:extLst>
                  <a:ext uri="{FF2B5EF4-FFF2-40B4-BE49-F238E27FC236}">
                    <a16:creationId xmlns:a16="http://schemas.microsoft.com/office/drawing/2014/main" id="{77C53EB8-C48A-E043-A21A-9166C8BB9B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8678" y="2183662"/>
                <a:ext cx="3866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50CD87E3-08EF-D54A-977D-A2C2CA8A2F9F}"/>
                </a:ext>
              </a:extLst>
            </p:cNvPr>
            <p:cNvSpPr/>
            <p:nvPr/>
          </p:nvSpPr>
          <p:spPr>
            <a:xfrm>
              <a:off x="2841038" y="3703722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/>
                <a:t>=</a:t>
              </a:r>
              <a:endParaRPr lang="sv-SE" dirty="0"/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118B3004-8D8C-EB42-91A0-4ABBC1FC8513}"/>
              </a:ext>
            </a:extLst>
          </p:cNvPr>
          <p:cNvGrpSpPr/>
          <p:nvPr/>
        </p:nvGrpSpPr>
        <p:grpSpPr>
          <a:xfrm>
            <a:off x="3109669" y="4202466"/>
            <a:ext cx="1031509" cy="679733"/>
            <a:chOff x="3364858" y="1648848"/>
            <a:chExt cx="1196362" cy="679733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8B776D3D-23D6-C841-B524-6156305A6D60}"/>
                </a:ext>
              </a:extLst>
            </p:cNvPr>
            <p:cNvSpPr txBox="1"/>
            <p:nvPr/>
          </p:nvSpPr>
          <p:spPr>
            <a:xfrm>
              <a:off x="3364858" y="1959249"/>
              <a:ext cx="643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 </a:t>
              </a:r>
              <a:r>
                <a:rPr lang="de-DE" dirty="0"/>
                <a:t>0,1</a:t>
              </a:r>
              <a:endParaRPr lang="sv-SE" dirty="0"/>
            </a:p>
          </p:txBody>
        </p:sp>
        <p:grpSp>
          <p:nvGrpSpPr>
            <p:cNvPr id="10" name="Grupp 9">
              <a:extLst>
                <a:ext uri="{FF2B5EF4-FFF2-40B4-BE49-F238E27FC236}">
                  <a16:creationId xmlns:a16="http://schemas.microsoft.com/office/drawing/2014/main" id="{BFBE6939-DE2C-ED4F-A11F-1DA5B0AA67F4}"/>
                </a:ext>
              </a:extLst>
            </p:cNvPr>
            <p:cNvGrpSpPr/>
            <p:nvPr/>
          </p:nvGrpSpPr>
          <p:grpSpPr>
            <a:xfrm>
              <a:off x="3391310" y="1648848"/>
              <a:ext cx="1169910" cy="530326"/>
              <a:chOff x="3164887" y="3547317"/>
              <a:chExt cx="1169910" cy="530326"/>
            </a:xfrm>
          </p:grpSpPr>
          <p:sp>
            <p:nvSpPr>
              <p:cNvPr id="11" name="textruta 10">
                <a:extLst>
                  <a:ext uri="{FF2B5EF4-FFF2-40B4-BE49-F238E27FC236}">
                    <a16:creationId xmlns:a16="http://schemas.microsoft.com/office/drawing/2014/main" id="{2A08A58D-AEDF-D74A-99C5-C8D78CE41884}"/>
                  </a:ext>
                </a:extLst>
              </p:cNvPr>
              <p:cNvSpPr txBox="1"/>
              <p:nvPr/>
            </p:nvSpPr>
            <p:spPr>
              <a:xfrm>
                <a:off x="3164887" y="3547317"/>
                <a:ext cx="6213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100</a:t>
                </a:r>
                <a:endParaRPr lang="sv-SE" dirty="0"/>
              </a:p>
            </p:txBody>
          </p:sp>
          <p:cxnSp>
            <p:nvCxnSpPr>
              <p:cNvPr id="12" name="Rak 11">
                <a:extLst>
                  <a:ext uri="{FF2B5EF4-FFF2-40B4-BE49-F238E27FC236}">
                    <a16:creationId xmlns:a16="http://schemas.microsoft.com/office/drawing/2014/main" id="{858B6EC4-7268-0946-8937-402F7AFDAE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7034" y="3903038"/>
                <a:ext cx="750599" cy="1646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3F70322B-DDC0-9145-99FE-5AECD8040DBF}"/>
                  </a:ext>
                </a:extLst>
              </p:cNvPr>
              <p:cNvSpPr/>
              <p:nvPr/>
            </p:nvSpPr>
            <p:spPr>
              <a:xfrm>
                <a:off x="4034715" y="3708311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b="1" dirty="0"/>
                  <a:t>=</a:t>
                </a:r>
                <a:endParaRPr lang="sv-SE" dirty="0"/>
              </a:p>
            </p:txBody>
          </p:sp>
        </p:grpSp>
      </p:grpSp>
      <p:sp>
        <p:nvSpPr>
          <p:cNvPr id="22" name="Rektangel 21">
            <a:extLst>
              <a:ext uri="{FF2B5EF4-FFF2-40B4-BE49-F238E27FC236}">
                <a16:creationId xmlns:a16="http://schemas.microsoft.com/office/drawing/2014/main" id="{FB78E4DA-E467-3646-9864-0443AC06F7BC}"/>
              </a:ext>
            </a:extLst>
          </p:cNvPr>
          <p:cNvSpPr/>
          <p:nvPr/>
        </p:nvSpPr>
        <p:spPr>
          <a:xfrm>
            <a:off x="4887670" y="4357547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1 000 =</a:t>
            </a:r>
            <a:endParaRPr lang="sv-SE" dirty="0"/>
          </a:p>
        </p:txBody>
      </p:sp>
      <p:grpSp>
        <p:nvGrpSpPr>
          <p:cNvPr id="36" name="Grupp 35">
            <a:extLst>
              <a:ext uri="{FF2B5EF4-FFF2-40B4-BE49-F238E27FC236}">
                <a16:creationId xmlns:a16="http://schemas.microsoft.com/office/drawing/2014/main" id="{84BED2DA-7B48-0549-ADA1-B85A2539BADD}"/>
              </a:ext>
            </a:extLst>
          </p:cNvPr>
          <p:cNvGrpSpPr/>
          <p:nvPr/>
        </p:nvGrpSpPr>
        <p:grpSpPr>
          <a:xfrm>
            <a:off x="2329087" y="5111361"/>
            <a:ext cx="774782" cy="738664"/>
            <a:chOff x="2366338" y="3529780"/>
            <a:chExt cx="774782" cy="738664"/>
          </a:xfrm>
        </p:grpSpPr>
        <p:grpSp>
          <p:nvGrpSpPr>
            <p:cNvPr id="37" name="Grupp 36">
              <a:extLst>
                <a:ext uri="{FF2B5EF4-FFF2-40B4-BE49-F238E27FC236}">
                  <a16:creationId xmlns:a16="http://schemas.microsoft.com/office/drawing/2014/main" id="{9B479B83-E195-2A47-8A7F-6F591F06C6DA}"/>
                </a:ext>
              </a:extLst>
            </p:cNvPr>
            <p:cNvGrpSpPr/>
            <p:nvPr/>
          </p:nvGrpSpPr>
          <p:grpSpPr>
            <a:xfrm>
              <a:off x="2366338" y="3529780"/>
              <a:ext cx="596638" cy="738664"/>
              <a:chOff x="3850622" y="1825054"/>
              <a:chExt cx="596638" cy="738664"/>
            </a:xfrm>
          </p:grpSpPr>
          <p:sp>
            <p:nvSpPr>
              <p:cNvPr id="39" name="textruta 38">
                <a:extLst>
                  <a:ext uri="{FF2B5EF4-FFF2-40B4-BE49-F238E27FC236}">
                    <a16:creationId xmlns:a16="http://schemas.microsoft.com/office/drawing/2014/main" id="{5C5D4999-8B17-074B-BC24-D06755E3D621}"/>
                  </a:ext>
                </a:extLst>
              </p:cNvPr>
              <p:cNvSpPr txBox="1"/>
              <p:nvPr/>
            </p:nvSpPr>
            <p:spPr>
              <a:xfrm>
                <a:off x="3903521" y="1825054"/>
                <a:ext cx="497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10</a:t>
                </a:r>
                <a:r>
                  <a:rPr lang="sv-SE" baseline="30000" dirty="0"/>
                  <a:t>2</a:t>
                </a:r>
                <a:endParaRPr lang="sv-SE" dirty="0"/>
              </a:p>
            </p:txBody>
          </p:sp>
          <p:sp>
            <p:nvSpPr>
              <p:cNvPr id="40" name="textruta 39">
                <a:extLst>
                  <a:ext uri="{FF2B5EF4-FFF2-40B4-BE49-F238E27FC236}">
                    <a16:creationId xmlns:a16="http://schemas.microsoft.com/office/drawing/2014/main" id="{EF9CEA52-3447-8D47-920B-21060A31B5AD}"/>
                  </a:ext>
                </a:extLst>
              </p:cNvPr>
              <p:cNvSpPr txBox="1"/>
              <p:nvPr/>
            </p:nvSpPr>
            <p:spPr>
              <a:xfrm>
                <a:off x="3850622" y="2194386"/>
                <a:ext cx="5966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10</a:t>
                </a:r>
                <a:r>
                  <a:rPr lang="sv-SE" baseline="30000" dirty="0"/>
                  <a:t>-1</a:t>
                </a:r>
                <a:endParaRPr lang="sv-SE" dirty="0"/>
              </a:p>
            </p:txBody>
          </p:sp>
          <p:cxnSp>
            <p:nvCxnSpPr>
              <p:cNvPr id="41" name="Rak 40">
                <a:extLst>
                  <a:ext uri="{FF2B5EF4-FFF2-40B4-BE49-F238E27FC236}">
                    <a16:creationId xmlns:a16="http://schemas.microsoft.com/office/drawing/2014/main" id="{992E2E99-5F11-D646-92CE-B9DC2AF9C7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8678" y="2183662"/>
                <a:ext cx="3866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60F54A41-28E6-114E-9163-B9532504DEFF}"/>
                </a:ext>
              </a:extLst>
            </p:cNvPr>
            <p:cNvSpPr/>
            <p:nvPr/>
          </p:nvSpPr>
          <p:spPr>
            <a:xfrm>
              <a:off x="2841038" y="3703722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/>
                <a:t>=</a:t>
              </a:r>
              <a:endParaRPr lang="sv-SE" dirty="0"/>
            </a:p>
          </p:txBody>
        </p:sp>
      </p:grpSp>
      <p:sp>
        <p:nvSpPr>
          <p:cNvPr id="42" name="Rektangel 41">
            <a:extLst>
              <a:ext uri="{FF2B5EF4-FFF2-40B4-BE49-F238E27FC236}">
                <a16:creationId xmlns:a16="http://schemas.microsoft.com/office/drawing/2014/main" id="{20E8FCBB-611F-C649-82A6-4C272D79471B}"/>
              </a:ext>
            </a:extLst>
          </p:cNvPr>
          <p:cNvSpPr/>
          <p:nvPr/>
        </p:nvSpPr>
        <p:spPr>
          <a:xfrm>
            <a:off x="3033387" y="5296027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10</a:t>
            </a:r>
            <a:r>
              <a:rPr lang="de-DE" baseline="30000" dirty="0"/>
              <a:t>2–(–1)</a:t>
            </a:r>
            <a:r>
              <a:rPr lang="de-DE" b="1" dirty="0"/>
              <a:t>  =</a:t>
            </a:r>
            <a:r>
              <a:rPr lang="de-DE" dirty="0"/>
              <a:t> </a:t>
            </a:r>
            <a:endParaRPr lang="sv-SE" dirty="0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DAAEDD42-565F-E049-A781-AEAA5043FC15}"/>
              </a:ext>
            </a:extLst>
          </p:cNvPr>
          <p:cNvSpPr/>
          <p:nvPr/>
        </p:nvSpPr>
        <p:spPr>
          <a:xfrm>
            <a:off x="3991931" y="5306002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10</a:t>
            </a:r>
            <a:r>
              <a:rPr lang="de-DE" b="1" baseline="30000" dirty="0">
                <a:solidFill>
                  <a:srgbClr val="A70001"/>
                </a:solidFill>
              </a:rPr>
              <a:t>3</a:t>
            </a:r>
            <a:endParaRPr lang="sv-SE" dirty="0"/>
          </a:p>
        </p:txBody>
      </p:sp>
      <p:pic>
        <p:nvPicPr>
          <p:cNvPr id="80" name="Bildobjekt 79">
            <a:extLst>
              <a:ext uri="{FF2B5EF4-FFF2-40B4-BE49-F238E27FC236}">
                <a16:creationId xmlns:a16="http://schemas.microsoft.com/office/drawing/2014/main" id="{946B9220-559C-8447-ADD0-42C78940E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874" y="4375820"/>
            <a:ext cx="2163748" cy="1406301"/>
          </a:xfrm>
          <a:prstGeom prst="rect">
            <a:avLst/>
          </a:prstGeom>
        </p:spPr>
      </p:pic>
      <p:pic>
        <p:nvPicPr>
          <p:cNvPr id="81" name="Bildobjekt 80">
            <a:extLst>
              <a:ext uri="{FF2B5EF4-FFF2-40B4-BE49-F238E27FC236}">
                <a16:creationId xmlns:a16="http://schemas.microsoft.com/office/drawing/2014/main" id="{060782D7-E979-144B-B6A3-233126158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513" y="1462178"/>
            <a:ext cx="1732162" cy="1521524"/>
          </a:xfrm>
          <a:prstGeom prst="rect">
            <a:avLst/>
          </a:prstGeom>
        </p:spPr>
      </p:pic>
      <p:sp>
        <p:nvSpPr>
          <p:cNvPr id="87" name="Rektangel 86">
            <a:extLst>
              <a:ext uri="{FF2B5EF4-FFF2-40B4-BE49-F238E27FC236}">
                <a16:creationId xmlns:a16="http://schemas.microsoft.com/office/drawing/2014/main" id="{BDF5B31E-3162-E14C-973A-1AA0E73E07ED}"/>
              </a:ext>
            </a:extLst>
          </p:cNvPr>
          <p:cNvSpPr/>
          <p:nvPr/>
        </p:nvSpPr>
        <p:spPr>
          <a:xfrm>
            <a:off x="2254440" y="807148"/>
            <a:ext cx="104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Exempel:</a:t>
            </a:r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01FD4F29-5F74-8443-BB51-7C0A2EAA984F}"/>
              </a:ext>
            </a:extLst>
          </p:cNvPr>
          <p:cNvSpPr/>
          <p:nvPr/>
        </p:nvSpPr>
        <p:spPr>
          <a:xfrm>
            <a:off x="3248717" y="807148"/>
            <a:ext cx="1145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 </a:t>
            </a:r>
            <a:r>
              <a:rPr lang="sv-SE" b="1" dirty="0">
                <a:solidFill>
                  <a:srgbClr val="A70001"/>
                </a:solidFill>
              </a:rPr>
              <a:t>10</a:t>
            </a:r>
            <a:r>
              <a:rPr lang="sv-SE" b="1" baseline="30000" dirty="0">
                <a:solidFill>
                  <a:srgbClr val="A70001"/>
                </a:solidFill>
              </a:rPr>
              <a:t>2</a:t>
            </a:r>
            <a:r>
              <a:rPr lang="sv-SE" b="1" dirty="0">
                <a:solidFill>
                  <a:srgbClr val="A70001"/>
                </a:solidFill>
              </a:rPr>
              <a:t> · 10</a:t>
            </a:r>
            <a:r>
              <a:rPr lang="sv-SE" b="1" baseline="30000" dirty="0">
                <a:solidFill>
                  <a:srgbClr val="A70001"/>
                </a:solidFill>
              </a:rPr>
              <a:t>-3</a:t>
            </a:r>
            <a:r>
              <a:rPr lang="sv-SE" b="1" dirty="0">
                <a:solidFill>
                  <a:srgbClr val="A70001"/>
                </a:solidFill>
              </a:rPr>
              <a:t> </a:t>
            </a:r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D5884591-7041-7A4B-AA02-0206E702567D}"/>
              </a:ext>
            </a:extLst>
          </p:cNvPr>
          <p:cNvSpPr/>
          <p:nvPr/>
        </p:nvSpPr>
        <p:spPr>
          <a:xfrm>
            <a:off x="2228519" y="1355422"/>
            <a:ext cx="1350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 </a:t>
            </a:r>
            <a:r>
              <a:rPr lang="sv-SE" dirty="0"/>
              <a:t>10</a:t>
            </a:r>
            <a:r>
              <a:rPr lang="sv-SE" baseline="30000" dirty="0"/>
              <a:t>2</a:t>
            </a:r>
            <a:r>
              <a:rPr lang="sv-SE" dirty="0"/>
              <a:t> · 10</a:t>
            </a:r>
            <a:r>
              <a:rPr lang="sv-SE" baseline="30000" dirty="0"/>
              <a:t>-3</a:t>
            </a:r>
            <a:r>
              <a:rPr lang="sv-SE" dirty="0"/>
              <a:t> </a:t>
            </a:r>
            <a:r>
              <a:rPr lang="de-DE" b="1" dirty="0"/>
              <a:t>=</a:t>
            </a:r>
            <a:endParaRPr lang="sv-SE" b="1" dirty="0">
              <a:solidFill>
                <a:srgbClr val="A70001"/>
              </a:solidFill>
            </a:endParaRPr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933EC5CB-31CD-CA49-9536-44CF880654B8}"/>
              </a:ext>
            </a:extLst>
          </p:cNvPr>
          <p:cNvSpPr/>
          <p:nvPr/>
        </p:nvSpPr>
        <p:spPr>
          <a:xfrm>
            <a:off x="4040528" y="1352379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0,001  =</a:t>
            </a:r>
            <a:endParaRPr lang="sv-SE" dirty="0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C019AA86-04F5-244F-830E-60FED54F7FFB}"/>
              </a:ext>
            </a:extLst>
          </p:cNvPr>
          <p:cNvSpPr/>
          <p:nvPr/>
        </p:nvSpPr>
        <p:spPr>
          <a:xfrm>
            <a:off x="3857874" y="134695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·</a:t>
            </a:r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20075D1C-5381-C44E-B8D9-258723011EEC}"/>
              </a:ext>
            </a:extLst>
          </p:cNvPr>
          <p:cNvSpPr/>
          <p:nvPr/>
        </p:nvSpPr>
        <p:spPr>
          <a:xfrm>
            <a:off x="5490406" y="1355422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10</a:t>
            </a:r>
            <a:r>
              <a:rPr lang="de-DE" b="1" baseline="30000" dirty="0">
                <a:solidFill>
                  <a:srgbClr val="A70001"/>
                </a:solidFill>
              </a:rPr>
              <a:t>-1</a:t>
            </a:r>
            <a:endParaRPr lang="sv-SE" dirty="0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B42A4D3A-72CA-0F4F-990B-E25AECD998DB}"/>
              </a:ext>
            </a:extLst>
          </p:cNvPr>
          <p:cNvSpPr/>
          <p:nvPr/>
        </p:nvSpPr>
        <p:spPr>
          <a:xfrm>
            <a:off x="3384703" y="1365769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100</a:t>
            </a:r>
            <a:endParaRPr lang="sv-SE" dirty="0"/>
          </a:p>
        </p:txBody>
      </p:sp>
      <p:sp>
        <p:nvSpPr>
          <p:cNvPr id="94" name="Uppåtböjd 93">
            <a:extLst>
              <a:ext uri="{FF2B5EF4-FFF2-40B4-BE49-F238E27FC236}">
                <a16:creationId xmlns:a16="http://schemas.microsoft.com/office/drawing/2014/main" id="{EBE6B5AD-A209-1E4F-B0BF-1D78D6BB33CA}"/>
              </a:ext>
            </a:extLst>
          </p:cNvPr>
          <p:cNvSpPr/>
          <p:nvPr/>
        </p:nvSpPr>
        <p:spPr>
          <a:xfrm>
            <a:off x="2562365" y="1655070"/>
            <a:ext cx="1136306" cy="236661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95" name="Uppåtböjd 94">
            <a:extLst>
              <a:ext uri="{FF2B5EF4-FFF2-40B4-BE49-F238E27FC236}">
                <a16:creationId xmlns:a16="http://schemas.microsoft.com/office/drawing/2014/main" id="{FE426C79-ABE8-FE42-B168-5E8F63408619}"/>
              </a:ext>
            </a:extLst>
          </p:cNvPr>
          <p:cNvSpPr/>
          <p:nvPr/>
        </p:nvSpPr>
        <p:spPr>
          <a:xfrm>
            <a:off x="3011414" y="1655070"/>
            <a:ext cx="1440245" cy="346423"/>
          </a:xfrm>
          <a:prstGeom prst="curvedUpArrow">
            <a:avLst>
              <a:gd name="adj1" fmla="val 15665"/>
              <a:gd name="adj2" fmla="val 24986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417A3378-9359-5D4C-AA3C-F89818DF3028}"/>
              </a:ext>
            </a:extLst>
          </p:cNvPr>
          <p:cNvSpPr/>
          <p:nvPr/>
        </p:nvSpPr>
        <p:spPr>
          <a:xfrm>
            <a:off x="4872838" y="1355422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0,1  =</a:t>
            </a:r>
            <a:endParaRPr lang="sv-SE" dirty="0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F5B2DE6-C856-9B44-BBF3-97AA6FD65FDE}"/>
              </a:ext>
            </a:extLst>
          </p:cNvPr>
          <p:cNvSpPr/>
          <p:nvPr/>
        </p:nvSpPr>
        <p:spPr>
          <a:xfrm>
            <a:off x="3420865" y="2148075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10</a:t>
            </a:r>
            <a:r>
              <a:rPr lang="de-DE" baseline="30000" dirty="0"/>
              <a:t>2+(–3)</a:t>
            </a:r>
            <a:r>
              <a:rPr lang="de-DE" b="1" dirty="0"/>
              <a:t>  =</a:t>
            </a:r>
            <a:r>
              <a:rPr lang="de-DE" dirty="0"/>
              <a:t> </a:t>
            </a:r>
            <a:endParaRPr lang="sv-SE" dirty="0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FE38B859-9C06-E247-AB96-809B63F25EBE}"/>
              </a:ext>
            </a:extLst>
          </p:cNvPr>
          <p:cNvSpPr/>
          <p:nvPr/>
        </p:nvSpPr>
        <p:spPr>
          <a:xfrm>
            <a:off x="2197875" y="2149679"/>
            <a:ext cx="1350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 </a:t>
            </a:r>
            <a:r>
              <a:rPr lang="sv-SE" dirty="0"/>
              <a:t>10</a:t>
            </a:r>
            <a:r>
              <a:rPr lang="sv-SE" baseline="30000" dirty="0"/>
              <a:t>2</a:t>
            </a:r>
            <a:r>
              <a:rPr lang="sv-SE" dirty="0"/>
              <a:t> · 10</a:t>
            </a:r>
            <a:r>
              <a:rPr lang="sv-SE" baseline="30000" dirty="0"/>
              <a:t>-3</a:t>
            </a:r>
            <a:r>
              <a:rPr lang="sv-SE" dirty="0"/>
              <a:t> </a:t>
            </a:r>
            <a:r>
              <a:rPr lang="de-DE" b="1" dirty="0"/>
              <a:t>=</a:t>
            </a:r>
            <a:endParaRPr lang="sv-SE" b="1" dirty="0">
              <a:solidFill>
                <a:srgbClr val="A70001"/>
              </a:solidFill>
            </a:endParaRPr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6F898A91-6E3A-C64A-BA4C-C37D6AEAF102}"/>
              </a:ext>
            </a:extLst>
          </p:cNvPr>
          <p:cNvSpPr/>
          <p:nvPr/>
        </p:nvSpPr>
        <p:spPr>
          <a:xfrm>
            <a:off x="4334568" y="2152690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10</a:t>
            </a:r>
            <a:r>
              <a:rPr lang="de-DE" b="1" baseline="30000" dirty="0">
                <a:solidFill>
                  <a:srgbClr val="A70001"/>
                </a:solidFill>
              </a:rPr>
              <a:t>-1</a:t>
            </a:r>
            <a:endParaRPr lang="sv-SE" dirty="0"/>
          </a:p>
        </p:txBody>
      </p:sp>
      <p:grpSp>
        <p:nvGrpSpPr>
          <p:cNvPr id="104" name="Grupp 103">
            <a:extLst>
              <a:ext uri="{FF2B5EF4-FFF2-40B4-BE49-F238E27FC236}">
                <a16:creationId xmlns:a16="http://schemas.microsoft.com/office/drawing/2014/main" id="{BBFE87FC-E429-0B43-9A17-E847B3E7EAC2}"/>
              </a:ext>
            </a:extLst>
          </p:cNvPr>
          <p:cNvGrpSpPr/>
          <p:nvPr/>
        </p:nvGrpSpPr>
        <p:grpSpPr>
          <a:xfrm>
            <a:off x="3074264" y="2529977"/>
            <a:ext cx="1615144" cy="301930"/>
            <a:chOff x="3074264" y="2529977"/>
            <a:chExt cx="1615144" cy="301930"/>
          </a:xfrm>
        </p:grpSpPr>
        <p:sp>
          <p:nvSpPr>
            <p:cNvPr id="103" name="Rektangel 102">
              <a:extLst>
                <a:ext uri="{FF2B5EF4-FFF2-40B4-BE49-F238E27FC236}">
                  <a16:creationId xmlns:a16="http://schemas.microsoft.com/office/drawing/2014/main" id="{F70B21A4-F5F3-E14D-9A3F-0E32AB04F8EB}"/>
                </a:ext>
              </a:extLst>
            </p:cNvPr>
            <p:cNvSpPr/>
            <p:nvPr/>
          </p:nvSpPr>
          <p:spPr>
            <a:xfrm>
              <a:off x="3074264" y="2529977"/>
              <a:ext cx="1545092" cy="30193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  <a:ln>
              <a:solidFill>
                <a:srgbClr val="9A000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100"/>
            </a:p>
          </p:txBody>
        </p:sp>
        <p:sp>
          <p:nvSpPr>
            <p:cNvPr id="100" name="textruta 99">
              <a:extLst>
                <a:ext uri="{FF2B5EF4-FFF2-40B4-BE49-F238E27FC236}">
                  <a16:creationId xmlns:a16="http://schemas.microsoft.com/office/drawing/2014/main" id="{9BE08C12-FC4C-FD47-BA99-BDD639AAB91D}"/>
                </a:ext>
              </a:extLst>
            </p:cNvPr>
            <p:cNvSpPr txBox="1"/>
            <p:nvPr/>
          </p:nvSpPr>
          <p:spPr>
            <a:xfrm>
              <a:off x="3248716" y="2549155"/>
              <a:ext cx="10663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b="1" dirty="0"/>
                <a:t>2 + (–3) = </a:t>
              </a:r>
            </a:p>
          </p:txBody>
        </p:sp>
        <p:sp>
          <p:nvSpPr>
            <p:cNvPr id="101" name="textruta 100">
              <a:extLst>
                <a:ext uri="{FF2B5EF4-FFF2-40B4-BE49-F238E27FC236}">
                  <a16:creationId xmlns:a16="http://schemas.microsoft.com/office/drawing/2014/main" id="{A6F1E521-8478-DD45-AA21-877491FF5BBD}"/>
                </a:ext>
              </a:extLst>
            </p:cNvPr>
            <p:cNvSpPr txBox="1"/>
            <p:nvPr/>
          </p:nvSpPr>
          <p:spPr>
            <a:xfrm>
              <a:off x="3804105" y="2549155"/>
              <a:ext cx="8853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b="1" dirty="0"/>
                <a:t>2 – 3  =</a:t>
              </a:r>
            </a:p>
          </p:txBody>
        </p:sp>
        <p:sp>
          <p:nvSpPr>
            <p:cNvPr id="102" name="textruta 101">
              <a:extLst>
                <a:ext uri="{FF2B5EF4-FFF2-40B4-BE49-F238E27FC236}">
                  <a16:creationId xmlns:a16="http://schemas.microsoft.com/office/drawing/2014/main" id="{F5440536-10C1-9348-89DA-95728779445A}"/>
                </a:ext>
              </a:extLst>
            </p:cNvPr>
            <p:cNvSpPr txBox="1"/>
            <p:nvPr/>
          </p:nvSpPr>
          <p:spPr>
            <a:xfrm>
              <a:off x="4264407" y="2549155"/>
              <a:ext cx="4201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b="1" dirty="0"/>
                <a:t>–1</a:t>
              </a:r>
            </a:p>
          </p:txBody>
        </p:sp>
      </p:grpSp>
      <p:sp>
        <p:nvSpPr>
          <p:cNvPr id="105" name="Rektangel 104">
            <a:extLst>
              <a:ext uri="{FF2B5EF4-FFF2-40B4-BE49-F238E27FC236}">
                <a16:creationId xmlns:a16="http://schemas.microsoft.com/office/drawing/2014/main" id="{F4B4B1DA-05D1-F743-A920-7DE6F982FA76}"/>
              </a:ext>
            </a:extLst>
          </p:cNvPr>
          <p:cNvSpPr/>
          <p:nvPr/>
        </p:nvSpPr>
        <p:spPr>
          <a:xfrm>
            <a:off x="2180010" y="3473869"/>
            <a:ext cx="104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Exempel:</a:t>
            </a:r>
          </a:p>
        </p:txBody>
      </p:sp>
      <p:grpSp>
        <p:nvGrpSpPr>
          <p:cNvPr id="109" name="Grupp 108">
            <a:extLst>
              <a:ext uri="{FF2B5EF4-FFF2-40B4-BE49-F238E27FC236}">
                <a16:creationId xmlns:a16="http://schemas.microsoft.com/office/drawing/2014/main" id="{C0A342D9-99ED-4841-9091-68A63F778C7D}"/>
              </a:ext>
            </a:extLst>
          </p:cNvPr>
          <p:cNvGrpSpPr/>
          <p:nvPr/>
        </p:nvGrpSpPr>
        <p:grpSpPr>
          <a:xfrm>
            <a:off x="3111854" y="3357513"/>
            <a:ext cx="596537" cy="629222"/>
            <a:chOff x="3174287" y="3473869"/>
            <a:chExt cx="596537" cy="629222"/>
          </a:xfrm>
        </p:grpSpPr>
        <p:sp>
          <p:nvSpPr>
            <p:cNvPr id="106" name="Rektangel 105">
              <a:extLst>
                <a:ext uri="{FF2B5EF4-FFF2-40B4-BE49-F238E27FC236}">
                  <a16:creationId xmlns:a16="http://schemas.microsoft.com/office/drawing/2014/main" id="{464FFD31-1330-AF44-AA37-F714D5F15E52}"/>
                </a:ext>
              </a:extLst>
            </p:cNvPr>
            <p:cNvSpPr/>
            <p:nvPr/>
          </p:nvSpPr>
          <p:spPr>
            <a:xfrm>
              <a:off x="3174287" y="3473869"/>
              <a:ext cx="59653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b="1" dirty="0">
                  <a:solidFill>
                    <a:srgbClr val="A70001"/>
                  </a:solidFill>
                </a:rPr>
                <a:t> </a:t>
              </a:r>
              <a:r>
                <a:rPr lang="sv-SE" b="1" dirty="0">
                  <a:solidFill>
                    <a:srgbClr val="A70001"/>
                  </a:solidFill>
                </a:rPr>
                <a:t>10</a:t>
              </a:r>
              <a:r>
                <a:rPr lang="sv-SE" b="1" baseline="30000" dirty="0">
                  <a:solidFill>
                    <a:srgbClr val="A70001"/>
                  </a:solidFill>
                </a:rPr>
                <a:t>2</a:t>
              </a:r>
              <a:r>
                <a:rPr lang="sv-SE" b="1" dirty="0">
                  <a:solidFill>
                    <a:srgbClr val="A70001"/>
                  </a:solidFill>
                </a:rPr>
                <a:t> </a:t>
              </a:r>
            </a:p>
          </p:txBody>
        </p:sp>
        <p:cxnSp>
          <p:nvCxnSpPr>
            <p:cNvPr id="107" name="Rak 106">
              <a:extLst>
                <a:ext uri="{FF2B5EF4-FFF2-40B4-BE49-F238E27FC236}">
                  <a16:creationId xmlns:a16="http://schemas.microsoft.com/office/drawing/2014/main" id="{A8D4FF74-BF84-BC43-AFDD-099412E8B1F8}"/>
                </a:ext>
              </a:extLst>
            </p:cNvPr>
            <p:cNvCxnSpPr>
              <a:cxnSpLocks/>
            </p:cNvCxnSpPr>
            <p:nvPr/>
          </p:nvCxnSpPr>
          <p:spPr>
            <a:xfrm>
              <a:off x="3263364" y="3777259"/>
              <a:ext cx="386644" cy="0"/>
            </a:xfrm>
            <a:prstGeom prst="line">
              <a:avLst/>
            </a:prstGeom>
            <a:ln w="19050" cmpd="sng">
              <a:solidFill>
                <a:srgbClr val="9A00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ktangel 107">
              <a:extLst>
                <a:ext uri="{FF2B5EF4-FFF2-40B4-BE49-F238E27FC236}">
                  <a16:creationId xmlns:a16="http://schemas.microsoft.com/office/drawing/2014/main" id="{D8E035E7-BF83-D040-B224-582FFCA19EAD}"/>
                </a:ext>
              </a:extLst>
            </p:cNvPr>
            <p:cNvSpPr/>
            <p:nvPr/>
          </p:nvSpPr>
          <p:spPr>
            <a:xfrm>
              <a:off x="3213733" y="3733759"/>
              <a:ext cx="5437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A70001"/>
                  </a:solidFill>
                </a:rPr>
                <a:t>10</a:t>
              </a:r>
              <a:r>
                <a:rPr lang="sv-SE" b="1" baseline="30000" dirty="0">
                  <a:solidFill>
                    <a:srgbClr val="A70001"/>
                  </a:solidFill>
                </a:rPr>
                <a:t>-1</a:t>
              </a:r>
              <a:endParaRPr lang="sv-SE" dirty="0"/>
            </a:p>
          </p:txBody>
        </p:sp>
      </p:grpSp>
      <p:sp>
        <p:nvSpPr>
          <p:cNvPr id="110" name="Rektangel 109">
            <a:extLst>
              <a:ext uri="{FF2B5EF4-FFF2-40B4-BE49-F238E27FC236}">
                <a16:creationId xmlns:a16="http://schemas.microsoft.com/office/drawing/2014/main" id="{CCA188F0-FF6C-FF49-ABDC-7477E889353C}"/>
              </a:ext>
            </a:extLst>
          </p:cNvPr>
          <p:cNvSpPr/>
          <p:nvPr/>
        </p:nvSpPr>
        <p:spPr>
          <a:xfrm>
            <a:off x="3496728" y="4543081"/>
            <a:ext cx="4924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∙ 10 </a:t>
            </a:r>
            <a:endParaRPr lang="sv-SE" sz="1400" dirty="0">
              <a:solidFill>
                <a:srgbClr val="FF0000"/>
              </a:solidFill>
            </a:endParaRPr>
          </a:p>
        </p:txBody>
      </p:sp>
      <p:sp>
        <p:nvSpPr>
          <p:cNvPr id="111" name="Rektangel 110">
            <a:extLst>
              <a:ext uri="{FF2B5EF4-FFF2-40B4-BE49-F238E27FC236}">
                <a16:creationId xmlns:a16="http://schemas.microsoft.com/office/drawing/2014/main" id="{6BC35124-4A86-1543-8923-332689EF41D3}"/>
              </a:ext>
            </a:extLst>
          </p:cNvPr>
          <p:cNvSpPr/>
          <p:nvPr/>
        </p:nvSpPr>
        <p:spPr>
          <a:xfrm>
            <a:off x="3498819" y="4249516"/>
            <a:ext cx="4523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∙ 10</a:t>
            </a:r>
            <a:endParaRPr lang="sv-SE" sz="1400" dirty="0">
              <a:solidFill>
                <a:srgbClr val="FF0000"/>
              </a:solidFill>
            </a:endParaRPr>
          </a:p>
        </p:txBody>
      </p:sp>
      <p:grpSp>
        <p:nvGrpSpPr>
          <p:cNvPr id="112" name="Grupp 111">
            <a:extLst>
              <a:ext uri="{FF2B5EF4-FFF2-40B4-BE49-F238E27FC236}">
                <a16:creationId xmlns:a16="http://schemas.microsoft.com/office/drawing/2014/main" id="{DA72BF01-9DE7-5F4F-9A7F-5923BA2E62EF}"/>
              </a:ext>
            </a:extLst>
          </p:cNvPr>
          <p:cNvGrpSpPr/>
          <p:nvPr/>
        </p:nvGrpSpPr>
        <p:grpSpPr>
          <a:xfrm>
            <a:off x="4049627" y="4227654"/>
            <a:ext cx="962440" cy="654545"/>
            <a:chOff x="2335069" y="3571665"/>
            <a:chExt cx="962440" cy="654545"/>
          </a:xfrm>
        </p:grpSpPr>
        <p:grpSp>
          <p:nvGrpSpPr>
            <p:cNvPr id="113" name="Grupp 112">
              <a:extLst>
                <a:ext uri="{FF2B5EF4-FFF2-40B4-BE49-F238E27FC236}">
                  <a16:creationId xmlns:a16="http://schemas.microsoft.com/office/drawing/2014/main" id="{5AD74E83-E762-4345-A6BA-B8B6F4089513}"/>
                </a:ext>
              </a:extLst>
            </p:cNvPr>
            <p:cNvGrpSpPr/>
            <p:nvPr/>
          </p:nvGrpSpPr>
          <p:grpSpPr>
            <a:xfrm>
              <a:off x="2335069" y="3571665"/>
              <a:ext cx="841450" cy="654545"/>
              <a:chOff x="3819353" y="1866939"/>
              <a:chExt cx="841450" cy="654545"/>
            </a:xfrm>
          </p:grpSpPr>
          <p:sp>
            <p:nvSpPr>
              <p:cNvPr id="115" name="textruta 114">
                <a:extLst>
                  <a:ext uri="{FF2B5EF4-FFF2-40B4-BE49-F238E27FC236}">
                    <a16:creationId xmlns:a16="http://schemas.microsoft.com/office/drawing/2014/main" id="{B74B9B2D-05BF-9146-A8B8-988FB5ACA916}"/>
                  </a:ext>
                </a:extLst>
              </p:cNvPr>
              <p:cNvSpPr txBox="1"/>
              <p:nvPr/>
            </p:nvSpPr>
            <p:spPr>
              <a:xfrm>
                <a:off x="3819353" y="1866939"/>
                <a:ext cx="841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1 000</a:t>
                </a:r>
              </a:p>
            </p:txBody>
          </p:sp>
          <p:sp>
            <p:nvSpPr>
              <p:cNvPr id="116" name="textruta 115">
                <a:extLst>
                  <a:ext uri="{FF2B5EF4-FFF2-40B4-BE49-F238E27FC236}">
                    <a16:creationId xmlns:a16="http://schemas.microsoft.com/office/drawing/2014/main" id="{B0E21798-5810-E744-9231-F1B49AD34AB2}"/>
                  </a:ext>
                </a:extLst>
              </p:cNvPr>
              <p:cNvSpPr txBox="1"/>
              <p:nvPr/>
            </p:nvSpPr>
            <p:spPr>
              <a:xfrm>
                <a:off x="4020020" y="215215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</a:t>
                </a:r>
              </a:p>
            </p:txBody>
          </p:sp>
          <p:cxnSp>
            <p:nvCxnSpPr>
              <p:cNvPr id="117" name="Rak 116">
                <a:extLst>
                  <a:ext uri="{FF2B5EF4-FFF2-40B4-BE49-F238E27FC236}">
                    <a16:creationId xmlns:a16="http://schemas.microsoft.com/office/drawing/2014/main" id="{AB858BF5-F455-B14E-A419-1BB960CE1E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25396" y="2193787"/>
                <a:ext cx="518681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4" name="Rektangel 113">
              <a:extLst>
                <a:ext uri="{FF2B5EF4-FFF2-40B4-BE49-F238E27FC236}">
                  <a16:creationId xmlns:a16="http://schemas.microsoft.com/office/drawing/2014/main" id="{43CA3352-7F6D-114C-B5B6-E1A3EAC1613C}"/>
                </a:ext>
              </a:extLst>
            </p:cNvPr>
            <p:cNvSpPr/>
            <p:nvPr/>
          </p:nvSpPr>
          <p:spPr>
            <a:xfrm>
              <a:off x="2997427" y="370155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/>
                <a:t>=</a:t>
              </a:r>
              <a:endParaRPr lang="sv-SE" dirty="0"/>
            </a:p>
          </p:txBody>
        </p:sp>
      </p:grpSp>
      <p:sp>
        <p:nvSpPr>
          <p:cNvPr id="121" name="Rektangel 120">
            <a:extLst>
              <a:ext uri="{FF2B5EF4-FFF2-40B4-BE49-F238E27FC236}">
                <a16:creationId xmlns:a16="http://schemas.microsoft.com/office/drawing/2014/main" id="{49CBE385-FD60-5A4E-852C-9AEB7A76D2D3}"/>
              </a:ext>
            </a:extLst>
          </p:cNvPr>
          <p:cNvSpPr/>
          <p:nvPr/>
        </p:nvSpPr>
        <p:spPr>
          <a:xfrm>
            <a:off x="5647373" y="4345004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10</a:t>
            </a:r>
            <a:r>
              <a:rPr lang="de-DE" b="1" baseline="30000" dirty="0">
                <a:solidFill>
                  <a:srgbClr val="A70001"/>
                </a:solidFill>
              </a:rPr>
              <a:t>3</a:t>
            </a:r>
            <a:endParaRPr lang="sv-SE" dirty="0"/>
          </a:p>
        </p:txBody>
      </p:sp>
      <p:grpSp>
        <p:nvGrpSpPr>
          <p:cNvPr id="127" name="Grupp 126">
            <a:extLst>
              <a:ext uri="{FF2B5EF4-FFF2-40B4-BE49-F238E27FC236}">
                <a16:creationId xmlns:a16="http://schemas.microsoft.com/office/drawing/2014/main" id="{9DE4A524-8445-924E-84C2-688A01180269}"/>
              </a:ext>
            </a:extLst>
          </p:cNvPr>
          <p:cNvGrpSpPr/>
          <p:nvPr/>
        </p:nvGrpSpPr>
        <p:grpSpPr>
          <a:xfrm>
            <a:off x="2961866" y="5736480"/>
            <a:ext cx="1440692" cy="301930"/>
            <a:chOff x="3248716" y="2524724"/>
            <a:chExt cx="1440692" cy="301930"/>
          </a:xfrm>
        </p:grpSpPr>
        <p:sp>
          <p:nvSpPr>
            <p:cNvPr id="128" name="Rektangel 127">
              <a:extLst>
                <a:ext uri="{FF2B5EF4-FFF2-40B4-BE49-F238E27FC236}">
                  <a16:creationId xmlns:a16="http://schemas.microsoft.com/office/drawing/2014/main" id="{50FD41A5-0CF7-0E46-8965-FBEB1707C15E}"/>
                </a:ext>
              </a:extLst>
            </p:cNvPr>
            <p:cNvSpPr/>
            <p:nvPr/>
          </p:nvSpPr>
          <p:spPr>
            <a:xfrm>
              <a:off x="3253123" y="2524724"/>
              <a:ext cx="1252100" cy="30193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  <a:ln>
              <a:solidFill>
                <a:srgbClr val="9A000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100"/>
            </a:p>
          </p:txBody>
        </p:sp>
        <p:sp>
          <p:nvSpPr>
            <p:cNvPr id="129" name="textruta 128">
              <a:extLst>
                <a:ext uri="{FF2B5EF4-FFF2-40B4-BE49-F238E27FC236}">
                  <a16:creationId xmlns:a16="http://schemas.microsoft.com/office/drawing/2014/main" id="{D57F1DBA-B2BB-0546-8A60-B0D5B9BA5A01}"/>
                </a:ext>
              </a:extLst>
            </p:cNvPr>
            <p:cNvSpPr txBox="1"/>
            <p:nvPr/>
          </p:nvSpPr>
          <p:spPr>
            <a:xfrm>
              <a:off x="3248716" y="2549155"/>
              <a:ext cx="10663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b="1" dirty="0"/>
                <a:t>2 – (–1) = </a:t>
              </a:r>
            </a:p>
          </p:txBody>
        </p:sp>
        <p:sp>
          <p:nvSpPr>
            <p:cNvPr id="130" name="textruta 129">
              <a:extLst>
                <a:ext uri="{FF2B5EF4-FFF2-40B4-BE49-F238E27FC236}">
                  <a16:creationId xmlns:a16="http://schemas.microsoft.com/office/drawing/2014/main" id="{C41CAFEC-2066-D646-8B36-6C0E179D3722}"/>
                </a:ext>
              </a:extLst>
            </p:cNvPr>
            <p:cNvSpPr txBox="1"/>
            <p:nvPr/>
          </p:nvSpPr>
          <p:spPr>
            <a:xfrm>
              <a:off x="3804105" y="2549155"/>
              <a:ext cx="8853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b="1" dirty="0"/>
                <a:t>2 + 1  =</a:t>
              </a:r>
            </a:p>
          </p:txBody>
        </p:sp>
        <p:sp>
          <p:nvSpPr>
            <p:cNvPr id="131" name="textruta 130">
              <a:extLst>
                <a:ext uri="{FF2B5EF4-FFF2-40B4-BE49-F238E27FC236}">
                  <a16:creationId xmlns:a16="http://schemas.microsoft.com/office/drawing/2014/main" id="{45F606A6-F794-8B49-BAB7-59C538055C61}"/>
                </a:ext>
              </a:extLst>
            </p:cNvPr>
            <p:cNvSpPr txBox="1"/>
            <p:nvPr/>
          </p:nvSpPr>
          <p:spPr>
            <a:xfrm>
              <a:off x="4264407" y="2549155"/>
              <a:ext cx="4201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b="1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162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42" grpId="0"/>
      <p:bldP spid="43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 animBg="1"/>
      <p:bldP spid="95" grpId="0" animBg="1"/>
      <p:bldP spid="96" grpId="0"/>
      <p:bldP spid="97" grpId="0"/>
      <p:bldP spid="98" grpId="0"/>
      <p:bldP spid="99" grpId="0"/>
      <p:bldP spid="105" grpId="0"/>
      <p:bldP spid="110" grpId="0"/>
      <p:bldP spid="111" grpId="0"/>
      <p:bldP spid="1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C039177-AD99-534C-A011-67FA696AB827}"/>
              </a:ext>
            </a:extLst>
          </p:cNvPr>
          <p:cNvSpPr/>
          <p:nvPr/>
        </p:nvSpPr>
        <p:spPr>
          <a:xfrm>
            <a:off x="1829177" y="356111"/>
            <a:ext cx="33121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+mn-lt"/>
              </a:rPr>
              <a:t>Skriv talen i grundpotensform.</a:t>
            </a:r>
          </a:p>
          <a:p>
            <a:endParaRPr lang="sv-SE" dirty="0">
              <a:latin typeface="+mn-lt"/>
            </a:endParaRPr>
          </a:p>
          <a:p>
            <a:r>
              <a:rPr lang="sv-SE" dirty="0">
                <a:latin typeface="+mn-lt"/>
              </a:rPr>
              <a:t>a)  0,07			b)  0,000 065 </a:t>
            </a:r>
            <a:endParaRPr lang="sv-SE" dirty="0">
              <a:effectLst/>
              <a:latin typeface="+mn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C35B332-E7F6-2045-9756-821ACC968B76}"/>
              </a:ext>
            </a:extLst>
          </p:cNvPr>
          <p:cNvSpPr/>
          <p:nvPr/>
        </p:nvSpPr>
        <p:spPr>
          <a:xfrm>
            <a:off x="1083586" y="2355336"/>
            <a:ext cx="116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 0,07 </a:t>
            </a:r>
            <a:r>
              <a:rPr lang="sv-SE" dirty="0">
                <a:latin typeface="+mn-lt"/>
              </a:rPr>
              <a:t>=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0E1CFA1-A039-684A-B188-6D6FFDCA9B90}"/>
              </a:ext>
            </a:extLst>
          </p:cNvPr>
          <p:cNvSpPr/>
          <p:nvPr/>
        </p:nvSpPr>
        <p:spPr>
          <a:xfrm>
            <a:off x="2135303" y="2357238"/>
            <a:ext cx="91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Bradley Hand" pitchFamily="2" charset="77"/>
              </a:rPr>
              <a:t>7 ∙ 10</a:t>
            </a:r>
            <a:r>
              <a:rPr lang="de-DE" baseline="30000" dirty="0">
                <a:latin typeface="Bradley Hand" pitchFamily="2" charset="77"/>
              </a:rPr>
              <a:t>-2</a:t>
            </a:r>
            <a:endParaRPr lang="sv-SE" baseline="30000" dirty="0">
              <a:latin typeface="+mn-lt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730E383-334B-D84B-A9C3-47A57932F7E7}"/>
              </a:ext>
            </a:extLst>
          </p:cNvPr>
          <p:cNvSpPr/>
          <p:nvPr/>
        </p:nvSpPr>
        <p:spPr>
          <a:xfrm>
            <a:off x="500997" y="356111"/>
            <a:ext cx="1165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Exempel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BE41218-8CAA-8941-AD24-C3BFCA22C4F6}"/>
              </a:ext>
            </a:extLst>
          </p:cNvPr>
          <p:cNvSpPr/>
          <p:nvPr/>
        </p:nvSpPr>
        <p:spPr>
          <a:xfrm>
            <a:off x="5680878" y="2230043"/>
            <a:ext cx="286838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Siffrorna flyttar 2 positioner åt vänster. Alltså är exponenten -2.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67D5590-83A7-094A-8402-D9AAB7FEB727}"/>
              </a:ext>
            </a:extLst>
          </p:cNvPr>
          <p:cNvSpPr/>
          <p:nvPr/>
        </p:nvSpPr>
        <p:spPr>
          <a:xfrm>
            <a:off x="1358082" y="2973966"/>
            <a:ext cx="483019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också tänka: ”För att komma till talet 7 måste decimaltecknet flytta 2 steg åt höger. Alltså är exponenten -2.”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8284CF7-A4BB-DF43-874F-E8C5AD0E1AFA}"/>
              </a:ext>
            </a:extLst>
          </p:cNvPr>
          <p:cNvSpPr/>
          <p:nvPr/>
        </p:nvSpPr>
        <p:spPr>
          <a:xfrm>
            <a:off x="1129562" y="4210277"/>
            <a:ext cx="1720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  0,000 065 </a:t>
            </a:r>
            <a:r>
              <a:rPr lang="sv-SE" dirty="0">
                <a:latin typeface="+mn-lt"/>
              </a:rPr>
              <a:t>=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993BDD-B0E7-F74E-B0B5-5BD985774A38}"/>
              </a:ext>
            </a:extLst>
          </p:cNvPr>
          <p:cNvSpPr/>
          <p:nvPr/>
        </p:nvSpPr>
        <p:spPr>
          <a:xfrm>
            <a:off x="2781356" y="4210277"/>
            <a:ext cx="1109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Bradley Hand" pitchFamily="2" charset="77"/>
              </a:rPr>
              <a:t>6,5 ∙ 10</a:t>
            </a:r>
            <a:r>
              <a:rPr lang="de-DE" baseline="30000" dirty="0">
                <a:latin typeface="Bradley Hand" pitchFamily="2" charset="77"/>
              </a:rPr>
              <a:t>-5</a:t>
            </a:r>
            <a:endParaRPr lang="sv-SE" baseline="30000" dirty="0">
              <a:latin typeface="+mn-lt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9DB505A-20E8-A345-9AFB-2947484C71E0}"/>
              </a:ext>
            </a:extLst>
          </p:cNvPr>
          <p:cNvSpPr/>
          <p:nvPr/>
        </p:nvSpPr>
        <p:spPr>
          <a:xfrm>
            <a:off x="5726854" y="4084984"/>
            <a:ext cx="286838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Siffrorna flyttar 5 positioner åt vänster. Alltså är exponenten -5.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C9A35D19-DE0D-E448-A268-F885C2E05436}"/>
              </a:ext>
            </a:extLst>
          </p:cNvPr>
          <p:cNvSpPr/>
          <p:nvPr/>
        </p:nvSpPr>
        <p:spPr>
          <a:xfrm>
            <a:off x="1404058" y="4828907"/>
            <a:ext cx="483019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också tänka: ”För att komma till talet 6,5 måste decimaltecknet flytta 5 steg åt höger. Alltså är exponenten -5.”</a:t>
            </a:r>
          </a:p>
        </p:txBody>
      </p:sp>
    </p:spTree>
    <p:extLst>
      <p:ext uri="{BB962C8B-B14F-4D97-AF65-F5344CB8AC3E}">
        <p14:creationId xmlns:p14="http://schemas.microsoft.com/office/powerpoint/2010/main" val="15867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 animBg="1"/>
      <p:bldP spid="8" grpId="0" animBg="1"/>
      <p:bldP spid="9" grpId="0"/>
      <p:bldP spid="10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BC6092D-629B-B24A-A8DC-8E3A0EAC26A8}"/>
              </a:ext>
            </a:extLst>
          </p:cNvPr>
          <p:cNvSpPr/>
          <p:nvPr/>
        </p:nvSpPr>
        <p:spPr>
          <a:xfrm>
            <a:off x="919691" y="898397"/>
            <a:ext cx="3809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+mn-lt"/>
              </a:rPr>
              <a:t>a)  Skriv talet 3,5 · 10</a:t>
            </a:r>
            <a:r>
              <a:rPr lang="sv-SE" baseline="30000" dirty="0">
                <a:latin typeface="+mn-lt"/>
              </a:rPr>
              <a:t>-2</a:t>
            </a:r>
            <a:r>
              <a:rPr lang="sv-SE" dirty="0">
                <a:latin typeface="+mn-lt"/>
              </a:rPr>
              <a:t> utan tiopotens. </a:t>
            </a:r>
            <a:endParaRPr lang="sv-SE" dirty="0">
              <a:effectLst/>
              <a:latin typeface="+mn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786BCA4-38C3-CB49-B4F3-B675A2F02DCF}"/>
              </a:ext>
            </a:extLst>
          </p:cNvPr>
          <p:cNvSpPr/>
          <p:nvPr/>
        </p:nvSpPr>
        <p:spPr>
          <a:xfrm>
            <a:off x="1043609" y="1391144"/>
            <a:ext cx="1759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Bradley Hand" pitchFamily="2" charset="77"/>
              </a:rPr>
              <a:t>a)  3,5 ∙ 10</a:t>
            </a:r>
            <a:r>
              <a:rPr lang="de-DE" baseline="30000" dirty="0">
                <a:latin typeface="Bradley Hand" pitchFamily="2" charset="77"/>
              </a:rPr>
              <a:t>-2</a:t>
            </a:r>
            <a:r>
              <a:rPr lang="de-DE" dirty="0">
                <a:latin typeface="Bradley Hand" pitchFamily="2" charset="77"/>
              </a:rPr>
              <a:t> </a:t>
            </a:r>
            <a:r>
              <a:rPr lang="de-DE" dirty="0">
                <a:latin typeface="+mn-lt"/>
              </a:rPr>
              <a:t>=</a:t>
            </a:r>
            <a:r>
              <a:rPr lang="de-DE" baseline="30000" dirty="0">
                <a:latin typeface="Bradley Hand" pitchFamily="2" charset="77"/>
              </a:rPr>
              <a:t>  </a:t>
            </a:r>
            <a:endParaRPr lang="sv-SE" baseline="30000" dirty="0">
              <a:latin typeface="+mn-lt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075E9F1-F5D1-6445-9DE5-426930A7A551}"/>
              </a:ext>
            </a:extLst>
          </p:cNvPr>
          <p:cNvSpPr/>
          <p:nvPr/>
        </p:nvSpPr>
        <p:spPr>
          <a:xfrm>
            <a:off x="2528696" y="1391144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0,035</a:t>
            </a:r>
            <a:endParaRPr lang="sv-SE" dirty="0">
              <a:latin typeface="+mn-lt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52B287C-1EE4-304B-B75C-F4B93A28DD74}"/>
              </a:ext>
            </a:extLst>
          </p:cNvPr>
          <p:cNvSpPr/>
          <p:nvPr/>
        </p:nvSpPr>
        <p:spPr>
          <a:xfrm>
            <a:off x="238881" y="190206"/>
            <a:ext cx="1165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Exempel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2E6E316-17CA-DE42-B9E2-F1BBFBA952DB}"/>
              </a:ext>
            </a:extLst>
          </p:cNvPr>
          <p:cNvSpPr/>
          <p:nvPr/>
        </p:nvSpPr>
        <p:spPr>
          <a:xfrm>
            <a:off x="4392195" y="1343364"/>
            <a:ext cx="43840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Eftersom det är ett minustecken framför exponenten är talet mindre än 1. Siffrorna flyttas därför 2 steg åt höger.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D1080E4-1BD8-454A-81E3-D836DD154ECC}"/>
              </a:ext>
            </a:extLst>
          </p:cNvPr>
          <p:cNvSpPr/>
          <p:nvPr/>
        </p:nvSpPr>
        <p:spPr>
          <a:xfrm>
            <a:off x="1043609" y="2043093"/>
            <a:ext cx="500403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En snabbare metod är att flytta decimaltecknet två steg åt vänster.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6193F70-161F-8E4F-8076-DD1F56C93B27}"/>
              </a:ext>
            </a:extLst>
          </p:cNvPr>
          <p:cNvSpPr/>
          <p:nvPr/>
        </p:nvSpPr>
        <p:spPr>
          <a:xfrm>
            <a:off x="1043610" y="2535840"/>
            <a:ext cx="423406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också tänka så här: 3,5 · 10</a:t>
            </a:r>
            <a:r>
              <a:rPr lang="sv-SE" sz="1400" baseline="30000" dirty="0"/>
              <a:t>–2</a:t>
            </a:r>
            <a:r>
              <a:rPr lang="sv-SE" sz="1400" dirty="0"/>
              <a:t> = 3,5 · 0,01 = 0,035.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2FEC941-C0CB-1F48-9937-E8C688E8C5A6}"/>
              </a:ext>
            </a:extLst>
          </p:cNvPr>
          <p:cNvSpPr/>
          <p:nvPr/>
        </p:nvSpPr>
        <p:spPr>
          <a:xfrm>
            <a:off x="919691" y="3846721"/>
            <a:ext cx="3937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+mn-lt"/>
              </a:rPr>
              <a:t>b)  Skriv talet 1,45 · 10</a:t>
            </a:r>
            <a:r>
              <a:rPr lang="sv-SE" baseline="30000" dirty="0">
                <a:latin typeface="+mn-lt"/>
              </a:rPr>
              <a:t>-4</a:t>
            </a:r>
            <a:r>
              <a:rPr lang="sv-SE" dirty="0">
                <a:latin typeface="+mn-lt"/>
              </a:rPr>
              <a:t> utan tiopotens. </a:t>
            </a:r>
            <a:endParaRPr lang="sv-SE" dirty="0">
              <a:effectLst/>
              <a:latin typeface="+mn-lt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986EE7C-F1CB-8148-9434-3F912E0A2E19}"/>
              </a:ext>
            </a:extLst>
          </p:cNvPr>
          <p:cNvSpPr/>
          <p:nvPr/>
        </p:nvSpPr>
        <p:spPr>
          <a:xfrm>
            <a:off x="1043609" y="4339468"/>
            <a:ext cx="1759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Bradley Hand" pitchFamily="2" charset="77"/>
              </a:rPr>
              <a:t>a)  1,45 ∙ 10</a:t>
            </a:r>
            <a:r>
              <a:rPr lang="de-DE" baseline="30000" dirty="0">
                <a:latin typeface="Bradley Hand" pitchFamily="2" charset="77"/>
              </a:rPr>
              <a:t>-4</a:t>
            </a:r>
            <a:r>
              <a:rPr lang="de-DE" dirty="0">
                <a:latin typeface="Bradley Hand" pitchFamily="2" charset="77"/>
              </a:rPr>
              <a:t> </a:t>
            </a:r>
            <a:r>
              <a:rPr lang="de-DE" dirty="0">
                <a:latin typeface="+mn-lt"/>
              </a:rPr>
              <a:t>=</a:t>
            </a:r>
            <a:r>
              <a:rPr lang="de-DE" baseline="30000" dirty="0">
                <a:latin typeface="Bradley Hand" pitchFamily="2" charset="77"/>
              </a:rPr>
              <a:t>  </a:t>
            </a:r>
            <a:endParaRPr lang="sv-SE" baseline="30000" dirty="0">
              <a:latin typeface="+mn-lt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CC555A06-8B88-744F-AD76-CD05850FF8CC}"/>
              </a:ext>
            </a:extLst>
          </p:cNvPr>
          <p:cNvSpPr/>
          <p:nvPr/>
        </p:nvSpPr>
        <p:spPr>
          <a:xfrm>
            <a:off x="2665054" y="4339468"/>
            <a:ext cx="1212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0,000 145</a:t>
            </a:r>
            <a:endParaRPr lang="sv-SE" dirty="0">
              <a:latin typeface="+mn-lt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F567871-A08F-2B42-B9D1-32FB5F12687E}"/>
              </a:ext>
            </a:extLst>
          </p:cNvPr>
          <p:cNvSpPr/>
          <p:nvPr/>
        </p:nvSpPr>
        <p:spPr>
          <a:xfrm>
            <a:off x="4424280" y="4336913"/>
            <a:ext cx="4384057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Exponenten är -4. Siffrorna flyttas därför 4 steg åt höger.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0BC8DBA-6371-C64A-93ED-B16BC4659B07}"/>
              </a:ext>
            </a:extLst>
          </p:cNvPr>
          <p:cNvSpPr/>
          <p:nvPr/>
        </p:nvSpPr>
        <p:spPr>
          <a:xfrm>
            <a:off x="1043609" y="4991417"/>
            <a:ext cx="5252917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En snabbare metod är att flytta decimaltecknet fyra steg åt vänster.</a:t>
            </a:r>
          </a:p>
        </p:txBody>
      </p:sp>
    </p:spTree>
    <p:extLst>
      <p:ext uri="{BB962C8B-B14F-4D97-AF65-F5344CB8AC3E}">
        <p14:creationId xmlns:p14="http://schemas.microsoft.com/office/powerpoint/2010/main" val="155762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5D0AAEC0-8492-1B41-948B-95A6DEB28B24}"/>
              </a:ext>
            </a:extLst>
          </p:cNvPr>
          <p:cNvSpPr txBox="1"/>
          <p:nvPr/>
        </p:nvSpPr>
        <p:spPr>
          <a:xfrm>
            <a:off x="644602" y="428913"/>
            <a:ext cx="10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Exempel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EE4174F6-F084-4346-9624-0CBF43012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743230"/>
              </p:ext>
            </p:extLst>
          </p:nvPr>
        </p:nvGraphicFramePr>
        <p:xfrm>
          <a:off x="2373087" y="1048657"/>
          <a:ext cx="3102428" cy="22250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778783150"/>
                    </a:ext>
                  </a:extLst>
                </a:gridCol>
                <a:gridCol w="1578428">
                  <a:extLst>
                    <a:ext uri="{9D8B030D-6E8A-4147-A177-3AD203B41FA5}">
                      <a16:colId xmlns:a16="http://schemas.microsoft.com/office/drawing/2014/main" val="287174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Grundpotensform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295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704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552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657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81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906970"/>
                  </a:ext>
                </a:extLst>
              </a:tr>
            </a:tbl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9D52A559-7F32-8F44-9910-F38D9515C3BE}"/>
              </a:ext>
            </a:extLst>
          </p:cNvPr>
          <p:cNvSpPr txBox="1"/>
          <p:nvPr/>
        </p:nvSpPr>
        <p:spPr>
          <a:xfrm>
            <a:off x="2732315" y="1436914"/>
            <a:ext cx="957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0,003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124B698-D747-1940-8BA4-6873AD05A1E1}"/>
              </a:ext>
            </a:extLst>
          </p:cNvPr>
          <p:cNvSpPr/>
          <p:nvPr/>
        </p:nvSpPr>
        <p:spPr>
          <a:xfrm>
            <a:off x="4344689" y="142251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3 ∙ 10</a:t>
            </a:r>
            <a:r>
              <a:rPr lang="de-DE" baseline="30000" dirty="0"/>
              <a:t>-3</a:t>
            </a:r>
            <a:r>
              <a:rPr lang="de-DE" dirty="0"/>
              <a:t> </a:t>
            </a:r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8AF607A-C2B8-3541-BA92-F6A7678435A7}"/>
              </a:ext>
            </a:extLst>
          </p:cNvPr>
          <p:cNvSpPr/>
          <p:nvPr/>
        </p:nvSpPr>
        <p:spPr>
          <a:xfrm>
            <a:off x="4169961" y="1799742"/>
            <a:ext cx="1051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1,2 ∙ 10</a:t>
            </a:r>
            <a:r>
              <a:rPr lang="de-DE" baseline="30000" dirty="0"/>
              <a:t>-5</a:t>
            </a:r>
            <a:r>
              <a:rPr lang="de-DE" dirty="0"/>
              <a:t> </a:t>
            </a:r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9A067BA-E81D-DF49-9A65-C1773E91FC6A}"/>
              </a:ext>
            </a:extLst>
          </p:cNvPr>
          <p:cNvSpPr txBox="1"/>
          <p:nvPr/>
        </p:nvSpPr>
        <p:spPr>
          <a:xfrm>
            <a:off x="2570635" y="1791845"/>
            <a:ext cx="113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0,000 012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6E7281A-EAFF-3049-A6E0-220D620A1166}"/>
              </a:ext>
            </a:extLst>
          </p:cNvPr>
          <p:cNvSpPr/>
          <p:nvPr/>
        </p:nvSpPr>
        <p:spPr>
          <a:xfrm>
            <a:off x="4344688" y="216907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7 ∙ 10</a:t>
            </a:r>
            <a:r>
              <a:rPr lang="de-DE" baseline="30000" dirty="0"/>
              <a:t>-1</a:t>
            </a:r>
            <a:r>
              <a:rPr lang="de-DE" dirty="0"/>
              <a:t> </a:t>
            </a:r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84DB5F4-A352-6943-90D0-AD23E6BF9738}"/>
              </a:ext>
            </a:extLst>
          </p:cNvPr>
          <p:cNvSpPr txBox="1"/>
          <p:nvPr/>
        </p:nvSpPr>
        <p:spPr>
          <a:xfrm>
            <a:off x="2812559" y="2177840"/>
            <a:ext cx="957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0,7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A0579BE-6689-DC4B-AAC8-8CFD516646B4}"/>
              </a:ext>
            </a:extLst>
          </p:cNvPr>
          <p:cNvSpPr/>
          <p:nvPr/>
        </p:nvSpPr>
        <p:spPr>
          <a:xfrm>
            <a:off x="4169960" y="2536719"/>
            <a:ext cx="1051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9,8 ∙ 10</a:t>
            </a:r>
            <a:r>
              <a:rPr lang="de-DE" baseline="30000" dirty="0"/>
              <a:t>-4</a:t>
            </a:r>
            <a:r>
              <a:rPr lang="de-DE" dirty="0"/>
              <a:t> </a:t>
            </a:r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41BB000C-CEA0-824E-AB71-DF475CB4AE8B}"/>
              </a:ext>
            </a:extLst>
          </p:cNvPr>
          <p:cNvSpPr txBox="1"/>
          <p:nvPr/>
        </p:nvSpPr>
        <p:spPr>
          <a:xfrm>
            <a:off x="2637833" y="2522027"/>
            <a:ext cx="113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0,000 98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638F6B19-4EE8-9748-BF67-DEBE3717B978}"/>
              </a:ext>
            </a:extLst>
          </p:cNvPr>
          <p:cNvSpPr txBox="1"/>
          <p:nvPr/>
        </p:nvSpPr>
        <p:spPr>
          <a:xfrm>
            <a:off x="2426092" y="2903724"/>
            <a:ext cx="156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0,000 001 15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AE1797E-4912-8E4E-9349-E3B684ABC898}"/>
              </a:ext>
            </a:extLst>
          </p:cNvPr>
          <p:cNvSpPr/>
          <p:nvPr/>
        </p:nvSpPr>
        <p:spPr>
          <a:xfrm>
            <a:off x="4075498" y="2891359"/>
            <a:ext cx="13055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1,15 ∙ 10</a:t>
            </a:r>
            <a:r>
              <a:rPr lang="de-DE" baseline="30000" dirty="0"/>
              <a:t>-6</a:t>
            </a:r>
            <a:r>
              <a:rPr lang="de-DE" dirty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728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FA9389B3-C5A1-344B-A237-832D66842D68}"/>
              </a:ext>
            </a:extLst>
          </p:cNvPr>
          <p:cNvSpPr txBox="1"/>
          <p:nvPr/>
        </p:nvSpPr>
        <p:spPr>
          <a:xfrm>
            <a:off x="415001" y="471451"/>
            <a:ext cx="10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Exempel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0AA6DE9-1645-3C4F-8BF4-9AC9AF0A87E8}"/>
              </a:ext>
            </a:extLst>
          </p:cNvPr>
          <p:cNvSpPr txBox="1"/>
          <p:nvPr/>
        </p:nvSpPr>
        <p:spPr>
          <a:xfrm>
            <a:off x="422690" y="1979891"/>
            <a:ext cx="1671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 10</a:t>
            </a:r>
            <a:r>
              <a:rPr lang="de-DE" baseline="30000" dirty="0">
                <a:latin typeface="Bradley Hand" pitchFamily="2" charset="77"/>
              </a:rPr>
              <a:t>3</a:t>
            </a:r>
            <a:r>
              <a:rPr lang="de-DE" dirty="0"/>
              <a:t> </a:t>
            </a:r>
            <a:r>
              <a:rPr lang="sv-SE" dirty="0">
                <a:latin typeface="Bradley Hand" pitchFamily="2" charset="77"/>
              </a:rPr>
              <a:t>· 10</a:t>
            </a:r>
            <a:r>
              <a:rPr lang="sv-SE" baseline="30000" dirty="0">
                <a:latin typeface="+mn-lt"/>
              </a:rPr>
              <a:t>-</a:t>
            </a:r>
            <a:r>
              <a:rPr lang="sv-SE" baseline="30000" dirty="0">
                <a:latin typeface="Bradley Hand" pitchFamily="2" charset="77"/>
              </a:rPr>
              <a:t>8 </a:t>
            </a:r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6899291-BB06-164F-B298-5C2328155AB9}"/>
              </a:ext>
            </a:extLst>
          </p:cNvPr>
          <p:cNvSpPr txBox="1"/>
          <p:nvPr/>
        </p:nvSpPr>
        <p:spPr>
          <a:xfrm>
            <a:off x="1889177" y="1984770"/>
            <a:ext cx="1361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10</a:t>
            </a:r>
            <a:r>
              <a:rPr lang="de-DE" baseline="30000" dirty="0">
                <a:latin typeface="Bradley Hand" pitchFamily="2" charset="77"/>
              </a:rPr>
              <a:t>3</a:t>
            </a:r>
            <a:r>
              <a:rPr lang="de-DE" baseline="30000" dirty="0">
                <a:latin typeface="+mn-lt"/>
              </a:rPr>
              <a:t>+</a:t>
            </a:r>
            <a:r>
              <a:rPr lang="de-DE" baseline="30000" dirty="0">
                <a:latin typeface="Bradley Hand" pitchFamily="2" charset="77"/>
              </a:rPr>
              <a:t>(</a:t>
            </a:r>
            <a:r>
              <a:rPr lang="sv-SE" baseline="30000" dirty="0"/>
              <a:t>-</a:t>
            </a:r>
            <a:r>
              <a:rPr lang="de-DE" baseline="30000" dirty="0">
                <a:latin typeface="Bradley Hand" pitchFamily="2" charset="77"/>
              </a:rPr>
              <a:t>8)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0E4B577-08A6-2248-B291-530F3555E338}"/>
              </a:ext>
            </a:extLst>
          </p:cNvPr>
          <p:cNvSpPr txBox="1"/>
          <p:nvPr/>
        </p:nvSpPr>
        <p:spPr>
          <a:xfrm>
            <a:off x="3515556" y="1984770"/>
            <a:ext cx="68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10</a:t>
            </a:r>
            <a:r>
              <a:rPr lang="sv-SE" baseline="30000" dirty="0"/>
              <a:t>-</a:t>
            </a:r>
            <a:r>
              <a:rPr lang="de-DE" baseline="30000" dirty="0">
                <a:latin typeface="Bradley Hand" pitchFamily="2" charset="77"/>
              </a:rPr>
              <a:t>5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C34BD9A-8DDD-E449-B558-64C90FA9D0B4}"/>
              </a:ext>
            </a:extLst>
          </p:cNvPr>
          <p:cNvSpPr txBox="1"/>
          <p:nvPr/>
        </p:nvSpPr>
        <p:spPr>
          <a:xfrm>
            <a:off x="2815717" y="1984770"/>
            <a:ext cx="104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10</a:t>
            </a:r>
            <a:r>
              <a:rPr lang="de-DE" baseline="30000" dirty="0">
                <a:latin typeface="Bradley Hand" pitchFamily="2" charset="77"/>
              </a:rPr>
              <a:t>3</a:t>
            </a:r>
            <a:r>
              <a:rPr lang="sv-SE" baseline="30000" dirty="0"/>
              <a:t>-</a:t>
            </a:r>
            <a:r>
              <a:rPr lang="de-DE" baseline="30000" dirty="0">
                <a:latin typeface="Bradley Hand" pitchFamily="2" charset="77"/>
              </a:rPr>
              <a:t>8</a:t>
            </a:r>
            <a:r>
              <a:rPr lang="sv-SE" dirty="0">
                <a:latin typeface="Bradley Hand" pitchFamily="2" charset="77"/>
              </a:rPr>
              <a:t> </a:t>
            </a:r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CE4F1119-74AB-7945-9239-E5FE2B995865}"/>
              </a:ext>
            </a:extLst>
          </p:cNvPr>
          <p:cNvSpPr/>
          <p:nvPr/>
        </p:nvSpPr>
        <p:spPr>
          <a:xfrm>
            <a:off x="1356381" y="3050604"/>
            <a:ext cx="784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Bradley Hand" pitchFamily="2" charset="77"/>
              </a:rPr>
              <a:t>2</a:t>
            </a:r>
            <a:r>
              <a:rPr lang="de-DE" sz="1600" baseline="30000" dirty="0">
                <a:latin typeface="Bradley Hand" pitchFamily="2" charset="77"/>
              </a:rPr>
              <a:t>3</a:t>
            </a:r>
            <a:r>
              <a:rPr lang="sv-SE" baseline="30000" dirty="0"/>
              <a:t>-</a:t>
            </a:r>
            <a:r>
              <a:rPr lang="de-DE" baseline="30000" dirty="0">
                <a:latin typeface="Bradley Hand" pitchFamily="2" charset="77"/>
              </a:rPr>
              <a:t>5</a:t>
            </a:r>
            <a:r>
              <a:rPr lang="de-DE" b="1" dirty="0">
                <a:latin typeface="Bradley Hand" pitchFamily="2" charset="77"/>
              </a:rPr>
              <a:t> </a:t>
            </a:r>
            <a:r>
              <a:rPr lang="sv-SE" dirty="0"/>
              <a:t>=</a:t>
            </a:r>
            <a:r>
              <a:rPr lang="de-DE" dirty="0">
                <a:latin typeface="Bradley Hand" pitchFamily="2" charset="77"/>
              </a:rPr>
              <a:t> 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3858E3D-5B35-7F42-801B-77C11E206BE0}"/>
              </a:ext>
            </a:extLst>
          </p:cNvPr>
          <p:cNvSpPr/>
          <p:nvPr/>
        </p:nvSpPr>
        <p:spPr>
          <a:xfrm>
            <a:off x="2001606" y="3050604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Bradley Hand" pitchFamily="2" charset="77"/>
              </a:rPr>
              <a:t>2</a:t>
            </a:r>
            <a:r>
              <a:rPr lang="sv-SE" baseline="30000" dirty="0"/>
              <a:t>-</a:t>
            </a:r>
            <a:r>
              <a:rPr lang="de-DE" baseline="30000" dirty="0">
                <a:latin typeface="Bradley Hand" pitchFamily="2" charset="77"/>
              </a:rPr>
              <a:t>2</a:t>
            </a:r>
            <a:endParaRPr lang="sv-SE" dirty="0">
              <a:latin typeface="Bradley Hand" pitchFamily="2" charset="77"/>
            </a:endParaRPr>
          </a:p>
        </p:txBody>
      </p:sp>
      <p:grpSp>
        <p:nvGrpSpPr>
          <p:cNvPr id="28" name="Grupp 27">
            <a:extLst>
              <a:ext uri="{FF2B5EF4-FFF2-40B4-BE49-F238E27FC236}">
                <a16:creationId xmlns:a16="http://schemas.microsoft.com/office/drawing/2014/main" id="{65604E53-F178-8A46-B35F-A124535ECBDA}"/>
              </a:ext>
            </a:extLst>
          </p:cNvPr>
          <p:cNvGrpSpPr/>
          <p:nvPr/>
        </p:nvGrpSpPr>
        <p:grpSpPr>
          <a:xfrm>
            <a:off x="2325086" y="335246"/>
            <a:ext cx="4278354" cy="673635"/>
            <a:chOff x="828167" y="624346"/>
            <a:chExt cx="4278354" cy="673635"/>
          </a:xfrm>
        </p:grpSpPr>
        <p:sp>
          <p:nvSpPr>
            <p:cNvPr id="3" name="textruta 2">
              <a:extLst>
                <a:ext uri="{FF2B5EF4-FFF2-40B4-BE49-F238E27FC236}">
                  <a16:creationId xmlns:a16="http://schemas.microsoft.com/office/drawing/2014/main" id="{774D44B0-F5B5-BE4C-81BD-B63EAFDC7675}"/>
                </a:ext>
              </a:extLst>
            </p:cNvPr>
            <p:cNvSpPr txBox="1"/>
            <p:nvPr/>
          </p:nvSpPr>
          <p:spPr>
            <a:xfrm>
              <a:off x="828167" y="775357"/>
              <a:ext cx="1361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</a:rPr>
                <a:t>a) </a:t>
              </a:r>
              <a:r>
                <a:rPr lang="de-DE" dirty="0"/>
                <a:t>10</a:t>
              </a:r>
              <a:r>
                <a:rPr lang="de-DE" baseline="30000" dirty="0"/>
                <a:t>3</a:t>
              </a:r>
              <a:r>
                <a:rPr lang="de-DE" dirty="0"/>
                <a:t> ∙ 10</a:t>
              </a:r>
              <a:r>
                <a:rPr lang="de-DE" baseline="30000" dirty="0"/>
                <a:t>-8 </a:t>
              </a:r>
              <a:endParaRPr lang="sv-SE" dirty="0"/>
            </a:p>
          </p:txBody>
        </p:sp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F9D78344-0AF3-4A49-A628-732555D3B7D9}"/>
                </a:ext>
              </a:extLst>
            </p:cNvPr>
            <p:cNvGrpSpPr/>
            <p:nvPr/>
          </p:nvGrpSpPr>
          <p:grpSpPr>
            <a:xfrm>
              <a:off x="2465937" y="624346"/>
              <a:ext cx="730012" cy="673635"/>
              <a:chOff x="1413092" y="3651502"/>
              <a:chExt cx="730012" cy="673635"/>
            </a:xfrm>
          </p:grpSpPr>
          <p:sp>
            <p:nvSpPr>
              <p:cNvPr id="9" name="textruta 8">
                <a:extLst>
                  <a:ext uri="{FF2B5EF4-FFF2-40B4-BE49-F238E27FC236}">
                    <a16:creationId xmlns:a16="http://schemas.microsoft.com/office/drawing/2014/main" id="{8979A86A-12F8-F647-A0F2-7B735CA4692C}"/>
                  </a:ext>
                </a:extLst>
              </p:cNvPr>
              <p:cNvSpPr txBox="1"/>
              <p:nvPr/>
            </p:nvSpPr>
            <p:spPr>
              <a:xfrm>
                <a:off x="1413092" y="3791789"/>
                <a:ext cx="3755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+mn-lt"/>
                  </a:rPr>
                  <a:t>b)</a:t>
                </a:r>
                <a:endParaRPr lang="sv-SE" dirty="0"/>
              </a:p>
            </p:txBody>
          </p:sp>
          <p:grpSp>
            <p:nvGrpSpPr>
              <p:cNvPr id="10" name="Grupp 9">
                <a:extLst>
                  <a:ext uri="{FF2B5EF4-FFF2-40B4-BE49-F238E27FC236}">
                    <a16:creationId xmlns:a16="http://schemas.microsoft.com/office/drawing/2014/main" id="{FBB7B9B6-7D6C-A141-9917-DC126CAC1F4B}"/>
                  </a:ext>
                </a:extLst>
              </p:cNvPr>
              <p:cNvGrpSpPr/>
              <p:nvPr/>
            </p:nvGrpSpPr>
            <p:grpSpPr>
              <a:xfrm>
                <a:off x="1684178" y="3651502"/>
                <a:ext cx="458926" cy="673635"/>
                <a:chOff x="3874525" y="1858709"/>
                <a:chExt cx="458926" cy="673635"/>
              </a:xfrm>
            </p:grpSpPr>
            <p:sp>
              <p:nvSpPr>
                <p:cNvPr id="11" name="textruta 10">
                  <a:extLst>
                    <a:ext uri="{FF2B5EF4-FFF2-40B4-BE49-F238E27FC236}">
                      <a16:creationId xmlns:a16="http://schemas.microsoft.com/office/drawing/2014/main" id="{49A927EC-42DA-9C49-8A45-9C027907099D}"/>
                    </a:ext>
                  </a:extLst>
                </p:cNvPr>
                <p:cNvSpPr txBox="1"/>
                <p:nvPr/>
              </p:nvSpPr>
              <p:spPr>
                <a:xfrm>
                  <a:off x="3953219" y="1858709"/>
                  <a:ext cx="380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2</a:t>
                  </a:r>
                  <a:r>
                    <a:rPr lang="sv-SE" baseline="30000" dirty="0"/>
                    <a:t>3</a:t>
                  </a:r>
                  <a:endParaRPr lang="sv-SE" dirty="0"/>
                </a:p>
              </p:txBody>
            </p:sp>
            <p:sp>
              <p:nvSpPr>
                <p:cNvPr id="12" name="textruta 11">
                  <a:extLst>
                    <a:ext uri="{FF2B5EF4-FFF2-40B4-BE49-F238E27FC236}">
                      <a16:creationId xmlns:a16="http://schemas.microsoft.com/office/drawing/2014/main" id="{46723F3B-21B0-4E4A-969C-B707F0332A52}"/>
                    </a:ext>
                  </a:extLst>
                </p:cNvPr>
                <p:cNvSpPr txBox="1"/>
                <p:nvPr/>
              </p:nvSpPr>
              <p:spPr>
                <a:xfrm>
                  <a:off x="3874525" y="2163012"/>
                  <a:ext cx="4331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 2</a:t>
                  </a:r>
                  <a:r>
                    <a:rPr lang="sv-SE" baseline="30000" dirty="0"/>
                    <a:t>5</a:t>
                  </a:r>
                  <a:endParaRPr lang="sv-SE" dirty="0"/>
                </a:p>
              </p:txBody>
            </p:sp>
            <p:cxnSp>
              <p:nvCxnSpPr>
                <p:cNvPr id="13" name="Rak 12">
                  <a:extLst>
                    <a:ext uri="{FF2B5EF4-FFF2-40B4-BE49-F238E27FC236}">
                      <a16:creationId xmlns:a16="http://schemas.microsoft.com/office/drawing/2014/main" id="{2BFFC2B6-6934-E74A-BE34-7273854EFD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678" y="2183662"/>
                  <a:ext cx="345075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37ABDD8B-94FC-A242-B17B-E77DB5C1D8CB}"/>
                </a:ext>
              </a:extLst>
            </p:cNvPr>
            <p:cNvSpPr txBox="1"/>
            <p:nvPr/>
          </p:nvSpPr>
          <p:spPr>
            <a:xfrm>
              <a:off x="3745027" y="764633"/>
              <a:ext cx="1361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</a:rPr>
                <a:t>c) </a:t>
              </a:r>
              <a:r>
                <a:rPr lang="de-DE" dirty="0"/>
                <a:t>4</a:t>
              </a:r>
              <a:r>
                <a:rPr lang="de-DE" baseline="30000" dirty="0"/>
                <a:t>-5</a:t>
              </a:r>
              <a:r>
                <a:rPr lang="de-DE" dirty="0"/>
                <a:t> ∙ 4</a:t>
              </a:r>
              <a:r>
                <a:rPr lang="de-DE" baseline="30000" dirty="0"/>
                <a:t>-1 </a:t>
              </a:r>
              <a:endParaRPr lang="sv-SE" dirty="0"/>
            </a:p>
          </p:txBody>
        </p:sp>
      </p:grpSp>
      <p:sp>
        <p:nvSpPr>
          <p:cNvPr id="23" name="textruta 22">
            <a:extLst>
              <a:ext uri="{FF2B5EF4-FFF2-40B4-BE49-F238E27FC236}">
                <a16:creationId xmlns:a16="http://schemas.microsoft.com/office/drawing/2014/main" id="{7016924D-BC9D-2846-8E96-ADC915537C85}"/>
              </a:ext>
            </a:extLst>
          </p:cNvPr>
          <p:cNvSpPr txBox="1"/>
          <p:nvPr/>
        </p:nvSpPr>
        <p:spPr>
          <a:xfrm>
            <a:off x="422690" y="4003030"/>
            <a:ext cx="149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c)  4</a:t>
            </a:r>
            <a:r>
              <a:rPr lang="sv-SE" baseline="30000" dirty="0"/>
              <a:t>-</a:t>
            </a:r>
            <a:r>
              <a:rPr lang="de-DE" baseline="30000" dirty="0">
                <a:latin typeface="Bradley Hand" pitchFamily="2" charset="77"/>
              </a:rPr>
              <a:t>5 </a:t>
            </a:r>
            <a:r>
              <a:rPr lang="sv-SE" dirty="0">
                <a:latin typeface="Bradley Hand" pitchFamily="2" charset="77"/>
              </a:rPr>
              <a:t>· 4</a:t>
            </a:r>
            <a:r>
              <a:rPr lang="sv-SE" baseline="30000" dirty="0"/>
              <a:t>-</a:t>
            </a:r>
            <a:r>
              <a:rPr lang="sv-SE" baseline="30000" dirty="0">
                <a:latin typeface="Bradley Hand" pitchFamily="2" charset="77"/>
              </a:rPr>
              <a:t>1</a:t>
            </a:r>
            <a:r>
              <a:rPr lang="sv-SE" dirty="0"/>
              <a:t> 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7E5C9D3E-044C-2341-9713-E4BCD68F2018}"/>
              </a:ext>
            </a:extLst>
          </p:cNvPr>
          <p:cNvSpPr txBox="1"/>
          <p:nvPr/>
        </p:nvSpPr>
        <p:spPr>
          <a:xfrm>
            <a:off x="1644339" y="4003030"/>
            <a:ext cx="1361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4</a:t>
            </a:r>
            <a:r>
              <a:rPr lang="sv-SE" baseline="30000" dirty="0"/>
              <a:t>-</a:t>
            </a:r>
            <a:r>
              <a:rPr lang="de-DE" baseline="30000" dirty="0">
                <a:latin typeface="Bradley Hand" pitchFamily="2" charset="77"/>
              </a:rPr>
              <a:t>5</a:t>
            </a:r>
            <a:r>
              <a:rPr lang="de-DE" baseline="30000" dirty="0"/>
              <a:t>+</a:t>
            </a:r>
            <a:r>
              <a:rPr lang="de-DE" baseline="30000" dirty="0">
                <a:latin typeface="Bradley Hand" pitchFamily="2" charset="77"/>
              </a:rPr>
              <a:t>(</a:t>
            </a:r>
            <a:r>
              <a:rPr lang="sv-SE" baseline="30000" dirty="0"/>
              <a:t>-</a:t>
            </a:r>
            <a:r>
              <a:rPr lang="de-DE" baseline="30000" dirty="0">
                <a:latin typeface="Bradley Hand" pitchFamily="2" charset="77"/>
              </a:rPr>
              <a:t>1)</a:t>
            </a:r>
            <a:r>
              <a:rPr lang="sv-SE" dirty="0">
                <a:latin typeface="Bradley Hand" pitchFamily="2" charset="77"/>
              </a:rPr>
              <a:t> </a:t>
            </a:r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1FACDA7F-6D15-CF4D-9308-3644B29552E7}"/>
              </a:ext>
            </a:extLst>
          </p:cNvPr>
          <p:cNvSpPr txBox="1"/>
          <p:nvPr/>
        </p:nvSpPr>
        <p:spPr>
          <a:xfrm>
            <a:off x="3220329" y="4003626"/>
            <a:ext cx="68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4</a:t>
            </a:r>
            <a:r>
              <a:rPr lang="sv-SE" baseline="30000" dirty="0"/>
              <a:t>-</a:t>
            </a:r>
            <a:r>
              <a:rPr lang="de-DE" baseline="30000" dirty="0">
                <a:latin typeface="Bradley Hand" pitchFamily="2" charset="77"/>
              </a:rPr>
              <a:t>6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92AE7234-CA7C-4E49-B832-F2B3095E9567}"/>
              </a:ext>
            </a:extLst>
          </p:cNvPr>
          <p:cNvSpPr txBox="1"/>
          <p:nvPr/>
        </p:nvSpPr>
        <p:spPr>
          <a:xfrm>
            <a:off x="2475047" y="4003030"/>
            <a:ext cx="98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4</a:t>
            </a:r>
            <a:r>
              <a:rPr lang="sv-SE" baseline="30000" dirty="0"/>
              <a:t>-</a:t>
            </a:r>
            <a:r>
              <a:rPr lang="de-DE" baseline="30000" dirty="0">
                <a:latin typeface="Bradley Hand" pitchFamily="2" charset="77"/>
              </a:rPr>
              <a:t>5 </a:t>
            </a:r>
            <a:r>
              <a:rPr lang="sv-SE" baseline="30000" dirty="0"/>
              <a:t>– </a:t>
            </a:r>
            <a:r>
              <a:rPr lang="de-DE" baseline="30000" dirty="0">
                <a:latin typeface="Bradley Hand" pitchFamily="2" charset="77"/>
              </a:rPr>
              <a:t>1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>
                <a:latin typeface="+mn-lt"/>
              </a:rPr>
              <a:t>=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21A66D8B-E1D1-E241-9246-E48A1F97F704}"/>
              </a:ext>
            </a:extLst>
          </p:cNvPr>
          <p:cNvSpPr/>
          <p:nvPr/>
        </p:nvSpPr>
        <p:spPr>
          <a:xfrm>
            <a:off x="4354017" y="1977118"/>
            <a:ext cx="43840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Eftersom talen ska multipliceras med varandra och båda</a:t>
            </a:r>
          </a:p>
          <a:p>
            <a:r>
              <a:rPr lang="sv-SE" sz="1400" dirty="0"/>
              <a:t>faktorerna har samma bas kan du addera exponenterna.</a:t>
            </a:r>
          </a:p>
        </p:txBody>
      </p:sp>
      <p:grpSp>
        <p:nvGrpSpPr>
          <p:cNvPr id="31" name="Grupp 30">
            <a:extLst>
              <a:ext uri="{FF2B5EF4-FFF2-40B4-BE49-F238E27FC236}">
                <a16:creationId xmlns:a16="http://schemas.microsoft.com/office/drawing/2014/main" id="{3E1F7210-3BD2-E143-BE3F-7252FC609366}"/>
              </a:ext>
            </a:extLst>
          </p:cNvPr>
          <p:cNvGrpSpPr/>
          <p:nvPr/>
        </p:nvGrpSpPr>
        <p:grpSpPr>
          <a:xfrm>
            <a:off x="422690" y="2902047"/>
            <a:ext cx="1019634" cy="666446"/>
            <a:chOff x="869543" y="2631581"/>
            <a:chExt cx="1019634" cy="666446"/>
          </a:xfrm>
        </p:grpSpPr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0FEA6CEB-55C3-7241-A08D-434C1FDFC29E}"/>
                </a:ext>
              </a:extLst>
            </p:cNvPr>
            <p:cNvGrpSpPr/>
            <p:nvPr/>
          </p:nvGrpSpPr>
          <p:grpSpPr>
            <a:xfrm>
              <a:off x="1129080" y="2631581"/>
              <a:ext cx="760097" cy="666446"/>
              <a:chOff x="2356610" y="3565495"/>
              <a:chExt cx="760097" cy="666446"/>
            </a:xfrm>
          </p:grpSpPr>
          <p:grpSp>
            <p:nvGrpSpPr>
              <p:cNvPr id="15" name="Grupp 14">
                <a:extLst>
                  <a:ext uri="{FF2B5EF4-FFF2-40B4-BE49-F238E27FC236}">
                    <a16:creationId xmlns:a16="http://schemas.microsoft.com/office/drawing/2014/main" id="{AFC8AE5F-1624-7A4A-8575-C9B421A796F8}"/>
                  </a:ext>
                </a:extLst>
              </p:cNvPr>
              <p:cNvGrpSpPr/>
              <p:nvPr/>
            </p:nvGrpSpPr>
            <p:grpSpPr>
              <a:xfrm>
                <a:off x="2356610" y="3565495"/>
                <a:ext cx="514221" cy="666446"/>
                <a:chOff x="3840894" y="1860769"/>
                <a:chExt cx="514221" cy="666446"/>
              </a:xfrm>
            </p:grpSpPr>
            <p:sp>
              <p:nvSpPr>
                <p:cNvPr id="17" name="textruta 16">
                  <a:extLst>
                    <a:ext uri="{FF2B5EF4-FFF2-40B4-BE49-F238E27FC236}">
                      <a16:creationId xmlns:a16="http://schemas.microsoft.com/office/drawing/2014/main" id="{A67B9B0A-42FE-F24C-830C-ECC4B963ABBD}"/>
                    </a:ext>
                  </a:extLst>
                </p:cNvPr>
                <p:cNvSpPr txBox="1"/>
                <p:nvPr/>
              </p:nvSpPr>
              <p:spPr>
                <a:xfrm>
                  <a:off x="3944425" y="1860769"/>
                  <a:ext cx="4106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2</a:t>
                  </a:r>
                  <a:r>
                    <a:rPr lang="sv-SE" sz="1600" baseline="30000" dirty="0">
                      <a:latin typeface="Bradley Hand" pitchFamily="2" charset="77"/>
                    </a:rPr>
                    <a:t>3</a:t>
                  </a:r>
                  <a:endParaRPr lang="sv-SE" dirty="0">
                    <a:latin typeface="Bradley Hand" pitchFamily="2" charset="77"/>
                  </a:endParaRPr>
                </a:p>
              </p:txBody>
            </p:sp>
            <p:sp>
              <p:nvSpPr>
                <p:cNvPr id="18" name="textruta 17">
                  <a:extLst>
                    <a:ext uri="{FF2B5EF4-FFF2-40B4-BE49-F238E27FC236}">
                      <a16:creationId xmlns:a16="http://schemas.microsoft.com/office/drawing/2014/main" id="{47FC4CFD-AD8E-AF44-B77D-B70CEE16305D}"/>
                    </a:ext>
                  </a:extLst>
                </p:cNvPr>
                <p:cNvSpPr txBox="1"/>
                <p:nvPr/>
              </p:nvSpPr>
              <p:spPr>
                <a:xfrm>
                  <a:off x="3840894" y="2157883"/>
                  <a:ext cx="4812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 2</a:t>
                  </a:r>
                  <a:r>
                    <a:rPr lang="sv-SE" baseline="30000" dirty="0">
                      <a:latin typeface="Bradley Hand" pitchFamily="2" charset="77"/>
                    </a:rPr>
                    <a:t>5</a:t>
                  </a:r>
                  <a:endParaRPr lang="sv-SE" dirty="0">
                    <a:latin typeface="Bradley Hand" pitchFamily="2" charset="77"/>
                  </a:endParaRPr>
                </a:p>
              </p:txBody>
            </p:sp>
            <p:cxnSp>
              <p:nvCxnSpPr>
                <p:cNvPr id="19" name="Rak 18">
                  <a:extLst>
                    <a:ext uri="{FF2B5EF4-FFF2-40B4-BE49-F238E27FC236}">
                      <a16:creationId xmlns:a16="http://schemas.microsoft.com/office/drawing/2014/main" id="{D896E72C-1831-CB4B-A05B-4FA9D24F4C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678" y="2183662"/>
                  <a:ext cx="386644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544E322A-BB5C-6E4D-900D-8061026BE83B}"/>
                  </a:ext>
                </a:extLst>
              </p:cNvPr>
              <p:cNvSpPr/>
              <p:nvPr/>
            </p:nvSpPr>
            <p:spPr>
              <a:xfrm>
                <a:off x="2816625" y="3727920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/>
                  <a:t>=</a:t>
                </a:r>
                <a:endParaRPr lang="sv-SE" dirty="0">
                  <a:latin typeface="Bradley Hand" pitchFamily="2" charset="77"/>
                </a:endParaRPr>
              </a:p>
            </p:txBody>
          </p:sp>
        </p:grpSp>
        <p:sp>
          <p:nvSpPr>
            <p:cNvPr id="30" name="textruta 29">
              <a:extLst>
                <a:ext uri="{FF2B5EF4-FFF2-40B4-BE49-F238E27FC236}">
                  <a16:creationId xmlns:a16="http://schemas.microsoft.com/office/drawing/2014/main" id="{7CD85AAB-84A4-D542-8513-E2970BB6CA6B}"/>
                </a:ext>
              </a:extLst>
            </p:cNvPr>
            <p:cNvSpPr txBox="1"/>
            <p:nvPr/>
          </p:nvSpPr>
          <p:spPr>
            <a:xfrm>
              <a:off x="869543" y="2780138"/>
              <a:ext cx="4736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b)</a:t>
              </a:r>
            </a:p>
          </p:txBody>
        </p:sp>
      </p:grpSp>
      <p:sp>
        <p:nvSpPr>
          <p:cNvPr id="32" name="Rektangel 31">
            <a:extLst>
              <a:ext uri="{FF2B5EF4-FFF2-40B4-BE49-F238E27FC236}">
                <a16:creationId xmlns:a16="http://schemas.microsoft.com/office/drawing/2014/main" id="{A42695C8-6E3D-5B4C-B373-3A18B597D1C2}"/>
              </a:ext>
            </a:extLst>
          </p:cNvPr>
          <p:cNvSpPr/>
          <p:nvPr/>
        </p:nvSpPr>
        <p:spPr>
          <a:xfrm>
            <a:off x="4354017" y="2937551"/>
            <a:ext cx="461752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Eftersom talen ska divideras med varandra och båda</a:t>
            </a:r>
          </a:p>
          <a:p>
            <a:r>
              <a:rPr lang="sv-SE" sz="1400" dirty="0"/>
              <a:t>faktorerna har samma bas kan du subtrahera exponenterna.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4A2A8E9C-E816-684E-A583-3BA44B79A926}"/>
              </a:ext>
            </a:extLst>
          </p:cNvPr>
          <p:cNvSpPr/>
          <p:nvPr/>
        </p:nvSpPr>
        <p:spPr>
          <a:xfrm>
            <a:off x="4354016" y="4003030"/>
            <a:ext cx="436729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Faktorerna har samma bas du  kan addera exponenterna.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7D61B830-0E40-FC40-A9C9-4A586CDBC4B6}"/>
              </a:ext>
            </a:extLst>
          </p:cNvPr>
          <p:cNvSpPr txBox="1"/>
          <p:nvPr/>
        </p:nvSpPr>
        <p:spPr>
          <a:xfrm>
            <a:off x="422690" y="5000071"/>
            <a:ext cx="585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" pitchFamily="2" charset="77"/>
              </a:rPr>
              <a:t>Svar:</a:t>
            </a:r>
            <a:r>
              <a:rPr lang="sv-SE" dirty="0">
                <a:latin typeface="Bradley Hand" pitchFamily="2" charset="77"/>
              </a:rPr>
              <a:t>    a)  10</a:t>
            </a:r>
            <a:r>
              <a:rPr lang="sv-SE" baseline="30000" dirty="0"/>
              <a:t>-</a:t>
            </a:r>
            <a:r>
              <a:rPr lang="de-DE" baseline="30000" dirty="0">
                <a:latin typeface="Bradley Hand" pitchFamily="2" charset="77"/>
              </a:rPr>
              <a:t>5 		</a:t>
            </a:r>
            <a:r>
              <a:rPr lang="sv-SE" dirty="0">
                <a:latin typeface="Bradley Hand" pitchFamily="2" charset="77"/>
              </a:rPr>
              <a:t>b)  2</a:t>
            </a:r>
            <a:r>
              <a:rPr lang="sv-SE" baseline="30000" dirty="0"/>
              <a:t>-</a:t>
            </a:r>
            <a:r>
              <a:rPr lang="de-DE" baseline="30000" dirty="0">
                <a:latin typeface="Bradley Hand" pitchFamily="2" charset="77"/>
              </a:rPr>
              <a:t>2</a:t>
            </a:r>
            <a:r>
              <a:rPr lang="sv-SE" dirty="0">
                <a:latin typeface="Bradley Hand" pitchFamily="2" charset="77"/>
              </a:rPr>
              <a:t> 	</a:t>
            </a:r>
            <a:r>
              <a:rPr lang="sv-SE">
                <a:latin typeface="Bradley Hand" pitchFamily="2" charset="77"/>
              </a:rPr>
              <a:t>	c)  </a:t>
            </a:r>
            <a:r>
              <a:rPr lang="sv-SE" dirty="0">
                <a:latin typeface="Bradley Hand" pitchFamily="2" charset="77"/>
              </a:rPr>
              <a:t>4</a:t>
            </a:r>
            <a:r>
              <a:rPr lang="sv-SE" baseline="30000" dirty="0"/>
              <a:t>-</a:t>
            </a:r>
            <a:r>
              <a:rPr lang="de-DE" baseline="30000" dirty="0">
                <a:latin typeface="Bradley Hand" pitchFamily="2" charset="77"/>
              </a:rPr>
              <a:t>6</a:t>
            </a:r>
            <a:endParaRPr lang="sv-SE" dirty="0"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8209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0" grpId="0"/>
      <p:bldP spid="21" grpId="0"/>
      <p:bldP spid="23" grpId="0"/>
      <p:bldP spid="24" grpId="0"/>
      <p:bldP spid="25" grpId="0"/>
      <p:bldP spid="26" grpId="0"/>
      <p:bldP spid="29" grpId="0" animBg="1"/>
      <p:bldP spid="32" grpId="0" animBg="1"/>
      <p:bldP spid="33" grpId="0" animBg="1"/>
      <p:bldP spid="34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39780</TotalTime>
  <Words>701</Words>
  <Application>Microsoft Macintosh PowerPoint</Application>
  <PresentationFormat>Bildspel på skärmen (4:3)</PresentationFormat>
  <Paragraphs>160</Paragraphs>
  <Slides>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193</cp:revision>
  <dcterms:created xsi:type="dcterms:W3CDTF">2017-04-10T07:17:33Z</dcterms:created>
  <dcterms:modified xsi:type="dcterms:W3CDTF">2021-08-05T15:00:22Z</dcterms:modified>
</cp:coreProperties>
</file>