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0" r:id="rId2"/>
    <p:sldId id="323" r:id="rId3"/>
    <p:sldId id="324" r:id="rId4"/>
    <p:sldId id="326" r:id="rId5"/>
    <p:sldId id="325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8" autoAdjust="0"/>
    <p:restoredTop sz="94558" autoAdjust="0"/>
  </p:normalViewPr>
  <p:slideViewPr>
    <p:cSldViewPr snapToGrid="0" snapToObjects="1">
      <p:cViewPr>
        <p:scale>
          <a:sx n="142" d="100"/>
          <a:sy n="142" d="100"/>
        </p:scale>
        <p:origin x="70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2.4				                  Räkna med potenser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E10B168-11DA-684D-872E-5BBC458DC21A}"/>
              </a:ext>
            </a:extLst>
          </p:cNvPr>
          <p:cNvSpPr/>
          <p:nvPr/>
        </p:nvSpPr>
        <p:spPr>
          <a:xfrm>
            <a:off x="2035915" y="1754519"/>
            <a:ext cx="1219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20C9CD7-AFD7-684D-BFE0-1E0FB1A2A9F4}"/>
              </a:ext>
            </a:extLst>
          </p:cNvPr>
          <p:cNvSpPr/>
          <p:nvPr/>
        </p:nvSpPr>
        <p:spPr>
          <a:xfrm>
            <a:off x="4046756" y="1762558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 ∙ 10 ∙ 10  =</a:t>
            </a:r>
            <a:endParaRPr lang="sv-SE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D7AF0AB-9295-EE42-9E2A-6EEFF353CFCC}"/>
              </a:ext>
            </a:extLst>
          </p:cNvPr>
          <p:cNvSpPr/>
          <p:nvPr/>
        </p:nvSpPr>
        <p:spPr>
          <a:xfrm>
            <a:off x="3925569" y="174694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·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634F6A6-CAAA-BA43-9BD5-AD19757698D0}"/>
              </a:ext>
            </a:extLst>
          </p:cNvPr>
          <p:cNvSpPr/>
          <p:nvPr/>
        </p:nvSpPr>
        <p:spPr>
          <a:xfrm>
            <a:off x="5428320" y="178098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5</a:t>
            </a:r>
            <a:endParaRPr lang="sv-SE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7D74D7D-BB24-FA4A-94C4-AAB00B34E561}"/>
              </a:ext>
            </a:extLst>
          </p:cNvPr>
          <p:cNvSpPr/>
          <p:nvPr/>
        </p:nvSpPr>
        <p:spPr>
          <a:xfrm>
            <a:off x="3205060" y="1753201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 ∙ 10</a:t>
            </a:r>
            <a:endParaRPr lang="sv-SE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2A28EDA-A05E-C84F-8B0D-311C6472604E}"/>
              </a:ext>
            </a:extLst>
          </p:cNvPr>
          <p:cNvSpPr/>
          <p:nvPr/>
        </p:nvSpPr>
        <p:spPr>
          <a:xfrm>
            <a:off x="3188818" y="2632243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2+3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4190C59-FB78-9848-89D0-0C82A810A0DE}"/>
              </a:ext>
            </a:extLst>
          </p:cNvPr>
          <p:cNvSpPr/>
          <p:nvPr/>
        </p:nvSpPr>
        <p:spPr>
          <a:xfrm>
            <a:off x="2687166" y="837294"/>
            <a:ext cx="4619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Multiplikation och division med potenser </a:t>
            </a:r>
          </a:p>
        </p:txBody>
      </p:sp>
      <p:sp>
        <p:nvSpPr>
          <p:cNvPr id="19" name="Uppåtböjd 18">
            <a:extLst>
              <a:ext uri="{FF2B5EF4-FFF2-40B4-BE49-F238E27FC236}">
                <a16:creationId xmlns:a16="http://schemas.microsoft.com/office/drawing/2014/main" id="{766DD21A-ABB5-D940-B79C-44E4D028B25E}"/>
              </a:ext>
            </a:extLst>
          </p:cNvPr>
          <p:cNvSpPr/>
          <p:nvPr/>
        </p:nvSpPr>
        <p:spPr>
          <a:xfrm>
            <a:off x="2386481" y="2040383"/>
            <a:ext cx="1178834" cy="25044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0" name="Uppåtböjd 19">
            <a:extLst>
              <a:ext uri="{FF2B5EF4-FFF2-40B4-BE49-F238E27FC236}">
                <a16:creationId xmlns:a16="http://schemas.microsoft.com/office/drawing/2014/main" id="{FA07BB24-2E10-974E-A41E-9F8B8FECCC8F}"/>
              </a:ext>
            </a:extLst>
          </p:cNvPr>
          <p:cNvSpPr/>
          <p:nvPr/>
        </p:nvSpPr>
        <p:spPr>
          <a:xfrm>
            <a:off x="2871926" y="2068425"/>
            <a:ext cx="1817696" cy="332165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D85DB83-DA28-6A4C-BCE4-A4DFB7972DE8}"/>
              </a:ext>
            </a:extLst>
          </p:cNvPr>
          <p:cNvSpPr/>
          <p:nvPr/>
        </p:nvSpPr>
        <p:spPr>
          <a:xfrm>
            <a:off x="2096702" y="2633847"/>
            <a:ext cx="1219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D3BFB06-FD80-2147-8FBC-4B2B9A7A46F0}"/>
              </a:ext>
            </a:extLst>
          </p:cNvPr>
          <p:cNvSpPr/>
          <p:nvPr/>
        </p:nvSpPr>
        <p:spPr>
          <a:xfrm>
            <a:off x="3960023" y="262670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5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CCD184A-2DDF-6E4B-98C5-8CDD4E7A421B}"/>
              </a:ext>
            </a:extLst>
          </p:cNvPr>
          <p:cNvGrpSpPr/>
          <p:nvPr/>
        </p:nvGrpSpPr>
        <p:grpSpPr>
          <a:xfrm>
            <a:off x="2366338" y="3529780"/>
            <a:ext cx="774782" cy="738664"/>
            <a:chOff x="2366338" y="3529780"/>
            <a:chExt cx="774782" cy="738664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25131566-DF33-F547-AA97-47B6DBB0921D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341FDB12-4298-6741-9B4B-D61CBFEDB4FE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921DC9C6-DEA5-FD44-9763-DED4D7363ED0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A5D2B8FD-EDAF-5241-B28E-DD726D31B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CB9B73C-AAA9-F440-9FFC-BB9CF4946328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C028F23C-1EAF-DD4E-BB08-81C9B5F7700B}"/>
              </a:ext>
            </a:extLst>
          </p:cNvPr>
          <p:cNvSpPr txBox="1"/>
          <p:nvPr/>
        </p:nvSpPr>
        <p:spPr>
          <a:xfrm>
            <a:off x="3703772" y="384881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  <a:r>
              <a:rPr lang="de-DE" dirty="0"/>
              <a:t>10 ∙ 10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029D9B7-B71C-DC42-9914-B32B59944577}"/>
              </a:ext>
            </a:extLst>
          </p:cNvPr>
          <p:cNvGrpSpPr/>
          <p:nvPr/>
        </p:nvGrpSpPr>
        <p:grpSpPr>
          <a:xfrm>
            <a:off x="3163501" y="3543116"/>
            <a:ext cx="2327881" cy="529938"/>
            <a:chOff x="3163501" y="3543116"/>
            <a:chExt cx="2327881" cy="529938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9AA1E4A2-87FE-E241-B42B-EEF4A6AE1F0D}"/>
                </a:ext>
              </a:extLst>
            </p:cNvPr>
            <p:cNvSpPr txBox="1"/>
            <p:nvPr/>
          </p:nvSpPr>
          <p:spPr>
            <a:xfrm>
              <a:off x="3163501" y="3543116"/>
              <a:ext cx="200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 ∙ 10 ∙ 10 ∙ 10 ∙ 10</a:t>
              </a:r>
              <a:endParaRPr lang="sv-SE" dirty="0"/>
            </a:p>
          </p:txBody>
        </p:sp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B13B9C09-04E2-AA4A-8838-E09DDF77DBE8}"/>
                </a:ext>
              </a:extLst>
            </p:cNvPr>
            <p:cNvCxnSpPr>
              <a:cxnSpLocks/>
            </p:cNvCxnSpPr>
            <p:nvPr/>
          </p:nvCxnSpPr>
          <p:spPr>
            <a:xfrm>
              <a:off x="3228430" y="3897466"/>
              <a:ext cx="191971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F15F8B-BEFC-0743-8786-A353E7D8DE3A}"/>
                </a:ext>
              </a:extLst>
            </p:cNvPr>
            <p:cNvSpPr/>
            <p:nvPr/>
          </p:nvSpPr>
          <p:spPr>
            <a:xfrm>
              <a:off x="5191300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52" name="Uppåtböjd 51">
            <a:extLst>
              <a:ext uri="{FF2B5EF4-FFF2-40B4-BE49-F238E27FC236}">
                <a16:creationId xmlns:a16="http://schemas.microsoft.com/office/drawing/2014/main" id="{CA9086A2-1956-2540-BFAE-50FAFA3C969C}"/>
              </a:ext>
            </a:extLst>
          </p:cNvPr>
          <p:cNvSpPr/>
          <p:nvPr/>
        </p:nvSpPr>
        <p:spPr>
          <a:xfrm flipV="1">
            <a:off x="2687163" y="3258798"/>
            <a:ext cx="1487017" cy="239727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4" name="Uppåtböjd 53">
            <a:extLst>
              <a:ext uri="{FF2B5EF4-FFF2-40B4-BE49-F238E27FC236}">
                <a16:creationId xmlns:a16="http://schemas.microsoft.com/office/drawing/2014/main" id="{82778F9F-69ED-8642-A3AD-CBB0F7A2C17B}"/>
              </a:ext>
            </a:extLst>
          </p:cNvPr>
          <p:cNvSpPr/>
          <p:nvPr/>
        </p:nvSpPr>
        <p:spPr>
          <a:xfrm>
            <a:off x="2592304" y="4281780"/>
            <a:ext cx="1562449" cy="182054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991D44A2-0C38-994C-90F5-1DF2E527C5F9}"/>
              </a:ext>
            </a:extLst>
          </p:cNvPr>
          <p:cNvSpPr txBox="1"/>
          <p:nvPr/>
        </p:nvSpPr>
        <p:spPr>
          <a:xfrm>
            <a:off x="3263535" y="354685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E7C38E72-2431-5949-84E6-7BFA5008E7FA}"/>
              </a:ext>
            </a:extLst>
          </p:cNvPr>
          <p:cNvSpPr txBox="1"/>
          <p:nvPr/>
        </p:nvSpPr>
        <p:spPr>
          <a:xfrm>
            <a:off x="3317547" y="342801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018A8F1F-326F-504C-A65D-39728EE8956F}"/>
              </a:ext>
            </a:extLst>
          </p:cNvPr>
          <p:cNvSpPr txBox="1"/>
          <p:nvPr/>
        </p:nvSpPr>
        <p:spPr>
          <a:xfrm>
            <a:off x="3825980" y="385435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C189211-A696-934E-B952-67E1272AC1F0}"/>
              </a:ext>
            </a:extLst>
          </p:cNvPr>
          <p:cNvSpPr txBox="1"/>
          <p:nvPr/>
        </p:nvSpPr>
        <p:spPr>
          <a:xfrm>
            <a:off x="3852093" y="407559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6E12DEA5-4CEE-D14D-B525-95BA04281CED}"/>
              </a:ext>
            </a:extLst>
          </p:cNvPr>
          <p:cNvSpPr txBox="1"/>
          <p:nvPr/>
        </p:nvSpPr>
        <p:spPr>
          <a:xfrm>
            <a:off x="3661802" y="353112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84D794D2-BE74-9C4C-92E1-2602AABF1C79}"/>
              </a:ext>
            </a:extLst>
          </p:cNvPr>
          <p:cNvSpPr txBox="1"/>
          <p:nvPr/>
        </p:nvSpPr>
        <p:spPr>
          <a:xfrm>
            <a:off x="3715814" y="34122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B42B32D-776C-D346-AD1B-C0E8033F54FF}"/>
              </a:ext>
            </a:extLst>
          </p:cNvPr>
          <p:cNvSpPr txBox="1"/>
          <p:nvPr/>
        </p:nvSpPr>
        <p:spPr>
          <a:xfrm>
            <a:off x="4208649" y="385728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8F1AED5F-AF25-8444-974E-647EF072B0C4}"/>
              </a:ext>
            </a:extLst>
          </p:cNvPr>
          <p:cNvSpPr txBox="1"/>
          <p:nvPr/>
        </p:nvSpPr>
        <p:spPr>
          <a:xfrm>
            <a:off x="4228524" y="405509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34823FAD-DE5B-6D4C-B53E-BAC736773444}"/>
              </a:ext>
            </a:extLst>
          </p:cNvPr>
          <p:cNvSpPr/>
          <p:nvPr/>
        </p:nvSpPr>
        <p:spPr>
          <a:xfrm>
            <a:off x="5428320" y="3695707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5CC8814A-814E-CF4D-BF2E-00B189A8099D}"/>
              </a:ext>
            </a:extLst>
          </p:cNvPr>
          <p:cNvGrpSpPr/>
          <p:nvPr/>
        </p:nvGrpSpPr>
        <p:grpSpPr>
          <a:xfrm>
            <a:off x="2386481" y="4784322"/>
            <a:ext cx="774782" cy="738664"/>
            <a:chOff x="2366338" y="3529780"/>
            <a:chExt cx="774782" cy="738664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0884296E-8653-7048-A4F9-D4FE4F9643A9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775F8FF2-8703-844A-B7B7-AB98FCF9DD78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4B316EEC-A54A-3F48-AC17-7F8B4B3340A3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6856AF9F-8B94-2449-861B-2CB50ADEF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CB0B0110-A9C2-4045-8F06-8B8F8B85AEB6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D508AED1-7229-5547-84AD-822887E3721F}"/>
              </a:ext>
            </a:extLst>
          </p:cNvPr>
          <p:cNvSpPr/>
          <p:nvPr/>
        </p:nvSpPr>
        <p:spPr>
          <a:xfrm>
            <a:off x="3090781" y="4968988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5–3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5E5A3436-7837-C042-9C70-4E5B151CA0C7}"/>
              </a:ext>
            </a:extLst>
          </p:cNvPr>
          <p:cNvSpPr/>
          <p:nvPr/>
        </p:nvSpPr>
        <p:spPr>
          <a:xfrm>
            <a:off x="3886293" y="498217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7C15A81-8AC7-A745-B548-B958D0D0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77" y="3790613"/>
            <a:ext cx="2665446" cy="173237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7188B1F-E326-9E43-9E69-ED50DBF4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09" y="1469000"/>
            <a:ext cx="2121116" cy="18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2" grpId="0"/>
      <p:bldP spid="43" grpId="0"/>
      <p:bldP spid="49" grpId="0"/>
      <p:bldP spid="19" grpId="0" animBg="1"/>
      <p:bldP spid="20" grpId="0" animBg="1"/>
      <p:bldP spid="21" grpId="0"/>
      <p:bldP spid="22" grpId="0"/>
      <p:bldP spid="50" grpId="0"/>
      <p:bldP spid="52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7876B8-9505-0548-8CDB-2991B92B3431}"/>
              </a:ext>
            </a:extLst>
          </p:cNvPr>
          <p:cNvSpPr/>
          <p:nvPr/>
        </p:nvSpPr>
        <p:spPr>
          <a:xfrm>
            <a:off x="2651235" y="233669"/>
            <a:ext cx="409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A70001"/>
                </a:solidFill>
              </a:rPr>
              <a:t>Vad händer när exponenten är noll? 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164725B-3A60-8F40-972C-183ED0762E82}"/>
              </a:ext>
            </a:extLst>
          </p:cNvPr>
          <p:cNvGrpSpPr/>
          <p:nvPr/>
        </p:nvGrpSpPr>
        <p:grpSpPr>
          <a:xfrm>
            <a:off x="2771782" y="865137"/>
            <a:ext cx="774782" cy="738664"/>
            <a:chOff x="2366338" y="3529780"/>
            <a:chExt cx="774782" cy="738664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1A9F8C4-9A7F-6845-BEF7-CF2ED425D178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5ECC52FD-8FB2-B742-BBE7-A8D76FE8A74B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15C1C83F-1F6A-D24E-B940-CF80CDAD3EAC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77C53EB8-C48A-E043-A21A-9166C8BB9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0CD87E3-08EF-D54A-977D-A2C2CA8A2F9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118B3004-8D8C-EB42-91A0-4ABBC1FC8513}"/>
              </a:ext>
            </a:extLst>
          </p:cNvPr>
          <p:cNvGrpSpPr/>
          <p:nvPr/>
        </p:nvGrpSpPr>
        <p:grpSpPr>
          <a:xfrm>
            <a:off x="3558953" y="878473"/>
            <a:ext cx="2337873" cy="697624"/>
            <a:chOff x="3379932" y="1644647"/>
            <a:chExt cx="2337873" cy="697624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B776D3D-23D6-C841-B524-6156305A6D60}"/>
                </a:ext>
              </a:extLst>
            </p:cNvPr>
            <p:cNvSpPr txBox="1"/>
            <p:nvPr/>
          </p:nvSpPr>
          <p:spPr>
            <a:xfrm>
              <a:off x="3379932" y="1972939"/>
              <a:ext cx="2097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  <a:r>
                <a:rPr lang="de-DE" dirty="0"/>
                <a:t>10 ∙ 10 ∙ 10 ∙ 10 ∙ 10 </a:t>
              </a:r>
              <a:endParaRPr lang="sv-SE" dirty="0"/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BFBE6939-DE2C-ED4F-A11F-1DA5B0AA67F4}"/>
                </a:ext>
              </a:extLst>
            </p:cNvPr>
            <p:cNvGrpSpPr/>
            <p:nvPr/>
          </p:nvGrpSpPr>
          <p:grpSpPr>
            <a:xfrm>
              <a:off x="3419405" y="1644647"/>
              <a:ext cx="2298400" cy="529938"/>
              <a:chOff x="3192982" y="3543116"/>
              <a:chExt cx="2298400" cy="529938"/>
            </a:xfrm>
          </p:grpSpPr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2A08A58D-AEDF-D74A-99C5-C8D78CE41884}"/>
                  </a:ext>
                </a:extLst>
              </p:cNvPr>
              <p:cNvSpPr txBox="1"/>
              <p:nvPr/>
            </p:nvSpPr>
            <p:spPr>
              <a:xfrm>
                <a:off x="3192982" y="3543116"/>
                <a:ext cx="2008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10 ∙ 10 ∙ 10 ∙ 10 ∙ 10</a:t>
                </a:r>
                <a:endParaRPr lang="sv-SE" dirty="0"/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858B6EC4-7268-0946-8937-402F7AFDA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8430" y="3897466"/>
                <a:ext cx="191971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F70322B-DDC0-9145-99FE-5AECD8040DBF}"/>
                  </a:ext>
                </a:extLst>
              </p:cNvPr>
              <p:cNvSpPr/>
              <p:nvPr/>
            </p:nvSpPr>
            <p:spPr>
              <a:xfrm>
                <a:off x="5191300" y="3703722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/>
                  <a:t>=</a:t>
                </a:r>
                <a:endParaRPr lang="sv-SE" dirty="0"/>
              </a:p>
            </p:txBody>
          </p:sp>
        </p:grp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CE641654-A849-9848-9FE8-261D955479A0}"/>
              </a:ext>
            </a:extLst>
          </p:cNvPr>
          <p:cNvSpPr txBox="1"/>
          <p:nvPr/>
        </p:nvSpPr>
        <p:spPr>
          <a:xfrm>
            <a:off x="3657872" y="86995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1BD933D-2A75-5142-8C98-8B3DFFA586E1}"/>
              </a:ext>
            </a:extLst>
          </p:cNvPr>
          <p:cNvSpPr txBox="1"/>
          <p:nvPr/>
        </p:nvSpPr>
        <p:spPr>
          <a:xfrm>
            <a:off x="3711884" y="7511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04CB1D9-A5BF-764D-AC1A-27DD8DA93CB6}"/>
              </a:ext>
            </a:extLst>
          </p:cNvPr>
          <p:cNvSpPr txBox="1"/>
          <p:nvPr/>
        </p:nvSpPr>
        <p:spPr>
          <a:xfrm>
            <a:off x="3694808" y="118665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36F4FC6-71D3-824F-989E-C889AAB3E781}"/>
              </a:ext>
            </a:extLst>
          </p:cNvPr>
          <p:cNvSpPr txBox="1"/>
          <p:nvPr/>
        </p:nvSpPr>
        <p:spPr>
          <a:xfrm>
            <a:off x="3720921" y="14078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CF791BC-B2C7-8C45-9945-E5EE298EEDCD}"/>
              </a:ext>
            </a:extLst>
          </p:cNvPr>
          <p:cNvSpPr txBox="1"/>
          <p:nvPr/>
        </p:nvSpPr>
        <p:spPr>
          <a:xfrm>
            <a:off x="4067246" y="86648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0D83F91-08E0-5547-9360-B07E20183FC8}"/>
              </a:ext>
            </a:extLst>
          </p:cNvPr>
          <p:cNvSpPr txBox="1"/>
          <p:nvPr/>
        </p:nvSpPr>
        <p:spPr>
          <a:xfrm>
            <a:off x="4121258" y="7476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53003EC-A5FA-6640-B9F0-BF2DC29E22AF}"/>
              </a:ext>
            </a:extLst>
          </p:cNvPr>
          <p:cNvSpPr txBox="1"/>
          <p:nvPr/>
        </p:nvSpPr>
        <p:spPr>
          <a:xfrm>
            <a:off x="4077477" y="118958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D844932-6ACC-984C-99CB-D9EBC6DEFEF9}"/>
              </a:ext>
            </a:extLst>
          </p:cNvPr>
          <p:cNvSpPr txBox="1"/>
          <p:nvPr/>
        </p:nvSpPr>
        <p:spPr>
          <a:xfrm>
            <a:off x="4097352" y="13873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B78E4DA-E467-3646-9864-0443AC06F7BC}"/>
              </a:ext>
            </a:extLst>
          </p:cNvPr>
          <p:cNvSpPr/>
          <p:nvPr/>
        </p:nvSpPr>
        <p:spPr>
          <a:xfrm>
            <a:off x="5833764" y="10310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5D32618-AEDC-4F41-A55B-862714CFB415}"/>
              </a:ext>
            </a:extLst>
          </p:cNvPr>
          <p:cNvSpPr txBox="1"/>
          <p:nvPr/>
        </p:nvSpPr>
        <p:spPr>
          <a:xfrm>
            <a:off x="4476530" y="87810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DAB27AA-90F4-D045-A4E4-8E237E155E22}"/>
              </a:ext>
            </a:extLst>
          </p:cNvPr>
          <p:cNvSpPr txBox="1"/>
          <p:nvPr/>
        </p:nvSpPr>
        <p:spPr>
          <a:xfrm>
            <a:off x="4530542" y="7592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328E6D2-1F36-6649-B0C3-CE2DB3DEFF36}"/>
              </a:ext>
            </a:extLst>
          </p:cNvPr>
          <p:cNvSpPr txBox="1"/>
          <p:nvPr/>
        </p:nvSpPr>
        <p:spPr>
          <a:xfrm>
            <a:off x="4468248" y="120272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52B672A-3CDA-734B-8AA5-66F062CACA14}"/>
              </a:ext>
            </a:extLst>
          </p:cNvPr>
          <p:cNvSpPr txBox="1"/>
          <p:nvPr/>
        </p:nvSpPr>
        <p:spPr>
          <a:xfrm>
            <a:off x="4488123" y="1400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C8BD60D-BB65-1A4F-B189-BAF82AB92131}"/>
              </a:ext>
            </a:extLst>
          </p:cNvPr>
          <p:cNvSpPr txBox="1"/>
          <p:nvPr/>
        </p:nvSpPr>
        <p:spPr>
          <a:xfrm>
            <a:off x="4831802" y="88091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EB6B2051-ACF2-A946-8DAE-B8857E74C354}"/>
              </a:ext>
            </a:extLst>
          </p:cNvPr>
          <p:cNvSpPr txBox="1"/>
          <p:nvPr/>
        </p:nvSpPr>
        <p:spPr>
          <a:xfrm>
            <a:off x="4885814" y="762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56F9D48-5F00-FA47-8A5A-F2BF0D6A2C2D}"/>
              </a:ext>
            </a:extLst>
          </p:cNvPr>
          <p:cNvSpPr txBox="1"/>
          <p:nvPr/>
        </p:nvSpPr>
        <p:spPr>
          <a:xfrm>
            <a:off x="4866283" y="120712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27984E06-37BA-5141-B120-3DA71F28590E}"/>
              </a:ext>
            </a:extLst>
          </p:cNvPr>
          <p:cNvSpPr txBox="1"/>
          <p:nvPr/>
        </p:nvSpPr>
        <p:spPr>
          <a:xfrm>
            <a:off x="4886158" y="14049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469B9125-7B94-EA44-BC60-AD596262D514}"/>
              </a:ext>
            </a:extLst>
          </p:cNvPr>
          <p:cNvSpPr txBox="1"/>
          <p:nvPr/>
        </p:nvSpPr>
        <p:spPr>
          <a:xfrm>
            <a:off x="5234529" y="87863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272B0FB0-6DA7-C64E-9D82-37AFB1AE577A}"/>
              </a:ext>
            </a:extLst>
          </p:cNvPr>
          <p:cNvSpPr txBox="1"/>
          <p:nvPr/>
        </p:nvSpPr>
        <p:spPr>
          <a:xfrm>
            <a:off x="5288541" y="7598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A8DDCAB-3AFF-2C4D-A4E2-282B85E54130}"/>
              </a:ext>
            </a:extLst>
          </p:cNvPr>
          <p:cNvSpPr txBox="1"/>
          <p:nvPr/>
        </p:nvSpPr>
        <p:spPr>
          <a:xfrm>
            <a:off x="5259782" y="121134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48A22186-D0F8-3442-9F08-BCC5DDCF527F}"/>
              </a:ext>
            </a:extLst>
          </p:cNvPr>
          <p:cNvSpPr txBox="1"/>
          <p:nvPr/>
        </p:nvSpPr>
        <p:spPr>
          <a:xfrm>
            <a:off x="5279657" y="14091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4BED2DA-7B48-0549-ADA1-B85A2539BADD}"/>
              </a:ext>
            </a:extLst>
          </p:cNvPr>
          <p:cNvGrpSpPr/>
          <p:nvPr/>
        </p:nvGrpSpPr>
        <p:grpSpPr>
          <a:xfrm>
            <a:off x="2771782" y="1870021"/>
            <a:ext cx="774782" cy="738664"/>
            <a:chOff x="2366338" y="3529780"/>
            <a:chExt cx="774782" cy="738664"/>
          </a:xfrm>
        </p:grpSpPr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9B479B83-E195-2A47-8A7F-6F591F06C6DA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5C5D4999-8B17-074B-BC24-D06755E3D621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EF9CEA52-3447-8D47-920B-21060A31B5AD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992E2E99-5F11-D646-92CE-B9DC2AF9C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60F54A41-28E6-114E-9163-B9532504DEF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20E8FCBB-611F-C649-82A6-4C272D79471B}"/>
              </a:ext>
            </a:extLst>
          </p:cNvPr>
          <p:cNvSpPr/>
          <p:nvPr/>
        </p:nvSpPr>
        <p:spPr>
          <a:xfrm>
            <a:off x="3476082" y="2054687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5–5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AAEDD42-565F-E049-A781-AEAA5043FC15}"/>
              </a:ext>
            </a:extLst>
          </p:cNvPr>
          <p:cNvSpPr/>
          <p:nvPr/>
        </p:nvSpPr>
        <p:spPr>
          <a:xfrm>
            <a:off x="4277265" y="205353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endParaRPr lang="sv-SE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3AD6695-FE4A-EE40-B3D4-BBD730FB9125}"/>
              </a:ext>
            </a:extLst>
          </p:cNvPr>
          <p:cNvSpPr/>
          <p:nvPr/>
        </p:nvSpPr>
        <p:spPr>
          <a:xfrm>
            <a:off x="6712563" y="166438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D2479A8-65F0-8E49-A159-0473659BC4C9}"/>
              </a:ext>
            </a:extLst>
          </p:cNvPr>
          <p:cNvSpPr/>
          <p:nvPr/>
        </p:nvSpPr>
        <p:spPr>
          <a:xfrm>
            <a:off x="6072906" y="1664386"/>
            <a:ext cx="93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r>
              <a:rPr lang="sv-SE" dirty="0"/>
              <a:t>  </a:t>
            </a:r>
            <a:r>
              <a:rPr lang="de-DE" b="1" dirty="0"/>
              <a:t>=</a:t>
            </a:r>
            <a:r>
              <a:rPr lang="de-DE" dirty="0"/>
              <a:t> </a:t>
            </a:r>
            <a:endParaRPr lang="sv-SE" dirty="0"/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2A60714C-A9F9-034F-9758-72CB0B8B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26" y="5290962"/>
            <a:ext cx="2731522" cy="1440480"/>
          </a:xfrm>
          <a:prstGeom prst="rect">
            <a:avLst/>
          </a:prstGeom>
        </p:spPr>
      </p:pic>
      <p:grpSp>
        <p:nvGrpSpPr>
          <p:cNvPr id="48" name="Grupp 47">
            <a:extLst>
              <a:ext uri="{FF2B5EF4-FFF2-40B4-BE49-F238E27FC236}">
                <a16:creationId xmlns:a16="http://schemas.microsoft.com/office/drawing/2014/main" id="{BB68DAC0-1B43-BC4E-9B20-8279D797F277}"/>
              </a:ext>
            </a:extLst>
          </p:cNvPr>
          <p:cNvGrpSpPr/>
          <p:nvPr/>
        </p:nvGrpSpPr>
        <p:grpSpPr>
          <a:xfrm>
            <a:off x="2920026" y="3200189"/>
            <a:ext cx="774782" cy="738664"/>
            <a:chOff x="2366338" y="3529780"/>
            <a:chExt cx="774782" cy="738664"/>
          </a:xfrm>
        </p:grpSpPr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E0DC4B3A-C524-6546-A04B-385E810F6424}"/>
                </a:ext>
              </a:extLst>
            </p:cNvPr>
            <p:cNvGrpSpPr/>
            <p:nvPr/>
          </p:nvGrpSpPr>
          <p:grpSpPr>
            <a:xfrm>
              <a:off x="2366338" y="3529780"/>
              <a:ext cx="474700" cy="738664"/>
              <a:chOff x="3850622" y="1825054"/>
              <a:chExt cx="474700" cy="738664"/>
            </a:xfrm>
          </p:grpSpPr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B7BD52E-6EDE-E54F-BADA-4B76B5A79478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6F504E14-81D9-2B42-9341-42EE41DF1324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DCFE6E32-8BBC-514C-8EDD-4CC761118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64AA2AC-369D-6F4F-92AC-5668BAEAC483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9E79D252-62D7-3942-8A8C-C93893569B86}"/>
              </a:ext>
            </a:extLst>
          </p:cNvPr>
          <p:cNvGrpSpPr/>
          <p:nvPr/>
        </p:nvGrpSpPr>
        <p:grpSpPr>
          <a:xfrm>
            <a:off x="3598426" y="3197882"/>
            <a:ext cx="2097757" cy="675160"/>
            <a:chOff x="3360105" y="1644647"/>
            <a:chExt cx="2097757" cy="675160"/>
          </a:xfrm>
        </p:grpSpPr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5B36B499-9940-794F-BE0D-4EC84CC29EC1}"/>
                </a:ext>
              </a:extLst>
            </p:cNvPr>
            <p:cNvSpPr txBox="1"/>
            <p:nvPr/>
          </p:nvSpPr>
          <p:spPr>
            <a:xfrm>
              <a:off x="3360105" y="1950475"/>
              <a:ext cx="2097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  <a:r>
                <a:rPr lang="de-DE" dirty="0"/>
                <a:t>3 ∙ 3</a:t>
              </a:r>
              <a:endParaRPr lang="sv-SE" dirty="0"/>
            </a:p>
          </p:txBody>
        </p:sp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59026C22-49B4-784C-B73F-D16448DD675B}"/>
                </a:ext>
              </a:extLst>
            </p:cNvPr>
            <p:cNvGrpSpPr/>
            <p:nvPr/>
          </p:nvGrpSpPr>
          <p:grpSpPr>
            <a:xfrm>
              <a:off x="3419405" y="1644647"/>
              <a:ext cx="884631" cy="533495"/>
              <a:chOff x="3192982" y="3543116"/>
              <a:chExt cx="884631" cy="533495"/>
            </a:xfrm>
          </p:grpSpPr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A50FB809-59DD-4743-B75F-D75A7BB80BAA}"/>
                  </a:ext>
                </a:extLst>
              </p:cNvPr>
              <p:cNvSpPr txBox="1"/>
              <p:nvPr/>
            </p:nvSpPr>
            <p:spPr>
              <a:xfrm>
                <a:off x="3192982" y="354311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3 ∙ 3</a:t>
                </a:r>
                <a:endParaRPr lang="sv-SE" dirty="0"/>
              </a:p>
            </p:txBody>
          </p:sp>
          <p:cxnSp>
            <p:nvCxnSpPr>
              <p:cNvPr id="58" name="Rak 57">
                <a:extLst>
                  <a:ext uri="{FF2B5EF4-FFF2-40B4-BE49-F238E27FC236}">
                    <a16:creationId xmlns:a16="http://schemas.microsoft.com/office/drawing/2014/main" id="{EFE07907-AB8E-9D4A-ADF5-8E6DDFF46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8430" y="3897466"/>
                <a:ext cx="53578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2582EB1-BD03-7543-9CC5-4CEF1CC06637}"/>
                  </a:ext>
                </a:extLst>
              </p:cNvPr>
              <p:cNvSpPr/>
              <p:nvPr/>
            </p:nvSpPr>
            <p:spPr>
              <a:xfrm>
                <a:off x="3777531" y="3707279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/>
                  <a:t>=</a:t>
                </a:r>
                <a:endParaRPr lang="sv-SE" dirty="0"/>
              </a:p>
            </p:txBody>
          </p:sp>
        </p:grp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A24E0FA6-8951-764D-A53F-E15F80C0A60A}"/>
              </a:ext>
            </a:extLst>
          </p:cNvPr>
          <p:cNvSpPr txBox="1"/>
          <p:nvPr/>
        </p:nvSpPr>
        <p:spPr>
          <a:xfrm>
            <a:off x="3667018" y="320976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98A04031-A54E-BF40-A24D-77A6C43D75C7}"/>
              </a:ext>
            </a:extLst>
          </p:cNvPr>
          <p:cNvSpPr txBox="1"/>
          <p:nvPr/>
        </p:nvSpPr>
        <p:spPr>
          <a:xfrm>
            <a:off x="3721030" y="30909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DFB97B12-F1B5-204A-A29D-C14DD0B8D057}"/>
              </a:ext>
            </a:extLst>
          </p:cNvPr>
          <p:cNvSpPr txBox="1"/>
          <p:nvPr/>
        </p:nvSpPr>
        <p:spPr>
          <a:xfrm>
            <a:off x="3674854" y="348847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220FEED8-BA0F-734E-971C-C68EF0002555}"/>
              </a:ext>
            </a:extLst>
          </p:cNvPr>
          <p:cNvSpPr txBox="1"/>
          <p:nvPr/>
        </p:nvSpPr>
        <p:spPr>
          <a:xfrm>
            <a:off x="3700967" y="370971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5AF6EC9E-2130-044C-905D-52355B2B7994}"/>
              </a:ext>
            </a:extLst>
          </p:cNvPr>
          <p:cNvSpPr txBox="1"/>
          <p:nvPr/>
        </p:nvSpPr>
        <p:spPr>
          <a:xfrm>
            <a:off x="3942947" y="320976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B7DFA9F2-F186-5843-BC3E-D9304447876F}"/>
              </a:ext>
            </a:extLst>
          </p:cNvPr>
          <p:cNvSpPr txBox="1"/>
          <p:nvPr/>
        </p:nvSpPr>
        <p:spPr>
          <a:xfrm>
            <a:off x="3996959" y="30909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E6825998-6A9D-8D49-A890-3B1781909036}"/>
              </a:ext>
            </a:extLst>
          </p:cNvPr>
          <p:cNvSpPr txBox="1"/>
          <p:nvPr/>
        </p:nvSpPr>
        <p:spPr>
          <a:xfrm>
            <a:off x="3943792" y="349735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B37A493F-F7A4-AE40-B742-E2D684891075}"/>
              </a:ext>
            </a:extLst>
          </p:cNvPr>
          <p:cNvSpPr txBox="1"/>
          <p:nvPr/>
        </p:nvSpPr>
        <p:spPr>
          <a:xfrm>
            <a:off x="3963667" y="3695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473FD1F7-5A74-CC42-8F67-C298D2301506}"/>
              </a:ext>
            </a:extLst>
          </p:cNvPr>
          <p:cNvSpPr/>
          <p:nvPr/>
        </p:nvSpPr>
        <p:spPr>
          <a:xfrm>
            <a:off x="4436291" y="33712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986B9EB5-7275-AD42-A151-8DD7902EF17D}"/>
              </a:ext>
            </a:extLst>
          </p:cNvPr>
          <p:cNvGrpSpPr/>
          <p:nvPr/>
        </p:nvGrpSpPr>
        <p:grpSpPr>
          <a:xfrm>
            <a:off x="2946139" y="3981941"/>
            <a:ext cx="774782" cy="738664"/>
            <a:chOff x="2366338" y="3529780"/>
            <a:chExt cx="774782" cy="738664"/>
          </a:xfrm>
        </p:grpSpPr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75F35BD8-B695-D640-85CE-5601810826DE}"/>
                </a:ext>
              </a:extLst>
            </p:cNvPr>
            <p:cNvGrpSpPr/>
            <p:nvPr/>
          </p:nvGrpSpPr>
          <p:grpSpPr>
            <a:xfrm>
              <a:off x="2366338" y="3529780"/>
              <a:ext cx="474700" cy="738664"/>
              <a:chOff x="3850622" y="1825054"/>
              <a:chExt cx="474700" cy="738664"/>
            </a:xfrm>
          </p:grpSpPr>
          <p:sp>
            <p:nvSpPr>
              <p:cNvPr id="73" name="textruta 72">
                <a:extLst>
                  <a:ext uri="{FF2B5EF4-FFF2-40B4-BE49-F238E27FC236}">
                    <a16:creationId xmlns:a16="http://schemas.microsoft.com/office/drawing/2014/main" id="{788896B1-4E9D-124E-92FB-1205EC8A69F7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74" name="textruta 73">
                <a:extLst>
                  <a:ext uri="{FF2B5EF4-FFF2-40B4-BE49-F238E27FC236}">
                    <a16:creationId xmlns:a16="http://schemas.microsoft.com/office/drawing/2014/main" id="{2EF7D8E2-24A3-A243-886A-69CE2B96EA63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75" name="Rak 74">
                <a:extLst>
                  <a:ext uri="{FF2B5EF4-FFF2-40B4-BE49-F238E27FC236}">
                    <a16:creationId xmlns:a16="http://schemas.microsoft.com/office/drawing/2014/main" id="{9BA1BE70-C813-C446-B83E-5979FFE84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878C99CD-02E3-E642-8551-95667F700500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76" name="Rektangel 75">
            <a:extLst>
              <a:ext uri="{FF2B5EF4-FFF2-40B4-BE49-F238E27FC236}">
                <a16:creationId xmlns:a16="http://schemas.microsoft.com/office/drawing/2014/main" id="{0525DDD0-E288-6F43-B883-FDA1ECCE3BFD}"/>
              </a:ext>
            </a:extLst>
          </p:cNvPr>
          <p:cNvSpPr/>
          <p:nvPr/>
        </p:nvSpPr>
        <p:spPr>
          <a:xfrm>
            <a:off x="3650439" y="4166607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  <a:r>
              <a:rPr lang="de-DE" baseline="30000" dirty="0"/>
              <a:t>2–2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31CB6339-4A65-3F44-87C2-F030428AA504}"/>
              </a:ext>
            </a:extLst>
          </p:cNvPr>
          <p:cNvSpPr/>
          <p:nvPr/>
        </p:nvSpPr>
        <p:spPr>
          <a:xfrm>
            <a:off x="4320315" y="4166607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3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endParaRPr lang="sv-SE" dirty="0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ECF45994-C131-BB4A-AF12-ADF85B40740C}"/>
              </a:ext>
            </a:extLst>
          </p:cNvPr>
          <p:cNvSpPr/>
          <p:nvPr/>
        </p:nvSpPr>
        <p:spPr>
          <a:xfrm>
            <a:off x="6755582" y="36731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6A00C89A-1AD1-6943-8480-64B14CCAEC95}"/>
              </a:ext>
            </a:extLst>
          </p:cNvPr>
          <p:cNvSpPr/>
          <p:nvPr/>
        </p:nvSpPr>
        <p:spPr>
          <a:xfrm>
            <a:off x="6247359" y="3673143"/>
            <a:ext cx="93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3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r>
              <a:rPr lang="sv-SE" dirty="0"/>
              <a:t>  </a:t>
            </a:r>
            <a:r>
              <a:rPr lang="de-DE" b="1" dirty="0"/>
              <a:t>=</a:t>
            </a:r>
            <a:r>
              <a:rPr lang="de-DE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16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6" grpId="0"/>
      <p:bldP spid="77" grpId="0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B175740-9641-EA4B-BB2E-5335A0AEF999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B79C1E8-545A-4F4B-90A1-6653706AC1E2}"/>
              </a:ext>
            </a:extLst>
          </p:cNvPr>
          <p:cNvSpPr txBox="1"/>
          <p:nvPr/>
        </p:nvSpPr>
        <p:spPr>
          <a:xfrm>
            <a:off x="644602" y="902168"/>
            <a:ext cx="22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 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 · 10</a:t>
            </a:r>
            <a:r>
              <a:rPr lang="sv-SE" baseline="30000" dirty="0"/>
              <a:t>4</a:t>
            </a:r>
            <a:r>
              <a:rPr lang="sv-SE" dirty="0"/>
              <a:t>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62FBF89-CC81-FD48-8B77-4DCBB134E8B2}"/>
              </a:ext>
            </a:extLst>
          </p:cNvPr>
          <p:cNvSpPr txBox="1"/>
          <p:nvPr/>
        </p:nvSpPr>
        <p:spPr>
          <a:xfrm>
            <a:off x="1027956" y="1375423"/>
            <a:ext cx="179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· 10 · 10</a:t>
            </a:r>
            <a:r>
              <a:rPr lang="sv-SE" baseline="30000" dirty="0">
                <a:latin typeface="Bradley Hand" pitchFamily="2" charset="77"/>
              </a:rPr>
              <a:t>4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DD7BD47-927E-E744-B121-B4348627F78C}"/>
              </a:ext>
            </a:extLst>
          </p:cNvPr>
          <p:cNvSpPr txBox="1"/>
          <p:nvPr/>
        </p:nvSpPr>
        <p:spPr>
          <a:xfrm>
            <a:off x="5306105" y="1383601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sz="1600" baseline="30000" dirty="0">
                <a:latin typeface="Bradley Hand" pitchFamily="2" charset="77"/>
              </a:rPr>
              <a:t>7</a:t>
            </a:r>
            <a:r>
              <a:rPr lang="sv-SE" baseline="30000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A78496-1BA6-B341-8F6A-8225D22E110F}"/>
              </a:ext>
            </a:extLst>
          </p:cNvPr>
          <p:cNvSpPr txBox="1"/>
          <p:nvPr/>
        </p:nvSpPr>
        <p:spPr>
          <a:xfrm>
            <a:off x="2620836" y="1381232"/>
            <a:ext cx="196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· 10</a:t>
            </a:r>
            <a:r>
              <a:rPr lang="sv-SE" baseline="30000" dirty="0">
                <a:latin typeface="Bradley Hand" pitchFamily="2" charset="77"/>
              </a:rPr>
              <a:t>1</a:t>
            </a:r>
            <a:r>
              <a:rPr lang="sv-SE" dirty="0">
                <a:latin typeface="Bradley Hand" pitchFamily="2" charset="77"/>
              </a:rPr>
              <a:t> · 10</a:t>
            </a:r>
            <a:r>
              <a:rPr lang="sv-SE" baseline="30000" dirty="0">
                <a:latin typeface="Bradley Hand" pitchFamily="2" charset="77"/>
              </a:rPr>
              <a:t>4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86AB73D-9A7F-1045-824F-D8F0F461B7BD}"/>
              </a:ext>
            </a:extLst>
          </p:cNvPr>
          <p:cNvSpPr txBox="1"/>
          <p:nvPr/>
        </p:nvSpPr>
        <p:spPr>
          <a:xfrm>
            <a:off x="4342859" y="1383601"/>
            <a:ext cx="128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baseline="30000" dirty="0">
                <a:latin typeface="+mn-lt"/>
              </a:rPr>
              <a:t>+</a:t>
            </a:r>
            <a:r>
              <a:rPr lang="sv-SE" baseline="30000" dirty="0">
                <a:latin typeface="Bradley Hand" pitchFamily="2" charset="77"/>
              </a:rPr>
              <a:t>1</a:t>
            </a:r>
            <a:r>
              <a:rPr lang="sv-SE" baseline="30000" dirty="0"/>
              <a:t>+</a:t>
            </a:r>
            <a:r>
              <a:rPr lang="sv-SE" baseline="30000" dirty="0">
                <a:latin typeface="Bradley Hand" pitchFamily="2" charset="77"/>
              </a:rPr>
              <a:t>4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9A74296E-0579-C242-B497-5D10B5C55D11}"/>
              </a:ext>
            </a:extLst>
          </p:cNvPr>
          <p:cNvGrpSpPr/>
          <p:nvPr/>
        </p:nvGrpSpPr>
        <p:grpSpPr>
          <a:xfrm>
            <a:off x="561345" y="2455780"/>
            <a:ext cx="730502" cy="671244"/>
            <a:chOff x="1413092" y="3640833"/>
            <a:chExt cx="730502" cy="671244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0A4FC3D-A0FB-C641-A861-51D3B10C0DB7}"/>
                </a:ext>
              </a:extLst>
            </p:cNvPr>
            <p:cNvSpPr txBox="1"/>
            <p:nvPr/>
          </p:nvSpPr>
          <p:spPr>
            <a:xfrm>
              <a:off x="1413092" y="3791789"/>
              <a:ext cx="37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b)</a:t>
              </a:r>
              <a:endParaRPr lang="sv-SE" dirty="0"/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33EAC050-1FB6-6E43-A24F-C72B249CC9FE}"/>
                </a:ext>
              </a:extLst>
            </p:cNvPr>
            <p:cNvGrpSpPr/>
            <p:nvPr/>
          </p:nvGrpSpPr>
          <p:grpSpPr>
            <a:xfrm>
              <a:off x="1685159" y="3640833"/>
              <a:ext cx="458435" cy="671244"/>
              <a:chOff x="3875506" y="1848040"/>
              <a:chExt cx="458435" cy="671244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6C0DB915-E8FD-E344-9BB7-F22BFFEEF325}"/>
                  </a:ext>
                </a:extLst>
              </p:cNvPr>
              <p:cNvSpPr txBox="1"/>
              <p:nvPr/>
            </p:nvSpPr>
            <p:spPr>
              <a:xfrm>
                <a:off x="3953709" y="184804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  <a:r>
                  <a:rPr lang="sv-SE" baseline="30000" dirty="0"/>
                  <a:t>7</a:t>
                </a:r>
                <a:endParaRPr lang="sv-SE" dirty="0"/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DACFAAC2-B307-AF45-B1BC-D756DE8B95F1}"/>
                  </a:ext>
                </a:extLst>
              </p:cNvPr>
              <p:cNvSpPr txBox="1"/>
              <p:nvPr/>
            </p:nvSpPr>
            <p:spPr>
              <a:xfrm>
                <a:off x="3875506" y="214995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54782C97-8CA4-924B-AADE-B773214F7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466" y="2183662"/>
                <a:ext cx="27521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CCCF6E5-E793-D943-B514-25BEEEB8B337}"/>
              </a:ext>
            </a:extLst>
          </p:cNvPr>
          <p:cNvGrpSpPr/>
          <p:nvPr/>
        </p:nvGrpSpPr>
        <p:grpSpPr>
          <a:xfrm>
            <a:off x="941763" y="3172752"/>
            <a:ext cx="745306" cy="622031"/>
            <a:chOff x="2363417" y="3586924"/>
            <a:chExt cx="745306" cy="622031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A8EB7F95-41AB-A149-B31D-23EABE7A0539}"/>
                </a:ext>
              </a:extLst>
            </p:cNvPr>
            <p:cNvGrpSpPr/>
            <p:nvPr/>
          </p:nvGrpSpPr>
          <p:grpSpPr>
            <a:xfrm>
              <a:off x="2363417" y="3586924"/>
              <a:ext cx="529856" cy="622031"/>
              <a:chOff x="3847701" y="1882198"/>
              <a:chExt cx="529856" cy="622031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DCF0BCA5-9778-D04C-8012-A93603290F7D}"/>
                  </a:ext>
                </a:extLst>
              </p:cNvPr>
              <p:cNvSpPr txBox="1"/>
              <p:nvPr/>
            </p:nvSpPr>
            <p:spPr>
              <a:xfrm>
                <a:off x="3944425" y="1882198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  <a:r>
                  <a:rPr lang="sv-SE" sz="1600" baseline="30000" dirty="0">
                    <a:latin typeface="Bradley Hand" pitchFamily="2" charset="77"/>
                  </a:rPr>
                  <a:t>7</a:t>
                </a:r>
                <a:endParaRPr lang="sv-SE" dirty="0">
                  <a:latin typeface="Bradley Hand" pitchFamily="2" charset="77"/>
                </a:endParaRPr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23B8650D-8560-6C43-B5D5-78805672DB63}"/>
                  </a:ext>
                </a:extLst>
              </p:cNvPr>
              <p:cNvSpPr txBox="1"/>
              <p:nvPr/>
            </p:nvSpPr>
            <p:spPr>
              <a:xfrm>
                <a:off x="3847701" y="2134897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2</a:t>
                </a:r>
                <a:r>
                  <a:rPr lang="sv-SE" baseline="30000" dirty="0">
                    <a:latin typeface="Bradley Hand" pitchFamily="2" charset="77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72D41B3B-EA37-FC43-9582-AAD1F16E7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FC08043-DB32-9F46-8218-700833BE7210}"/>
                </a:ext>
              </a:extLst>
            </p:cNvPr>
            <p:cNvSpPr/>
            <p:nvPr/>
          </p:nvSpPr>
          <p:spPr>
            <a:xfrm>
              <a:off x="2808641" y="37124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1270CD7A-2184-4B42-B1F1-09B4C6E71AC0}"/>
              </a:ext>
            </a:extLst>
          </p:cNvPr>
          <p:cNvSpPr/>
          <p:nvPr/>
        </p:nvSpPr>
        <p:spPr>
          <a:xfrm>
            <a:off x="1576856" y="3296959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de-DE" sz="1600" baseline="30000" dirty="0">
                <a:latin typeface="Bradley Hand" pitchFamily="2" charset="77"/>
              </a:rPr>
              <a:t>7 </a:t>
            </a:r>
            <a:r>
              <a:rPr lang="de-DE" sz="1600" baseline="30000" dirty="0">
                <a:latin typeface="+mn-lt"/>
              </a:rPr>
              <a:t>– 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b="1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B4959D2-4AB8-8E41-BDFA-8C2A21742999}"/>
              </a:ext>
            </a:extLst>
          </p:cNvPr>
          <p:cNvSpPr/>
          <p:nvPr/>
        </p:nvSpPr>
        <p:spPr>
          <a:xfrm>
            <a:off x="2324654" y="3301377"/>
            <a:ext cx="671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de-DE" baseline="30000" dirty="0">
                <a:latin typeface="Bradley Hand" pitchFamily="2" charset="77"/>
              </a:rPr>
              <a:t>4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50E64B2-9940-7D41-B42B-0CBFD0C86E7A}"/>
              </a:ext>
            </a:extLst>
          </p:cNvPr>
          <p:cNvGrpSpPr/>
          <p:nvPr/>
        </p:nvGrpSpPr>
        <p:grpSpPr>
          <a:xfrm>
            <a:off x="644602" y="4424332"/>
            <a:ext cx="2379751" cy="675160"/>
            <a:chOff x="697847" y="4188575"/>
            <a:chExt cx="2379751" cy="675160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773E2181-FD39-9649-B425-56F0011B7DDB}"/>
                </a:ext>
              </a:extLst>
            </p:cNvPr>
            <p:cNvGrpSpPr/>
            <p:nvPr/>
          </p:nvGrpSpPr>
          <p:grpSpPr>
            <a:xfrm>
              <a:off x="979841" y="4188575"/>
              <a:ext cx="2097757" cy="675160"/>
              <a:chOff x="3360105" y="1644647"/>
              <a:chExt cx="2097757" cy="675160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54BDE0A-1D35-B942-87FB-B6D64633F460}"/>
                  </a:ext>
                </a:extLst>
              </p:cNvPr>
              <p:cNvSpPr txBox="1"/>
              <p:nvPr/>
            </p:nvSpPr>
            <p:spPr>
              <a:xfrm>
                <a:off x="3360105" y="1950475"/>
                <a:ext cx="2097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</a:t>
                </a:r>
                <a:r>
                  <a:rPr lang="de-DE" dirty="0"/>
                  <a:t>6</a:t>
                </a:r>
                <a:r>
                  <a:rPr lang="sv-SE" baseline="30000" dirty="0"/>
                  <a:t>1</a:t>
                </a:r>
                <a:r>
                  <a:rPr lang="de-DE" dirty="0"/>
                  <a:t> ∙ 6</a:t>
                </a:r>
                <a:r>
                  <a:rPr lang="sv-SE" baseline="30000" dirty="0"/>
                  <a:t>4</a:t>
                </a:r>
                <a:r>
                  <a:rPr lang="de-DE" dirty="0"/>
                  <a:t> </a:t>
                </a:r>
                <a:endParaRPr lang="sv-SE" dirty="0"/>
              </a:p>
            </p:txBody>
          </p:sp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C6F5934B-6D6A-6644-949B-9E4061C5F207}"/>
                  </a:ext>
                </a:extLst>
              </p:cNvPr>
              <p:cNvGrpSpPr/>
              <p:nvPr/>
            </p:nvGrpSpPr>
            <p:grpSpPr>
              <a:xfrm>
                <a:off x="3419405" y="1644647"/>
                <a:ext cx="792205" cy="369332"/>
                <a:chOff x="3192982" y="3543116"/>
                <a:chExt cx="792205" cy="369332"/>
              </a:xfrm>
            </p:grpSpPr>
            <p:sp>
              <p:nvSpPr>
                <p:cNvPr id="32" name="textruta 31">
                  <a:extLst>
                    <a:ext uri="{FF2B5EF4-FFF2-40B4-BE49-F238E27FC236}">
                      <a16:creationId xmlns:a16="http://schemas.microsoft.com/office/drawing/2014/main" id="{328E837B-D7F1-C040-922B-341ECE8DEA40}"/>
                    </a:ext>
                  </a:extLst>
                </p:cNvPr>
                <p:cNvSpPr txBox="1"/>
                <p:nvPr/>
              </p:nvSpPr>
              <p:spPr>
                <a:xfrm>
                  <a:off x="3192982" y="3543116"/>
                  <a:ext cx="792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6</a:t>
                  </a:r>
                  <a:r>
                    <a:rPr lang="sv-SE" baseline="30000" dirty="0"/>
                    <a:t>3</a:t>
                  </a:r>
                  <a:r>
                    <a:rPr lang="de-DE" dirty="0"/>
                    <a:t> ∙ 6</a:t>
                  </a:r>
                  <a:r>
                    <a:rPr lang="sv-SE" baseline="30000" dirty="0"/>
                    <a:t>2</a:t>
                  </a:r>
                  <a:r>
                    <a:rPr lang="de-DE" dirty="0"/>
                    <a:t> </a:t>
                  </a:r>
                  <a:endParaRPr lang="sv-SE" dirty="0"/>
                </a:p>
              </p:txBody>
            </p:sp>
            <p:cxnSp>
              <p:nvCxnSpPr>
                <p:cNvPr id="33" name="Rak 32">
                  <a:extLst>
                    <a:ext uri="{FF2B5EF4-FFF2-40B4-BE49-F238E27FC236}">
                      <a16:creationId xmlns:a16="http://schemas.microsoft.com/office/drawing/2014/main" id="{7A57C503-91A9-6F4D-86A7-547C35249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169" y="3876324"/>
                  <a:ext cx="639192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97E91C3C-2BC8-974D-BD0F-5E7E22F16D20}"/>
                </a:ext>
              </a:extLst>
            </p:cNvPr>
            <p:cNvSpPr txBox="1"/>
            <p:nvPr/>
          </p:nvSpPr>
          <p:spPr>
            <a:xfrm>
              <a:off x="697847" y="4349510"/>
              <a:ext cx="37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c)</a:t>
              </a:r>
              <a:endParaRPr lang="sv-SE" dirty="0"/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011F0797-E6F3-154C-83B2-2B5B3C136CC4}"/>
              </a:ext>
            </a:extLst>
          </p:cNvPr>
          <p:cNvGrpSpPr/>
          <p:nvPr/>
        </p:nvGrpSpPr>
        <p:grpSpPr>
          <a:xfrm>
            <a:off x="994872" y="5235636"/>
            <a:ext cx="1089978" cy="676232"/>
            <a:chOff x="2579990" y="4564621"/>
            <a:chExt cx="1089978" cy="676232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AF8EB60-88DE-D24C-9208-BE9AE89A476C}"/>
                </a:ext>
              </a:extLst>
            </p:cNvPr>
            <p:cNvGrpSpPr/>
            <p:nvPr/>
          </p:nvGrpSpPr>
          <p:grpSpPr>
            <a:xfrm>
              <a:off x="2579990" y="4564621"/>
              <a:ext cx="1004812" cy="676232"/>
              <a:chOff x="3316490" y="1678187"/>
              <a:chExt cx="1004812" cy="676232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219E21B-09EA-234D-A820-31A8FD66C11A}"/>
                  </a:ext>
                </a:extLst>
              </p:cNvPr>
              <p:cNvSpPr txBox="1"/>
              <p:nvPr/>
            </p:nvSpPr>
            <p:spPr>
              <a:xfrm>
                <a:off x="3316490" y="1985087"/>
                <a:ext cx="949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1</a:t>
                </a:r>
                <a:r>
                  <a:rPr lang="de-DE" dirty="0">
                    <a:latin typeface="Bradley Hand" pitchFamily="2" charset="77"/>
                  </a:rPr>
                  <a:t> ∙ 6</a:t>
                </a:r>
                <a:r>
                  <a:rPr lang="sv-SE" baseline="30000" dirty="0">
                    <a:latin typeface="Bradley Hand" pitchFamily="2" charset="77"/>
                  </a:rPr>
                  <a:t>4</a:t>
                </a:r>
                <a:r>
                  <a:rPr lang="de-DE" dirty="0">
                    <a:latin typeface="Bradley Hand" pitchFamily="2" charset="77"/>
                  </a:rPr>
                  <a:t> 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C871FEEA-F1B1-8042-A518-F05DC28B0055}"/>
                  </a:ext>
                </a:extLst>
              </p:cNvPr>
              <p:cNvGrpSpPr/>
              <p:nvPr/>
            </p:nvGrpSpPr>
            <p:grpSpPr>
              <a:xfrm>
                <a:off x="3415285" y="1678187"/>
                <a:ext cx="906017" cy="369332"/>
                <a:chOff x="3188862" y="3576656"/>
                <a:chExt cx="906017" cy="369332"/>
              </a:xfrm>
            </p:grpSpPr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098F273A-8407-3742-9C29-186AC4DF631F}"/>
                    </a:ext>
                  </a:extLst>
                </p:cNvPr>
                <p:cNvSpPr txBox="1"/>
                <p:nvPr/>
              </p:nvSpPr>
              <p:spPr>
                <a:xfrm>
                  <a:off x="3188862" y="3576656"/>
                  <a:ext cx="9060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3</a:t>
                  </a:r>
                  <a:r>
                    <a:rPr lang="de-DE" dirty="0">
                      <a:latin typeface="Bradley Hand" pitchFamily="2" charset="77"/>
                    </a:rPr>
                    <a:t> ∙ 6</a:t>
                  </a:r>
                  <a:r>
                    <a:rPr lang="sv-SE" baseline="30000" dirty="0">
                      <a:latin typeface="Bradley Hand" pitchFamily="2" charset="77"/>
                    </a:rPr>
                    <a:t>2</a:t>
                  </a:r>
                  <a:r>
                    <a:rPr lang="de-DE" dirty="0">
                      <a:latin typeface="Bradley Hand" pitchFamily="2" charset="77"/>
                    </a:rPr>
                    <a:t> 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47" name="Rak 46">
                  <a:extLst>
                    <a:ext uri="{FF2B5EF4-FFF2-40B4-BE49-F238E27FC236}">
                      <a16:creationId xmlns:a16="http://schemas.microsoft.com/office/drawing/2014/main" id="{42804778-C00B-3B48-BB00-BB9346551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639192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2C1F6C9-15D6-D348-B12F-77DC8649476B}"/>
                </a:ext>
              </a:extLst>
            </p:cNvPr>
            <p:cNvSpPr/>
            <p:nvPr/>
          </p:nvSpPr>
          <p:spPr>
            <a:xfrm>
              <a:off x="3369886" y="470076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E90C0701-6242-0C43-A757-A52B19C31A25}"/>
              </a:ext>
            </a:extLst>
          </p:cNvPr>
          <p:cNvGrpSpPr/>
          <p:nvPr/>
        </p:nvGrpSpPr>
        <p:grpSpPr>
          <a:xfrm>
            <a:off x="1988186" y="5258086"/>
            <a:ext cx="914930" cy="657726"/>
            <a:chOff x="2620641" y="4576980"/>
            <a:chExt cx="914930" cy="657726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F2149CBC-1DA4-8F41-B422-3F6EB5CABEE1}"/>
                </a:ext>
              </a:extLst>
            </p:cNvPr>
            <p:cNvGrpSpPr/>
            <p:nvPr/>
          </p:nvGrpSpPr>
          <p:grpSpPr>
            <a:xfrm>
              <a:off x="2620641" y="4576980"/>
              <a:ext cx="681802" cy="657726"/>
              <a:chOff x="3357141" y="1690546"/>
              <a:chExt cx="681802" cy="657726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190B3CFE-4191-A54E-9FDB-78419FD831B7}"/>
                  </a:ext>
                </a:extLst>
              </p:cNvPr>
              <p:cNvSpPr txBox="1"/>
              <p:nvPr/>
            </p:nvSpPr>
            <p:spPr>
              <a:xfrm>
                <a:off x="3357141" y="1978940"/>
                <a:ext cx="648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1</a:t>
                </a:r>
                <a:r>
                  <a:rPr lang="sv-SE" baseline="30000" dirty="0"/>
                  <a:t>+</a:t>
                </a:r>
                <a:r>
                  <a:rPr lang="sv-SE" baseline="30000" dirty="0">
                    <a:latin typeface="Bradley Hand" pitchFamily="2" charset="77"/>
                  </a:rPr>
                  <a:t>4</a:t>
                </a:r>
                <a:r>
                  <a:rPr lang="de-DE" dirty="0">
                    <a:latin typeface="Bradley Hand" pitchFamily="2" charset="77"/>
                  </a:rPr>
                  <a:t> 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878251CF-4456-A044-8E99-301273BF06CD}"/>
                  </a:ext>
                </a:extLst>
              </p:cNvPr>
              <p:cNvGrpSpPr/>
              <p:nvPr/>
            </p:nvGrpSpPr>
            <p:grpSpPr>
              <a:xfrm>
                <a:off x="3440702" y="1690546"/>
                <a:ext cx="598241" cy="369332"/>
                <a:chOff x="3214279" y="3589015"/>
                <a:chExt cx="598241" cy="369332"/>
              </a:xfrm>
            </p:grpSpPr>
            <p:sp>
              <p:nvSpPr>
                <p:cNvPr id="56" name="textruta 55">
                  <a:extLst>
                    <a:ext uri="{FF2B5EF4-FFF2-40B4-BE49-F238E27FC236}">
                      <a16:creationId xmlns:a16="http://schemas.microsoft.com/office/drawing/2014/main" id="{02FFC489-A059-2549-BCBE-99D607089F2A}"/>
                    </a:ext>
                  </a:extLst>
                </p:cNvPr>
                <p:cNvSpPr txBox="1"/>
                <p:nvPr/>
              </p:nvSpPr>
              <p:spPr>
                <a:xfrm>
                  <a:off x="3214279" y="3589015"/>
                  <a:ext cx="598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3</a:t>
                  </a:r>
                  <a:r>
                    <a:rPr lang="sv-SE" baseline="30000" dirty="0"/>
                    <a:t>+</a:t>
                  </a:r>
                  <a:r>
                    <a:rPr lang="sv-SE" baseline="30000" dirty="0">
                      <a:latin typeface="Bradley Hand" pitchFamily="2" charset="77"/>
                    </a:rPr>
                    <a:t>2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57" name="Rak 56">
                  <a:extLst>
                    <a:ext uri="{FF2B5EF4-FFF2-40B4-BE49-F238E27FC236}">
                      <a16:creationId xmlns:a16="http://schemas.microsoft.com/office/drawing/2014/main" id="{D3A772DC-A703-C644-92FD-A76402285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534938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87FF2435-7DA9-524B-8F77-0CFDC2B0F3F6}"/>
                </a:ext>
              </a:extLst>
            </p:cNvPr>
            <p:cNvSpPr/>
            <p:nvPr/>
          </p:nvSpPr>
          <p:spPr>
            <a:xfrm>
              <a:off x="3235489" y="471613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85844F5-95B9-C943-BE0C-8105278E01A5}"/>
              </a:ext>
            </a:extLst>
          </p:cNvPr>
          <p:cNvGrpSpPr/>
          <p:nvPr/>
        </p:nvGrpSpPr>
        <p:grpSpPr>
          <a:xfrm>
            <a:off x="2810671" y="5258086"/>
            <a:ext cx="758279" cy="657726"/>
            <a:chOff x="2624814" y="4569880"/>
            <a:chExt cx="758279" cy="657726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E61D2773-294F-A643-9672-39FFBFDF6C74}"/>
                </a:ext>
              </a:extLst>
            </p:cNvPr>
            <p:cNvGrpSpPr/>
            <p:nvPr/>
          </p:nvGrpSpPr>
          <p:grpSpPr>
            <a:xfrm>
              <a:off x="2624814" y="4569880"/>
              <a:ext cx="625751" cy="657726"/>
              <a:chOff x="3361314" y="1683446"/>
              <a:chExt cx="625751" cy="657726"/>
            </a:xfrm>
          </p:grpSpPr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3D6FFF33-B09F-3C46-8E04-942F9E89E0EF}"/>
                  </a:ext>
                </a:extLst>
              </p:cNvPr>
              <p:cNvSpPr txBox="1"/>
              <p:nvPr/>
            </p:nvSpPr>
            <p:spPr>
              <a:xfrm>
                <a:off x="3361314" y="1971840"/>
                <a:ext cx="625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5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62" name="Grupp 61">
                <a:extLst>
                  <a:ext uri="{FF2B5EF4-FFF2-40B4-BE49-F238E27FC236}">
                    <a16:creationId xmlns:a16="http://schemas.microsoft.com/office/drawing/2014/main" id="{4687CF72-15FE-2248-B06B-796B94162088}"/>
                  </a:ext>
                </a:extLst>
              </p:cNvPr>
              <p:cNvGrpSpPr/>
              <p:nvPr/>
            </p:nvGrpSpPr>
            <p:grpSpPr>
              <a:xfrm>
                <a:off x="3442050" y="1683446"/>
                <a:ext cx="425116" cy="369332"/>
                <a:chOff x="3215627" y="3581915"/>
                <a:chExt cx="425116" cy="369332"/>
              </a:xfrm>
            </p:grpSpPr>
            <p:sp>
              <p:nvSpPr>
                <p:cNvPr id="63" name="textruta 62">
                  <a:extLst>
                    <a:ext uri="{FF2B5EF4-FFF2-40B4-BE49-F238E27FC236}">
                      <a16:creationId xmlns:a16="http://schemas.microsoft.com/office/drawing/2014/main" id="{2C09AE12-5729-0B4A-ADC3-AAE1C305A37D}"/>
                    </a:ext>
                  </a:extLst>
                </p:cNvPr>
                <p:cNvSpPr txBox="1"/>
                <p:nvPr/>
              </p:nvSpPr>
              <p:spPr>
                <a:xfrm>
                  <a:off x="3215627" y="3581915"/>
                  <a:ext cx="4251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5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64" name="Rak 63">
                  <a:extLst>
                    <a:ext uri="{FF2B5EF4-FFF2-40B4-BE49-F238E27FC236}">
                      <a16:creationId xmlns:a16="http://schemas.microsoft.com/office/drawing/2014/main" id="{6051D39E-E094-B14C-8169-139435EFA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389668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242A1B2E-AB9C-7349-9B58-1CD24A4BED91}"/>
                </a:ext>
              </a:extLst>
            </p:cNvPr>
            <p:cNvSpPr/>
            <p:nvPr/>
          </p:nvSpPr>
          <p:spPr>
            <a:xfrm>
              <a:off x="3083011" y="472756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7F004D6-978A-4541-8863-DFBD0C93038D}"/>
              </a:ext>
            </a:extLst>
          </p:cNvPr>
          <p:cNvSpPr/>
          <p:nvPr/>
        </p:nvSpPr>
        <p:spPr>
          <a:xfrm>
            <a:off x="3454623" y="5415772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6</a:t>
            </a:r>
            <a:r>
              <a:rPr lang="de-DE" baseline="30000" dirty="0">
                <a:latin typeface="Bradley Hand" pitchFamily="2" charset="77"/>
              </a:rPr>
              <a:t>5 </a:t>
            </a:r>
            <a:r>
              <a:rPr lang="de-DE" baseline="30000" dirty="0">
                <a:latin typeface="+mn-lt"/>
              </a:rPr>
              <a:t>– </a:t>
            </a:r>
            <a:r>
              <a:rPr lang="de-DE" baseline="30000" dirty="0">
                <a:latin typeface="Bradley Hand" pitchFamily="2" charset="77"/>
              </a:rPr>
              <a:t>5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FA600F84-8D25-714A-AC7D-EF9C1C3277A2}"/>
              </a:ext>
            </a:extLst>
          </p:cNvPr>
          <p:cNvSpPr/>
          <p:nvPr/>
        </p:nvSpPr>
        <p:spPr>
          <a:xfrm>
            <a:off x="4140068" y="54157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6</a:t>
            </a:r>
            <a:r>
              <a:rPr lang="de-DE" baseline="30000" dirty="0">
                <a:latin typeface="Bradley Hand" pitchFamily="2" charset="77"/>
              </a:rPr>
              <a:t>0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4C7BC681-4AD7-0844-937E-3E1CA3E8AFF3}"/>
              </a:ext>
            </a:extLst>
          </p:cNvPr>
          <p:cNvSpPr/>
          <p:nvPr/>
        </p:nvSpPr>
        <p:spPr>
          <a:xfrm>
            <a:off x="4581421" y="541577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1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A7A6DB9A-865E-D447-8A7E-DA7BFE826EA6}"/>
              </a:ext>
            </a:extLst>
          </p:cNvPr>
          <p:cNvSpPr/>
          <p:nvPr/>
        </p:nvSpPr>
        <p:spPr>
          <a:xfrm>
            <a:off x="6763605" y="1221534"/>
            <a:ext cx="19699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Observera att 10 = 10</a:t>
            </a:r>
            <a:r>
              <a:rPr lang="sv-SE" sz="1400" baseline="30000" dirty="0"/>
              <a:t>1</a:t>
            </a:r>
            <a:r>
              <a:rPr lang="sv-SE" sz="1400" dirty="0"/>
              <a:t>.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D24909A-E29B-D04D-B1C3-3D6AC143783F}"/>
              </a:ext>
            </a:extLst>
          </p:cNvPr>
          <p:cNvSpPr/>
          <p:nvPr/>
        </p:nvSpPr>
        <p:spPr>
          <a:xfrm>
            <a:off x="4402432" y="1777560"/>
            <a:ext cx="43840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talen ska multipliceras med varandra och alla</a:t>
            </a:r>
          </a:p>
          <a:p>
            <a:r>
              <a:rPr lang="sv-SE" sz="1400" dirty="0"/>
              <a:t>faktorerna har samma bas kan du addera exponenterna.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EA8A457F-F4EC-D94D-9582-CF41F20953BE}"/>
              </a:ext>
            </a:extLst>
          </p:cNvPr>
          <p:cNvSpPr/>
          <p:nvPr/>
        </p:nvSpPr>
        <p:spPr>
          <a:xfrm>
            <a:off x="2820002" y="3296959"/>
            <a:ext cx="671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16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5F2FD6BA-3E36-7644-ABEE-27C02E4EF78E}"/>
              </a:ext>
            </a:extLst>
          </p:cNvPr>
          <p:cNvSpPr/>
          <p:nvPr/>
        </p:nvSpPr>
        <p:spPr>
          <a:xfrm>
            <a:off x="4402432" y="3220015"/>
            <a:ext cx="45532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talen ska divideras med varandra och båda</a:t>
            </a:r>
          </a:p>
          <a:p>
            <a:r>
              <a:rPr lang="sv-SE" sz="1400" dirty="0"/>
              <a:t>faktorerna har samma bas kan du subtrahera exponenterna.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8021C2-C5B1-8846-9632-C7B06E9891B5}"/>
              </a:ext>
            </a:extLst>
          </p:cNvPr>
          <p:cNvSpPr/>
          <p:nvPr/>
        </p:nvSpPr>
        <p:spPr>
          <a:xfrm>
            <a:off x="5306105" y="5163508"/>
            <a:ext cx="29996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Räkna först ut täljarna och nämnarna.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A78C791-2752-3D45-A10D-36A0A03F8E63}"/>
              </a:ext>
            </a:extLst>
          </p:cNvPr>
          <p:cNvSpPr/>
          <p:nvPr/>
        </p:nvSpPr>
        <p:spPr>
          <a:xfrm>
            <a:off x="5306105" y="5581902"/>
            <a:ext cx="24662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Observera att potensens värde är 1 när exponenten är 0.</a:t>
            </a:r>
          </a:p>
        </p:txBody>
      </p:sp>
    </p:spTree>
    <p:extLst>
      <p:ext uri="{BB962C8B-B14F-4D97-AF65-F5344CB8AC3E}">
        <p14:creationId xmlns:p14="http://schemas.microsoft.com/office/powerpoint/2010/main" val="42749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27" grpId="0"/>
      <p:bldP spid="28" grpId="0"/>
      <p:bldP spid="68" grpId="0"/>
      <p:bldP spid="70" grpId="0"/>
      <p:bldP spid="71" grpId="0"/>
      <p:bldP spid="65" grpId="0" animBg="1"/>
      <p:bldP spid="66" grpId="0" animBg="1"/>
      <p:bldP spid="67" grpId="0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B0735482-AEBD-0B48-AFE8-91A554F192D7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6FB370F-F268-8A4E-8630-7298A7974057}"/>
              </a:ext>
            </a:extLst>
          </p:cNvPr>
          <p:cNvSpPr txBox="1"/>
          <p:nvPr/>
        </p:nvSpPr>
        <p:spPr>
          <a:xfrm>
            <a:off x="1942269" y="456219"/>
            <a:ext cx="22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Vilket tal är </a:t>
            </a:r>
            <a:r>
              <a:rPr lang="sv-SE" i="1" dirty="0">
                <a:latin typeface="+mn-lt"/>
              </a:rPr>
              <a:t>x</a:t>
            </a:r>
            <a:r>
              <a:rPr lang="sv-SE" dirty="0">
                <a:latin typeface="+mn-lt"/>
              </a:rPr>
              <a:t>?</a:t>
            </a:r>
            <a:endParaRPr lang="sv-SE" dirty="0"/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53D2E084-1C3F-5E45-81A2-9B025ED0723E}"/>
              </a:ext>
            </a:extLst>
          </p:cNvPr>
          <p:cNvGrpSpPr/>
          <p:nvPr/>
        </p:nvGrpSpPr>
        <p:grpSpPr>
          <a:xfrm>
            <a:off x="2051404" y="955830"/>
            <a:ext cx="5576015" cy="706499"/>
            <a:chOff x="1463069" y="1005448"/>
            <a:chExt cx="5576015" cy="706499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2203D720-F7AB-C542-85FD-D0EE85AD80C1}"/>
                </a:ext>
              </a:extLst>
            </p:cNvPr>
            <p:cNvGrpSpPr/>
            <p:nvPr/>
          </p:nvGrpSpPr>
          <p:grpSpPr>
            <a:xfrm>
              <a:off x="1463069" y="1005448"/>
              <a:ext cx="1606595" cy="673597"/>
              <a:chOff x="1660275" y="1027482"/>
              <a:chExt cx="1606595" cy="673597"/>
            </a:xfrm>
          </p:grpSpPr>
          <p:grpSp>
            <p:nvGrpSpPr>
              <p:cNvPr id="2" name="Grupp 1">
                <a:extLst>
                  <a:ext uri="{FF2B5EF4-FFF2-40B4-BE49-F238E27FC236}">
                    <a16:creationId xmlns:a16="http://schemas.microsoft.com/office/drawing/2014/main" id="{E9F598D5-6603-C043-B500-AA18BAC4B930}"/>
                  </a:ext>
                </a:extLst>
              </p:cNvPr>
              <p:cNvGrpSpPr/>
              <p:nvPr/>
            </p:nvGrpSpPr>
            <p:grpSpPr>
              <a:xfrm>
                <a:off x="1660275" y="1027482"/>
                <a:ext cx="1161119" cy="673597"/>
                <a:chOff x="697847" y="4192150"/>
                <a:chExt cx="1161119" cy="673597"/>
              </a:xfrm>
            </p:grpSpPr>
            <p:grpSp>
              <p:nvGrpSpPr>
                <p:cNvPr id="3" name="Grupp 2">
                  <a:extLst>
                    <a:ext uri="{FF2B5EF4-FFF2-40B4-BE49-F238E27FC236}">
                      <a16:creationId xmlns:a16="http://schemas.microsoft.com/office/drawing/2014/main" id="{22108050-3140-4746-AD83-D0247DF8350E}"/>
                    </a:ext>
                  </a:extLst>
                </p:cNvPr>
                <p:cNvGrpSpPr/>
                <p:nvPr/>
              </p:nvGrpSpPr>
              <p:grpSpPr>
                <a:xfrm>
                  <a:off x="1066761" y="4192150"/>
                  <a:ext cx="792205" cy="673597"/>
                  <a:chOff x="3447025" y="1648222"/>
                  <a:chExt cx="792205" cy="673597"/>
                </a:xfrm>
              </p:grpSpPr>
              <p:sp>
                <p:nvSpPr>
                  <p:cNvPr id="5" name="textruta 4">
                    <a:extLst>
                      <a:ext uri="{FF2B5EF4-FFF2-40B4-BE49-F238E27FC236}">
                        <a16:creationId xmlns:a16="http://schemas.microsoft.com/office/drawing/2014/main" id="{529F41D2-2314-4043-B555-9E71148B0648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467" y="1952487"/>
                    <a:ext cx="4814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:r>
                      <a:rPr lang="de-DE" dirty="0"/>
                      <a:t>5</a:t>
                    </a:r>
                    <a:r>
                      <a:rPr lang="sv-SE" baseline="30000" dirty="0"/>
                      <a:t>2</a:t>
                    </a:r>
                    <a:endParaRPr lang="sv-SE" dirty="0"/>
                  </a:p>
                </p:txBody>
              </p:sp>
              <p:grpSp>
                <p:nvGrpSpPr>
                  <p:cNvPr id="6" name="Grupp 5">
                    <a:extLst>
                      <a:ext uri="{FF2B5EF4-FFF2-40B4-BE49-F238E27FC236}">
                        <a16:creationId xmlns:a16="http://schemas.microsoft.com/office/drawing/2014/main" id="{70431181-7C50-7142-A7C2-B64B5CB85E35}"/>
                      </a:ext>
                    </a:extLst>
                  </p:cNvPr>
                  <p:cNvGrpSpPr/>
                  <p:nvPr/>
                </p:nvGrpSpPr>
                <p:grpSpPr>
                  <a:xfrm>
                    <a:off x="3447025" y="1648222"/>
                    <a:ext cx="792205" cy="369332"/>
                    <a:chOff x="3220602" y="3546691"/>
                    <a:chExt cx="792205" cy="369332"/>
                  </a:xfrm>
                </p:grpSpPr>
                <p:sp>
                  <p:nvSpPr>
                    <p:cNvPr id="7" name="textruta 6">
                      <a:extLst>
                        <a:ext uri="{FF2B5EF4-FFF2-40B4-BE49-F238E27FC236}">
                          <a16:creationId xmlns:a16="http://schemas.microsoft.com/office/drawing/2014/main" id="{3B53FEB9-54A9-9047-9908-518D130EE6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0602" y="3546691"/>
                      <a:ext cx="7922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/>
                        <a:t>5</a:t>
                      </a:r>
                      <a:r>
                        <a:rPr lang="sv-SE" baseline="30000" dirty="0"/>
                        <a:t>3</a:t>
                      </a:r>
                      <a:r>
                        <a:rPr lang="de-DE" dirty="0"/>
                        <a:t> ∙ 5</a:t>
                      </a:r>
                      <a:r>
                        <a:rPr lang="sv-SE" i="1" baseline="30000" dirty="0"/>
                        <a:t>x</a:t>
                      </a:r>
                      <a:r>
                        <a:rPr lang="de-DE" dirty="0"/>
                        <a:t> </a:t>
                      </a:r>
                      <a:endParaRPr lang="sv-SE" dirty="0"/>
                    </a:p>
                  </p:txBody>
                </p:sp>
                <p:cxnSp>
                  <p:nvCxnSpPr>
                    <p:cNvPr id="8" name="Rak 7">
                      <a:extLst>
                        <a:ext uri="{FF2B5EF4-FFF2-40B4-BE49-F238E27FC236}">
                          <a16:creationId xmlns:a16="http://schemas.microsoft.com/office/drawing/2014/main" id="{2A9215F4-6327-B144-BE8D-EB736B630B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28169" y="3876324"/>
                      <a:ext cx="639192" cy="0"/>
                    </a:xfrm>
                    <a:prstGeom prst="line">
                      <a:avLst/>
                    </a:prstGeom>
                    <a:ln w="158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" name="textruta 3">
                  <a:extLst>
                    <a:ext uri="{FF2B5EF4-FFF2-40B4-BE49-F238E27FC236}">
                      <a16:creationId xmlns:a16="http://schemas.microsoft.com/office/drawing/2014/main" id="{8ADFB3C4-0086-4343-950C-6B78ADC629AE}"/>
                    </a:ext>
                  </a:extLst>
                </p:cNvPr>
                <p:cNvSpPr txBox="1"/>
                <p:nvPr/>
              </p:nvSpPr>
              <p:spPr>
                <a:xfrm>
                  <a:off x="697847" y="4349510"/>
                  <a:ext cx="3755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a)</a:t>
                  </a:r>
                  <a:endParaRPr lang="sv-SE" dirty="0"/>
                </a:p>
              </p:txBody>
            </p:sp>
          </p:grp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D7782522-34D7-0449-8AAB-E0CF4351FF22}"/>
                  </a:ext>
                </a:extLst>
              </p:cNvPr>
              <p:cNvSpPr txBox="1"/>
              <p:nvPr/>
            </p:nvSpPr>
            <p:spPr>
              <a:xfrm>
                <a:off x="2592491" y="1152587"/>
                <a:ext cx="48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=</a:t>
                </a:r>
              </a:p>
            </p:txBody>
          </p:sp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F68D0A8C-8B85-A449-BE75-6013196FFDE3}"/>
                  </a:ext>
                </a:extLst>
              </p:cNvPr>
              <p:cNvSpPr txBox="1"/>
              <p:nvPr/>
            </p:nvSpPr>
            <p:spPr>
              <a:xfrm>
                <a:off x="2785428" y="1172449"/>
                <a:ext cx="48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</a:t>
                </a:r>
                <a:r>
                  <a:rPr lang="de-DE" dirty="0"/>
                  <a:t>5</a:t>
                </a:r>
                <a:r>
                  <a:rPr lang="sv-SE" baseline="30000" dirty="0"/>
                  <a:t>6</a:t>
                </a:r>
                <a:endParaRPr lang="sv-SE" dirty="0"/>
              </a:p>
            </p:txBody>
          </p:sp>
        </p:grp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CE301EC-3F0F-724E-97C2-6E7119EEAF57}"/>
                </a:ext>
              </a:extLst>
            </p:cNvPr>
            <p:cNvSpPr txBox="1"/>
            <p:nvPr/>
          </p:nvSpPr>
          <p:spPr>
            <a:xfrm>
              <a:off x="3404643" y="1166179"/>
              <a:ext cx="139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b)   </a:t>
              </a:r>
              <a:r>
                <a:rPr lang="sv-SE" dirty="0"/>
                <a:t>3</a:t>
              </a:r>
              <a:r>
                <a:rPr lang="sv-SE" i="1" baseline="30000" dirty="0"/>
                <a:t>x </a:t>
              </a:r>
              <a:r>
                <a:rPr lang="sv-SE" baseline="30000" dirty="0"/>
                <a:t>– 1</a:t>
              </a:r>
              <a:r>
                <a:rPr lang="sv-SE" i="1" dirty="0"/>
                <a:t> </a:t>
              </a:r>
              <a:r>
                <a:rPr lang="sv-SE" dirty="0"/>
                <a:t>= 9 </a:t>
              </a:r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BAF7C168-44CE-DC4A-BBA7-E0C3841F1AB3}"/>
                </a:ext>
              </a:extLst>
            </p:cNvPr>
            <p:cNvGrpSpPr/>
            <p:nvPr/>
          </p:nvGrpSpPr>
          <p:grpSpPr>
            <a:xfrm>
              <a:off x="5237408" y="1037613"/>
              <a:ext cx="1801676" cy="674334"/>
              <a:chOff x="1242534" y="1027482"/>
              <a:chExt cx="1801676" cy="674334"/>
            </a:xfrm>
          </p:grpSpPr>
          <p:grpSp>
            <p:nvGrpSpPr>
              <p:cNvPr id="16" name="Grupp 15">
                <a:extLst>
                  <a:ext uri="{FF2B5EF4-FFF2-40B4-BE49-F238E27FC236}">
                    <a16:creationId xmlns:a16="http://schemas.microsoft.com/office/drawing/2014/main" id="{8D24F83C-68C3-6948-87D7-9C33B3E62EB7}"/>
                  </a:ext>
                </a:extLst>
              </p:cNvPr>
              <p:cNvGrpSpPr/>
              <p:nvPr/>
            </p:nvGrpSpPr>
            <p:grpSpPr>
              <a:xfrm>
                <a:off x="1242534" y="1027482"/>
                <a:ext cx="1801676" cy="674334"/>
                <a:chOff x="280106" y="4192150"/>
                <a:chExt cx="1801676" cy="674334"/>
              </a:xfrm>
            </p:grpSpPr>
            <p:grpSp>
              <p:nvGrpSpPr>
                <p:cNvPr id="19" name="Grupp 18">
                  <a:extLst>
                    <a:ext uri="{FF2B5EF4-FFF2-40B4-BE49-F238E27FC236}">
                      <a16:creationId xmlns:a16="http://schemas.microsoft.com/office/drawing/2014/main" id="{BB4E9353-F481-C647-8FC6-4CFF23BC28B6}"/>
                    </a:ext>
                  </a:extLst>
                </p:cNvPr>
                <p:cNvGrpSpPr/>
                <p:nvPr/>
              </p:nvGrpSpPr>
              <p:grpSpPr>
                <a:xfrm>
                  <a:off x="1066761" y="4192150"/>
                  <a:ext cx="1015021" cy="674334"/>
                  <a:chOff x="3447025" y="1648222"/>
                  <a:chExt cx="1015021" cy="674334"/>
                </a:xfrm>
              </p:grpSpPr>
              <p:sp>
                <p:nvSpPr>
                  <p:cNvPr id="21" name="textruta 20">
                    <a:extLst>
                      <a:ext uri="{FF2B5EF4-FFF2-40B4-BE49-F238E27FC236}">
                        <a16:creationId xmlns:a16="http://schemas.microsoft.com/office/drawing/2014/main" id="{2D4C909C-F4C7-BE40-A682-A3E58B52156B}"/>
                      </a:ext>
                    </a:extLst>
                  </p:cNvPr>
                  <p:cNvSpPr txBox="1"/>
                  <p:nvPr/>
                </p:nvSpPr>
                <p:spPr>
                  <a:xfrm>
                    <a:off x="3596056" y="1953224"/>
                    <a:ext cx="5456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:r>
                      <a:rPr lang="de-DE" dirty="0"/>
                      <a:t>10</a:t>
                    </a:r>
                    <a:r>
                      <a:rPr lang="sv-SE" baseline="30000" dirty="0"/>
                      <a:t>4</a:t>
                    </a:r>
                    <a:endParaRPr lang="sv-SE" dirty="0"/>
                  </a:p>
                </p:txBody>
              </p:sp>
              <p:grpSp>
                <p:nvGrpSpPr>
                  <p:cNvPr id="22" name="Grupp 21">
                    <a:extLst>
                      <a:ext uri="{FF2B5EF4-FFF2-40B4-BE49-F238E27FC236}">
                        <a16:creationId xmlns:a16="http://schemas.microsoft.com/office/drawing/2014/main" id="{6DD59624-EF67-3A4B-B4CA-572C6688F7B2}"/>
                      </a:ext>
                    </a:extLst>
                  </p:cNvPr>
                  <p:cNvGrpSpPr/>
                  <p:nvPr/>
                </p:nvGrpSpPr>
                <p:grpSpPr>
                  <a:xfrm>
                    <a:off x="3447025" y="1648222"/>
                    <a:ext cx="1015021" cy="369332"/>
                    <a:chOff x="3220602" y="3546691"/>
                    <a:chExt cx="1015021" cy="369332"/>
                  </a:xfrm>
                </p:grpSpPr>
                <p:sp>
                  <p:nvSpPr>
                    <p:cNvPr id="23" name="textruta 22">
                      <a:extLst>
                        <a:ext uri="{FF2B5EF4-FFF2-40B4-BE49-F238E27FC236}">
                          <a16:creationId xmlns:a16="http://schemas.microsoft.com/office/drawing/2014/main" id="{3C6274E5-1359-6B45-A604-2D9FADE2E6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0602" y="3546691"/>
                      <a:ext cx="10150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dirty="0"/>
                        <a:t>10</a:t>
                      </a:r>
                      <a:r>
                        <a:rPr lang="sv-SE" i="1" baseline="30000" dirty="0"/>
                        <a:t>x</a:t>
                      </a:r>
                      <a:r>
                        <a:rPr lang="de-DE" dirty="0"/>
                        <a:t> ∙ 10</a:t>
                      </a:r>
                      <a:r>
                        <a:rPr lang="sv-SE" baseline="30000" dirty="0"/>
                        <a:t>2</a:t>
                      </a:r>
                      <a:r>
                        <a:rPr lang="de-DE" dirty="0"/>
                        <a:t> </a:t>
                      </a:r>
                      <a:endParaRPr lang="sv-SE" dirty="0"/>
                    </a:p>
                  </p:txBody>
                </p:sp>
                <p:cxnSp>
                  <p:nvCxnSpPr>
                    <p:cNvPr id="24" name="Rak 23">
                      <a:extLst>
                        <a:ext uri="{FF2B5EF4-FFF2-40B4-BE49-F238E27FC236}">
                          <a16:creationId xmlns:a16="http://schemas.microsoft.com/office/drawing/2014/main" id="{F98F2B36-895E-E046-83EE-CD9F4E84E8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228169" y="3871556"/>
                      <a:ext cx="866935" cy="4768"/>
                    </a:xfrm>
                    <a:prstGeom prst="line">
                      <a:avLst/>
                    </a:prstGeom>
                    <a:ln w="158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0" name="textruta 19">
                  <a:extLst>
                    <a:ext uri="{FF2B5EF4-FFF2-40B4-BE49-F238E27FC236}">
                      <a16:creationId xmlns:a16="http://schemas.microsoft.com/office/drawing/2014/main" id="{A95A8734-3AC5-4F4A-8C0E-9247B3EB541A}"/>
                    </a:ext>
                  </a:extLst>
                </p:cNvPr>
                <p:cNvSpPr txBox="1"/>
                <p:nvPr/>
              </p:nvSpPr>
              <p:spPr>
                <a:xfrm>
                  <a:off x="280106" y="4311749"/>
                  <a:ext cx="3755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c)</a:t>
                  </a:r>
                  <a:endParaRPr lang="sv-SE" dirty="0"/>
                </a:p>
              </p:txBody>
            </p:sp>
          </p:grpSp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F0FE27BB-C5F3-F64C-8B41-BC3AB1953D45}"/>
                  </a:ext>
                </a:extLst>
              </p:cNvPr>
              <p:cNvSpPr txBox="1"/>
              <p:nvPr/>
            </p:nvSpPr>
            <p:spPr>
              <a:xfrm>
                <a:off x="1696982" y="1167681"/>
                <a:ext cx="48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=</a:t>
                </a: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C4A1D2CA-2E01-B240-920F-D0DCDF122F22}"/>
                  </a:ext>
                </a:extLst>
              </p:cNvPr>
              <p:cNvSpPr txBox="1"/>
              <p:nvPr/>
            </p:nvSpPr>
            <p:spPr>
              <a:xfrm>
                <a:off x="1512093" y="1167681"/>
                <a:ext cx="48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</a:t>
                </a:r>
                <a:r>
                  <a:rPr lang="de-DE" dirty="0"/>
                  <a:t>1</a:t>
                </a:r>
                <a:endParaRPr lang="sv-SE" dirty="0"/>
              </a:p>
            </p:txBody>
          </p:sp>
        </p:grp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90D0AE0A-0FA1-DA40-95A3-602A1CAA3E04}"/>
              </a:ext>
            </a:extLst>
          </p:cNvPr>
          <p:cNvGrpSpPr/>
          <p:nvPr/>
        </p:nvGrpSpPr>
        <p:grpSpPr>
          <a:xfrm>
            <a:off x="983345" y="2221128"/>
            <a:ext cx="1628721" cy="654981"/>
            <a:chOff x="983345" y="2221128"/>
            <a:chExt cx="1628721" cy="654981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8A2BBA9E-3426-6B4F-8FE6-BE5E6E2B32D7}"/>
                </a:ext>
              </a:extLst>
            </p:cNvPr>
            <p:cNvSpPr txBox="1"/>
            <p:nvPr/>
          </p:nvSpPr>
          <p:spPr>
            <a:xfrm>
              <a:off x="1460827" y="2506777"/>
              <a:ext cx="481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 </a:t>
              </a:r>
              <a:r>
                <a:rPr lang="de-DE" dirty="0">
                  <a:latin typeface="Bradley Hand" pitchFamily="2" charset="77"/>
                </a:rPr>
                <a:t>5</a:t>
              </a:r>
              <a:r>
                <a:rPr lang="sv-SE" baseline="30000" dirty="0">
                  <a:latin typeface="Bradley Hand" pitchFamily="2" charset="77"/>
                </a:rPr>
                <a:t>2</a:t>
              </a:r>
              <a:endParaRPr lang="sv-SE" dirty="0">
                <a:latin typeface="Bradley Hand" pitchFamily="2" charset="77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38B21B46-E8A9-7F43-8DAB-D7FEE66B4466}"/>
                </a:ext>
              </a:extLst>
            </p:cNvPr>
            <p:cNvSpPr txBox="1"/>
            <p:nvPr/>
          </p:nvSpPr>
          <p:spPr>
            <a:xfrm>
              <a:off x="1375498" y="222112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radley Hand" pitchFamily="2" charset="77"/>
                </a:rPr>
                <a:t>5</a:t>
              </a:r>
              <a:r>
                <a:rPr lang="sv-SE" baseline="30000" dirty="0">
                  <a:latin typeface="Bradley Hand" pitchFamily="2" charset="77"/>
                </a:rPr>
                <a:t>3</a:t>
              </a:r>
              <a:r>
                <a:rPr lang="de-DE" dirty="0">
                  <a:latin typeface="Bradley Hand" pitchFamily="2" charset="77"/>
                </a:rPr>
                <a:t>∙ 5</a:t>
              </a:r>
              <a:r>
                <a:rPr lang="sv-SE" baseline="30000" dirty="0">
                  <a:latin typeface="Bradley Hand" pitchFamily="2" charset="77"/>
                </a:rPr>
                <a:t>x</a:t>
              </a:r>
              <a:r>
                <a:rPr lang="de-DE" dirty="0">
                  <a:latin typeface="Bradley Hand" pitchFamily="2" charset="77"/>
                </a:rPr>
                <a:t> </a:t>
              </a:r>
              <a:endParaRPr lang="sv-SE" dirty="0">
                <a:latin typeface="Bradley Hand" pitchFamily="2" charset="77"/>
              </a:endParaRP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96D66CD1-D033-0344-A2C0-3AFB033B9B32}"/>
                </a:ext>
              </a:extLst>
            </p:cNvPr>
            <p:cNvCxnSpPr>
              <a:cxnSpLocks/>
            </p:cNvCxnSpPr>
            <p:nvPr/>
          </p:nvCxnSpPr>
          <p:spPr>
            <a:xfrm>
              <a:off x="1381952" y="2532145"/>
              <a:ext cx="639192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970EFA45-9E48-DF4D-94B7-BD6B4E00883B}"/>
                </a:ext>
              </a:extLst>
            </p:cNvPr>
            <p:cNvSpPr txBox="1"/>
            <p:nvPr/>
          </p:nvSpPr>
          <p:spPr>
            <a:xfrm>
              <a:off x="983345" y="2354645"/>
              <a:ext cx="449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a)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EE1B8C43-524B-8D4E-91BF-49A3C0C035AB}"/>
                </a:ext>
              </a:extLst>
            </p:cNvPr>
            <p:cNvSpPr txBox="1"/>
            <p:nvPr/>
          </p:nvSpPr>
          <p:spPr>
            <a:xfrm>
              <a:off x="1952672" y="2339015"/>
              <a:ext cx="481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 =</a:t>
              </a: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9B8EF58E-44A8-424E-A821-65F1733C98C5}"/>
                </a:ext>
              </a:extLst>
            </p:cNvPr>
            <p:cNvSpPr txBox="1"/>
            <p:nvPr/>
          </p:nvSpPr>
          <p:spPr>
            <a:xfrm>
              <a:off x="2130624" y="2347479"/>
              <a:ext cx="481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 </a:t>
              </a:r>
              <a:r>
                <a:rPr lang="de-DE" dirty="0">
                  <a:latin typeface="Bradley Hand" pitchFamily="2" charset="77"/>
                </a:rPr>
                <a:t>5</a:t>
              </a:r>
              <a:r>
                <a:rPr lang="sv-SE" baseline="30000" dirty="0">
                  <a:latin typeface="Bradley Hand" pitchFamily="2" charset="77"/>
                </a:rPr>
                <a:t>6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3F9052C5-9EF9-B44C-A6CA-3616580FEE63}"/>
              </a:ext>
            </a:extLst>
          </p:cNvPr>
          <p:cNvSpPr txBox="1"/>
          <p:nvPr/>
        </p:nvSpPr>
        <p:spPr>
          <a:xfrm>
            <a:off x="1367544" y="276153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radley Hand" pitchFamily="2" charset="77"/>
              </a:rPr>
              <a:t>5</a:t>
            </a:r>
            <a:r>
              <a:rPr lang="sv-SE" baseline="30000" dirty="0">
                <a:latin typeface="Bradley Hand" pitchFamily="2" charset="77"/>
              </a:rPr>
              <a:t>3 </a:t>
            </a:r>
            <a:r>
              <a:rPr lang="de-DE" dirty="0">
                <a:latin typeface="Bradley Hand" pitchFamily="2" charset="77"/>
              </a:rPr>
              <a:t>∙ 5</a:t>
            </a:r>
            <a:r>
              <a:rPr lang="sv-SE" baseline="30000" dirty="0">
                <a:latin typeface="Bradley Hand" pitchFamily="2" charset="77"/>
              </a:rPr>
              <a:t>x</a:t>
            </a:r>
            <a:r>
              <a:rPr lang="sv-SE" i="1" baseline="30000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92C9A8BF-E674-3E4C-8790-EC11112284EA}"/>
              </a:ext>
            </a:extLst>
          </p:cNvPr>
          <p:cNvSpPr txBox="1"/>
          <p:nvPr/>
        </p:nvSpPr>
        <p:spPr>
          <a:xfrm>
            <a:off x="2129592" y="2761530"/>
            <a:ext cx="48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</a:t>
            </a:r>
            <a:r>
              <a:rPr lang="de-DE" dirty="0">
                <a:latin typeface="Bradley Hand" pitchFamily="2" charset="77"/>
              </a:rPr>
              <a:t>5</a:t>
            </a:r>
            <a:r>
              <a:rPr lang="sv-SE" baseline="30000" dirty="0">
                <a:latin typeface="Bradley Hand" pitchFamily="2" charset="77"/>
              </a:rPr>
              <a:t>8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6AF96EFE-501E-A84D-BABE-9A8383560C08}"/>
              </a:ext>
            </a:extLst>
          </p:cNvPr>
          <p:cNvGrpSpPr/>
          <p:nvPr/>
        </p:nvGrpSpPr>
        <p:grpSpPr>
          <a:xfrm>
            <a:off x="4572000" y="2143177"/>
            <a:ext cx="2757574" cy="489503"/>
            <a:chOff x="4892840" y="2763231"/>
            <a:chExt cx="2757574" cy="489503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40D73870-CB97-2746-ABAF-E84D273D8A68}"/>
                </a:ext>
              </a:extLst>
            </p:cNvPr>
            <p:cNvSpPr/>
            <p:nvPr/>
          </p:nvSpPr>
          <p:spPr>
            <a:xfrm>
              <a:off x="4892840" y="2763231"/>
              <a:ext cx="275757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Eftersom        = 5</a:t>
              </a:r>
              <a:r>
                <a:rPr lang="sv-SE" sz="1400" baseline="30000" dirty="0"/>
                <a:t>0 </a:t>
              </a:r>
              <a:r>
                <a:rPr lang="sv-SE" sz="1400" dirty="0"/>
                <a:t>så är 5</a:t>
              </a:r>
              <a:r>
                <a:rPr lang="sv-SE" sz="1400" baseline="30000" dirty="0"/>
                <a:t>3 </a:t>
              </a:r>
              <a:r>
                <a:rPr lang="sv-SE" sz="1400" dirty="0"/>
                <a:t>· 5</a:t>
              </a:r>
              <a:r>
                <a:rPr lang="sv-SE" sz="1400" i="1" baseline="30000" dirty="0"/>
                <a:t>x </a:t>
              </a:r>
              <a:r>
                <a:rPr lang="sv-SE" sz="1400" dirty="0"/>
                <a:t>= 5</a:t>
              </a:r>
              <a:r>
                <a:rPr lang="sv-SE" sz="1400" baseline="30000" dirty="0"/>
                <a:t>8 </a:t>
              </a:r>
              <a:r>
                <a:rPr lang="sv-SE" sz="1400" dirty="0"/>
                <a:t>.</a:t>
              </a:r>
              <a:r>
                <a:rPr lang="sv-SE" sz="2000" i="1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A15C4C1A-798F-1F4C-A268-D57E51E3912D}"/>
                </a:ext>
              </a:extLst>
            </p:cNvPr>
            <p:cNvSpPr/>
            <p:nvPr/>
          </p:nvSpPr>
          <p:spPr>
            <a:xfrm>
              <a:off x="5646373" y="2767656"/>
              <a:ext cx="3435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  <a:r>
                <a:rPr lang="sv-SE" sz="1400" baseline="30000" dirty="0"/>
                <a:t>8</a:t>
              </a:r>
              <a:endParaRPr lang="sv-SE" sz="1400" dirty="0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801873AF-1D8F-B040-B2FE-DF97816EF1C8}"/>
                </a:ext>
              </a:extLst>
            </p:cNvPr>
            <p:cNvSpPr/>
            <p:nvPr/>
          </p:nvSpPr>
          <p:spPr>
            <a:xfrm>
              <a:off x="5638139" y="2944957"/>
              <a:ext cx="3647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  <a:r>
                <a:rPr lang="sv-SE" sz="1400" baseline="30000" dirty="0"/>
                <a:t>2</a:t>
              </a:r>
              <a:endParaRPr lang="sv-SE" sz="1400" dirty="0"/>
            </a:p>
          </p:txBody>
        </p:sp>
        <p:cxnSp>
          <p:nvCxnSpPr>
            <p:cNvPr id="53" name="Rak 52">
              <a:extLst>
                <a:ext uri="{FF2B5EF4-FFF2-40B4-BE49-F238E27FC236}">
                  <a16:creationId xmlns:a16="http://schemas.microsoft.com/office/drawing/2014/main" id="{4FD545A3-FA83-054C-8620-AFB3DEB7D493}"/>
                </a:ext>
              </a:extLst>
            </p:cNvPr>
            <p:cNvCxnSpPr>
              <a:cxnSpLocks/>
            </p:cNvCxnSpPr>
            <p:nvPr/>
          </p:nvCxnSpPr>
          <p:spPr>
            <a:xfrm>
              <a:off x="5707140" y="3004609"/>
              <a:ext cx="1604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ruta 53">
            <a:extLst>
              <a:ext uri="{FF2B5EF4-FFF2-40B4-BE49-F238E27FC236}">
                <a16:creationId xmlns:a16="http://schemas.microsoft.com/office/drawing/2014/main" id="{62840557-7A39-044C-9C49-D218470F46AD}"/>
              </a:ext>
            </a:extLst>
          </p:cNvPr>
          <p:cNvSpPr txBox="1"/>
          <p:nvPr/>
        </p:nvSpPr>
        <p:spPr>
          <a:xfrm>
            <a:off x="1844967" y="305729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06119446-BEF9-DF45-A64F-3BDBFECC4D7C}"/>
              </a:ext>
            </a:extLst>
          </p:cNvPr>
          <p:cNvSpPr txBox="1"/>
          <p:nvPr/>
        </p:nvSpPr>
        <p:spPr>
          <a:xfrm>
            <a:off x="2155672" y="3057294"/>
            <a:ext cx="48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</a:t>
            </a:r>
            <a:r>
              <a:rPr lang="de-DE" dirty="0">
                <a:latin typeface="Bradley Hand" pitchFamily="2" charset="77"/>
              </a:rPr>
              <a:t>5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6A19DDEC-62A1-3A4E-B443-4EBE603D1379}"/>
              </a:ext>
            </a:extLst>
          </p:cNvPr>
          <p:cNvSpPr txBox="1"/>
          <p:nvPr/>
        </p:nvSpPr>
        <p:spPr>
          <a:xfrm>
            <a:off x="986581" y="3754792"/>
            <a:ext cx="128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radley Hand" pitchFamily="2" charset="77"/>
              </a:rPr>
              <a:t>b)  3</a:t>
            </a:r>
            <a:r>
              <a:rPr lang="sv-SE" baseline="30000" dirty="0">
                <a:latin typeface="Bradley Hand" pitchFamily="2" charset="77"/>
              </a:rPr>
              <a:t>3 </a:t>
            </a:r>
            <a:r>
              <a:rPr lang="sv-SE" baseline="30000" dirty="0">
                <a:latin typeface="+mn-lt"/>
              </a:rPr>
              <a:t>– </a:t>
            </a:r>
            <a:r>
              <a:rPr lang="sv-SE" i="1" baseline="30000" dirty="0">
                <a:latin typeface="Bradley Hand" pitchFamily="2" charset="77"/>
              </a:rPr>
              <a:t>x 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7D5345E2-D3B4-5B49-9399-82033468BFB4}"/>
              </a:ext>
            </a:extLst>
          </p:cNvPr>
          <p:cNvSpPr txBox="1"/>
          <p:nvPr/>
        </p:nvSpPr>
        <p:spPr>
          <a:xfrm>
            <a:off x="2010003" y="3754792"/>
            <a:ext cx="48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</a:t>
            </a:r>
            <a:r>
              <a:rPr lang="de-DE" dirty="0">
                <a:latin typeface="Bradley Hand" pitchFamily="2" charset="77"/>
              </a:rPr>
              <a:t>9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74850D00-3AA8-D641-9B69-05F6E2140B62}"/>
              </a:ext>
            </a:extLst>
          </p:cNvPr>
          <p:cNvSpPr/>
          <p:nvPr/>
        </p:nvSpPr>
        <p:spPr>
          <a:xfrm>
            <a:off x="4572000" y="3614070"/>
            <a:ext cx="25277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3</a:t>
            </a:r>
            <a:r>
              <a:rPr lang="sv-SE" sz="1400" baseline="30000" dirty="0"/>
              <a:t>2</a:t>
            </a:r>
            <a:r>
              <a:rPr lang="sv-SE" sz="1400" dirty="0"/>
              <a:t> = 9</a:t>
            </a:r>
            <a:r>
              <a:rPr lang="sv-SE" sz="1400" baseline="30000" dirty="0"/>
              <a:t> </a:t>
            </a:r>
            <a:r>
              <a:rPr lang="sv-SE" sz="1400" dirty="0"/>
              <a:t>så är </a:t>
            </a:r>
            <a:r>
              <a:rPr lang="sv-SE" sz="1400" i="1" dirty="0"/>
              <a:t>x </a:t>
            </a:r>
            <a:r>
              <a:rPr lang="sv-SE" sz="1400" dirty="0"/>
              <a:t>– 1 = 2</a:t>
            </a:r>
            <a:r>
              <a:rPr lang="sv-SE" sz="1400" baseline="30000" dirty="0"/>
              <a:t> </a:t>
            </a:r>
            <a:r>
              <a:rPr lang="sv-SE" sz="1400" dirty="0"/>
              <a:t>.</a:t>
            </a:r>
            <a:r>
              <a:rPr lang="sv-SE" sz="2000" i="1" dirty="0">
                <a:solidFill>
                  <a:schemeClr val="bg1"/>
                </a:solidFill>
              </a:rPr>
              <a:t>1</a:t>
            </a:r>
            <a:r>
              <a:rPr lang="sv-SE" sz="1400" dirty="0"/>
              <a:t> </a:t>
            </a:r>
            <a:endParaRPr lang="sv-SE" sz="1200" dirty="0"/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40849CE7-3285-D040-A2E9-504885B881AC}"/>
              </a:ext>
            </a:extLst>
          </p:cNvPr>
          <p:cNvSpPr txBox="1"/>
          <p:nvPr/>
        </p:nvSpPr>
        <p:spPr>
          <a:xfrm>
            <a:off x="1355339" y="407573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radley Hand" pitchFamily="2" charset="77"/>
              </a:rPr>
              <a:t>x </a:t>
            </a:r>
            <a:r>
              <a:rPr lang="de-DE" dirty="0">
                <a:latin typeface="+mn-lt"/>
              </a:rPr>
              <a:t>–</a:t>
            </a:r>
            <a:r>
              <a:rPr lang="de-DE" dirty="0">
                <a:latin typeface="Bradley Hand" pitchFamily="2" charset="77"/>
              </a:rPr>
              <a:t> 1</a:t>
            </a:r>
            <a:r>
              <a:rPr lang="sv-SE" i="1" baseline="30000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1F9706CF-DEDC-694A-A865-7035536B0E7A}"/>
              </a:ext>
            </a:extLst>
          </p:cNvPr>
          <p:cNvSpPr txBox="1"/>
          <p:nvPr/>
        </p:nvSpPr>
        <p:spPr>
          <a:xfrm>
            <a:off x="2032117" y="4075735"/>
            <a:ext cx="48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178A80F7-3050-694B-A558-BF324338DEAB}"/>
              </a:ext>
            </a:extLst>
          </p:cNvPr>
          <p:cNvSpPr txBox="1"/>
          <p:nvPr/>
        </p:nvSpPr>
        <p:spPr>
          <a:xfrm>
            <a:off x="1675363" y="437406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 </a:t>
            </a:r>
            <a:r>
              <a:rPr lang="de-DE" dirty="0">
                <a:latin typeface="Bradley Hand" pitchFamily="2" charset="77"/>
              </a:rPr>
              <a:t>3 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85F32A55-3563-6D42-B664-2153F0A38703}"/>
              </a:ext>
            </a:extLst>
          </p:cNvPr>
          <p:cNvGrpSpPr/>
          <p:nvPr/>
        </p:nvGrpSpPr>
        <p:grpSpPr>
          <a:xfrm>
            <a:off x="740566" y="5094176"/>
            <a:ext cx="1708346" cy="619423"/>
            <a:chOff x="668828" y="2229699"/>
            <a:chExt cx="1708346" cy="619423"/>
          </a:xfrm>
        </p:grpSpPr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958B6E57-197E-0848-A8F1-6067018CFEC4}"/>
                </a:ext>
              </a:extLst>
            </p:cNvPr>
            <p:cNvSpPr txBox="1"/>
            <p:nvPr/>
          </p:nvSpPr>
          <p:spPr>
            <a:xfrm>
              <a:off x="1557971" y="2479790"/>
              <a:ext cx="541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Bradley Hand" pitchFamily="2" charset="77"/>
                </a:rPr>
                <a:t>10</a:t>
              </a:r>
              <a:r>
                <a:rPr lang="sv-SE" baseline="30000" dirty="0">
                  <a:latin typeface="Bradley Hand" pitchFamily="2" charset="77"/>
                </a:rPr>
                <a:t>4</a:t>
              </a:r>
              <a:endParaRPr lang="sv-SE" dirty="0">
                <a:latin typeface="Bradley Hand" pitchFamily="2" charset="77"/>
              </a:endParaRPr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B3436539-2FA2-C840-A5FC-49E1A01A1DA5}"/>
                </a:ext>
              </a:extLst>
            </p:cNvPr>
            <p:cNvSpPr txBox="1"/>
            <p:nvPr/>
          </p:nvSpPr>
          <p:spPr>
            <a:xfrm>
              <a:off x="1312459" y="2229699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radley Hand" pitchFamily="2" charset="77"/>
                </a:rPr>
                <a:t>10</a:t>
              </a:r>
              <a:r>
                <a:rPr lang="sv-SE" baseline="30000" dirty="0">
                  <a:latin typeface="Bradley Hand" pitchFamily="2" charset="77"/>
                </a:rPr>
                <a:t>x </a:t>
              </a:r>
              <a:r>
                <a:rPr lang="de-DE" dirty="0">
                  <a:latin typeface="Bradley Hand" pitchFamily="2" charset="77"/>
                </a:rPr>
                <a:t>∙ 10</a:t>
              </a:r>
              <a:r>
                <a:rPr lang="sv-SE" baseline="30000" dirty="0">
                  <a:latin typeface="Bradley Hand" pitchFamily="2" charset="77"/>
                </a:rPr>
                <a:t>2</a:t>
              </a:r>
              <a:r>
                <a:rPr lang="de-DE" dirty="0">
                  <a:latin typeface="Bradley Hand" pitchFamily="2" charset="77"/>
                </a:rPr>
                <a:t> </a:t>
              </a:r>
              <a:endParaRPr lang="sv-SE" dirty="0">
                <a:latin typeface="Bradley Hand" pitchFamily="2" charset="77"/>
              </a:endParaRPr>
            </a:p>
          </p:txBody>
        </p:sp>
        <p:cxnSp>
          <p:nvCxnSpPr>
            <p:cNvPr id="70" name="Rak 69">
              <a:extLst>
                <a:ext uri="{FF2B5EF4-FFF2-40B4-BE49-F238E27FC236}">
                  <a16:creationId xmlns:a16="http://schemas.microsoft.com/office/drawing/2014/main" id="{3946C372-5E97-2841-A700-E2976BA5635A}"/>
                </a:ext>
              </a:extLst>
            </p:cNvPr>
            <p:cNvCxnSpPr>
              <a:cxnSpLocks/>
            </p:cNvCxnSpPr>
            <p:nvPr/>
          </p:nvCxnSpPr>
          <p:spPr>
            <a:xfrm>
              <a:off x="1381952" y="2532145"/>
              <a:ext cx="867235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203FDB1E-7FDA-AE46-A405-C8A9207341AE}"/>
                </a:ext>
              </a:extLst>
            </p:cNvPr>
            <p:cNvSpPr txBox="1"/>
            <p:nvPr/>
          </p:nvSpPr>
          <p:spPr>
            <a:xfrm>
              <a:off x="668828" y="2347479"/>
              <a:ext cx="449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c)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4DE2C97E-50B5-8B49-B8DB-9099A72570EC}"/>
                </a:ext>
              </a:extLst>
            </p:cNvPr>
            <p:cNvSpPr txBox="1"/>
            <p:nvPr/>
          </p:nvSpPr>
          <p:spPr>
            <a:xfrm>
              <a:off x="893442" y="2347479"/>
              <a:ext cx="541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 </a:t>
              </a:r>
              <a:r>
                <a:rPr lang="de-DE" dirty="0">
                  <a:latin typeface="Bradley Hand" pitchFamily="2" charset="77"/>
                </a:rPr>
                <a:t>1 </a:t>
              </a:r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2F27C520-777E-9049-9845-C13F82D66445}"/>
              </a:ext>
            </a:extLst>
          </p:cNvPr>
          <p:cNvSpPr/>
          <p:nvPr/>
        </p:nvSpPr>
        <p:spPr>
          <a:xfrm>
            <a:off x="4572000" y="5001843"/>
            <a:ext cx="30571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10</a:t>
            </a:r>
            <a:r>
              <a:rPr lang="sv-SE" sz="1400" baseline="30000" dirty="0"/>
              <a:t>0</a:t>
            </a:r>
            <a:r>
              <a:rPr lang="sv-SE" sz="1400" dirty="0"/>
              <a:t> = 1</a:t>
            </a:r>
            <a:r>
              <a:rPr lang="sv-SE" sz="1400" baseline="30000" dirty="0"/>
              <a:t> </a:t>
            </a:r>
            <a:r>
              <a:rPr lang="sv-SE" sz="1400" dirty="0"/>
              <a:t>så är 10</a:t>
            </a:r>
            <a:r>
              <a:rPr lang="sv-SE" sz="1400" i="1" baseline="30000" dirty="0"/>
              <a:t>x</a:t>
            </a:r>
            <a:r>
              <a:rPr lang="sv-SE" sz="1400" i="1" dirty="0"/>
              <a:t> </a:t>
            </a:r>
            <a:r>
              <a:rPr lang="sv-SE" sz="1400" dirty="0"/>
              <a:t>· 10</a:t>
            </a:r>
            <a:r>
              <a:rPr lang="sv-SE" sz="1400" baseline="30000" dirty="0"/>
              <a:t>2</a:t>
            </a:r>
            <a:r>
              <a:rPr lang="sv-SE" sz="1400" dirty="0"/>
              <a:t> = 10</a:t>
            </a:r>
            <a:r>
              <a:rPr lang="sv-SE" sz="1400" baseline="30000" dirty="0"/>
              <a:t>4 </a:t>
            </a:r>
            <a:r>
              <a:rPr lang="sv-SE" sz="1400" dirty="0"/>
              <a:t>.</a:t>
            </a:r>
            <a:r>
              <a:rPr lang="sv-SE" sz="2000" i="1" dirty="0">
                <a:solidFill>
                  <a:schemeClr val="bg1"/>
                </a:solidFill>
              </a:rPr>
              <a:t>1</a:t>
            </a:r>
            <a:r>
              <a:rPr lang="sv-SE" sz="1400" dirty="0"/>
              <a:t> </a:t>
            </a:r>
            <a:endParaRPr lang="sv-SE" sz="1200" dirty="0"/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887E65EC-FCC0-B048-BE09-7202FF2E2089}"/>
              </a:ext>
            </a:extLst>
          </p:cNvPr>
          <p:cNvSpPr txBox="1"/>
          <p:nvPr/>
        </p:nvSpPr>
        <p:spPr>
          <a:xfrm>
            <a:off x="1014968" y="569906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x </a:t>
            </a:r>
            <a:r>
              <a:rPr lang="de-DE" dirty="0">
                <a:latin typeface="Bradley Hand" pitchFamily="2" charset="77"/>
              </a:rPr>
              <a:t>∙ 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i="1" baseline="30000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139BC630-38E6-ED45-A520-F339240B6594}"/>
              </a:ext>
            </a:extLst>
          </p:cNvPr>
          <p:cNvSpPr txBox="1"/>
          <p:nvPr/>
        </p:nvSpPr>
        <p:spPr>
          <a:xfrm>
            <a:off x="1967317" y="5699068"/>
            <a:ext cx="6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</a:t>
            </a:r>
            <a:r>
              <a:rPr lang="de-D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4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C2C221AF-3794-8148-BB07-7262F8E9DABA}"/>
              </a:ext>
            </a:extLst>
          </p:cNvPr>
          <p:cNvSpPr txBox="1"/>
          <p:nvPr/>
        </p:nvSpPr>
        <p:spPr>
          <a:xfrm>
            <a:off x="1703684" y="595249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C3A1E844-6184-C64F-A317-C9B2568399EF}"/>
              </a:ext>
            </a:extLst>
          </p:cNvPr>
          <p:cNvSpPr txBox="1"/>
          <p:nvPr/>
        </p:nvSpPr>
        <p:spPr>
          <a:xfrm>
            <a:off x="2014389" y="5952493"/>
            <a:ext cx="48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</a:t>
            </a:r>
            <a:r>
              <a:rPr lang="de-DE" dirty="0">
                <a:latin typeface="Bradley Hand" pitchFamily="2" charset="77"/>
              </a:rPr>
              <a:t>2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BE0F6E22-7B47-4449-8543-AAB507753D24}"/>
              </a:ext>
            </a:extLst>
          </p:cNvPr>
          <p:cNvSpPr/>
          <p:nvPr/>
        </p:nvSpPr>
        <p:spPr>
          <a:xfrm>
            <a:off x="4572000" y="2723977"/>
            <a:ext cx="3497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+ </a:t>
            </a:r>
            <a:r>
              <a:rPr lang="sv-SE" sz="1400" i="1" dirty="0"/>
              <a:t>x</a:t>
            </a:r>
            <a:r>
              <a:rPr lang="sv-SE" sz="1400" dirty="0"/>
              <a:t> = 8 eftersom exponenterna adderas vi multiplikation av potenser med samma bas. </a:t>
            </a:r>
            <a:endParaRPr lang="sv-SE" sz="1200" dirty="0"/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5" grpId="0"/>
      <p:bldP spid="54" grpId="0"/>
      <p:bldP spid="55" grpId="0"/>
      <p:bldP spid="56" grpId="0"/>
      <p:bldP spid="57" grpId="0"/>
      <p:bldP spid="59" grpId="0" animBg="1"/>
      <p:bldP spid="63" grpId="0"/>
      <p:bldP spid="64" grpId="0"/>
      <p:bldP spid="65" grpId="0"/>
      <p:bldP spid="75" grpId="0" animBg="1"/>
      <p:bldP spid="76" grpId="0"/>
      <p:bldP spid="77" grpId="0"/>
      <p:bldP spid="78" grpId="0"/>
      <p:bldP spid="79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B175740-9641-EA4B-BB2E-5335A0AEF999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B79C1E8-545A-4F4B-90A1-6653706AC1E2}"/>
              </a:ext>
            </a:extLst>
          </p:cNvPr>
          <p:cNvSpPr txBox="1"/>
          <p:nvPr/>
        </p:nvSpPr>
        <p:spPr>
          <a:xfrm>
            <a:off x="644602" y="902168"/>
            <a:ext cx="22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 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 · 10</a:t>
            </a:r>
            <a:r>
              <a:rPr lang="sv-SE" baseline="30000" dirty="0"/>
              <a:t>4</a:t>
            </a:r>
            <a:r>
              <a:rPr lang="sv-SE" dirty="0"/>
              <a:t>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62FBF89-CC81-FD48-8B77-4DCBB134E8B2}"/>
              </a:ext>
            </a:extLst>
          </p:cNvPr>
          <p:cNvSpPr txBox="1"/>
          <p:nvPr/>
        </p:nvSpPr>
        <p:spPr>
          <a:xfrm>
            <a:off x="1027956" y="1375423"/>
            <a:ext cx="179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· 10 · 10</a:t>
            </a:r>
            <a:r>
              <a:rPr lang="sv-SE" baseline="30000" dirty="0">
                <a:latin typeface="Bradley Hand" pitchFamily="2" charset="77"/>
              </a:rPr>
              <a:t>4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DD7BD47-927E-E744-B121-B4348627F78C}"/>
              </a:ext>
            </a:extLst>
          </p:cNvPr>
          <p:cNvSpPr txBox="1"/>
          <p:nvPr/>
        </p:nvSpPr>
        <p:spPr>
          <a:xfrm>
            <a:off x="5306105" y="1383601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sz="1600" baseline="30000" dirty="0">
                <a:latin typeface="Bradley Hand" pitchFamily="2" charset="77"/>
              </a:rPr>
              <a:t>7</a:t>
            </a:r>
            <a:r>
              <a:rPr lang="sv-SE" baseline="30000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A78496-1BA6-B341-8F6A-8225D22E110F}"/>
              </a:ext>
            </a:extLst>
          </p:cNvPr>
          <p:cNvSpPr txBox="1"/>
          <p:nvPr/>
        </p:nvSpPr>
        <p:spPr>
          <a:xfrm>
            <a:off x="2620836" y="1381232"/>
            <a:ext cx="196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· 10</a:t>
            </a:r>
            <a:r>
              <a:rPr lang="sv-SE" baseline="30000" dirty="0">
                <a:latin typeface="Bradley Hand" pitchFamily="2" charset="77"/>
              </a:rPr>
              <a:t>1</a:t>
            </a:r>
            <a:r>
              <a:rPr lang="sv-SE" dirty="0">
                <a:latin typeface="Bradley Hand" pitchFamily="2" charset="77"/>
              </a:rPr>
              <a:t> · 10</a:t>
            </a:r>
            <a:r>
              <a:rPr lang="sv-SE" baseline="30000" dirty="0">
                <a:latin typeface="Bradley Hand" pitchFamily="2" charset="77"/>
              </a:rPr>
              <a:t>4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86AB73D-9A7F-1045-824F-D8F0F461B7BD}"/>
              </a:ext>
            </a:extLst>
          </p:cNvPr>
          <p:cNvSpPr txBox="1"/>
          <p:nvPr/>
        </p:nvSpPr>
        <p:spPr>
          <a:xfrm>
            <a:off x="4342859" y="1383601"/>
            <a:ext cx="128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baseline="30000" dirty="0">
                <a:latin typeface="+mn-lt"/>
              </a:rPr>
              <a:t>+</a:t>
            </a:r>
            <a:r>
              <a:rPr lang="sv-SE" baseline="30000" dirty="0">
                <a:latin typeface="Bradley Hand" pitchFamily="2" charset="77"/>
              </a:rPr>
              <a:t>1</a:t>
            </a:r>
            <a:r>
              <a:rPr lang="sv-SE" baseline="30000" dirty="0"/>
              <a:t>+</a:t>
            </a:r>
            <a:r>
              <a:rPr lang="sv-SE" baseline="30000" dirty="0">
                <a:latin typeface="Bradley Hand" pitchFamily="2" charset="77"/>
              </a:rPr>
              <a:t>4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9A74296E-0579-C242-B497-5D10B5C55D11}"/>
              </a:ext>
            </a:extLst>
          </p:cNvPr>
          <p:cNvGrpSpPr/>
          <p:nvPr/>
        </p:nvGrpSpPr>
        <p:grpSpPr>
          <a:xfrm>
            <a:off x="561345" y="2455780"/>
            <a:ext cx="730502" cy="671244"/>
            <a:chOff x="1413092" y="3640833"/>
            <a:chExt cx="730502" cy="671244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0A4FC3D-A0FB-C641-A861-51D3B10C0DB7}"/>
                </a:ext>
              </a:extLst>
            </p:cNvPr>
            <p:cNvSpPr txBox="1"/>
            <p:nvPr/>
          </p:nvSpPr>
          <p:spPr>
            <a:xfrm>
              <a:off x="1413092" y="3791789"/>
              <a:ext cx="37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b)</a:t>
              </a:r>
              <a:endParaRPr lang="sv-SE" dirty="0"/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33EAC050-1FB6-6E43-A24F-C72B249CC9FE}"/>
                </a:ext>
              </a:extLst>
            </p:cNvPr>
            <p:cNvGrpSpPr/>
            <p:nvPr/>
          </p:nvGrpSpPr>
          <p:grpSpPr>
            <a:xfrm>
              <a:off x="1685159" y="3640833"/>
              <a:ext cx="458435" cy="671244"/>
              <a:chOff x="3875506" y="1848040"/>
              <a:chExt cx="458435" cy="671244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6C0DB915-E8FD-E344-9BB7-F22BFFEEF325}"/>
                  </a:ext>
                </a:extLst>
              </p:cNvPr>
              <p:cNvSpPr txBox="1"/>
              <p:nvPr/>
            </p:nvSpPr>
            <p:spPr>
              <a:xfrm>
                <a:off x="3953709" y="184804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  <a:r>
                  <a:rPr lang="sv-SE" baseline="30000" dirty="0"/>
                  <a:t>7</a:t>
                </a:r>
                <a:endParaRPr lang="sv-SE" dirty="0"/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DACFAAC2-B307-AF45-B1BC-D756DE8B95F1}"/>
                  </a:ext>
                </a:extLst>
              </p:cNvPr>
              <p:cNvSpPr txBox="1"/>
              <p:nvPr/>
            </p:nvSpPr>
            <p:spPr>
              <a:xfrm>
                <a:off x="3875506" y="214995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54782C97-8CA4-924B-AADE-B773214F7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466" y="2183662"/>
                <a:ext cx="27521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CCCF6E5-E793-D943-B514-25BEEEB8B337}"/>
              </a:ext>
            </a:extLst>
          </p:cNvPr>
          <p:cNvGrpSpPr/>
          <p:nvPr/>
        </p:nvGrpSpPr>
        <p:grpSpPr>
          <a:xfrm>
            <a:off x="941763" y="3172752"/>
            <a:ext cx="745306" cy="622031"/>
            <a:chOff x="2363417" y="3586924"/>
            <a:chExt cx="745306" cy="622031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A8EB7F95-41AB-A149-B31D-23EABE7A0539}"/>
                </a:ext>
              </a:extLst>
            </p:cNvPr>
            <p:cNvGrpSpPr/>
            <p:nvPr/>
          </p:nvGrpSpPr>
          <p:grpSpPr>
            <a:xfrm>
              <a:off x="2363417" y="3586924"/>
              <a:ext cx="529856" cy="622031"/>
              <a:chOff x="3847701" y="1882198"/>
              <a:chExt cx="529856" cy="622031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DCF0BCA5-9778-D04C-8012-A93603290F7D}"/>
                  </a:ext>
                </a:extLst>
              </p:cNvPr>
              <p:cNvSpPr txBox="1"/>
              <p:nvPr/>
            </p:nvSpPr>
            <p:spPr>
              <a:xfrm>
                <a:off x="3944425" y="1882198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  <a:r>
                  <a:rPr lang="sv-SE" sz="1600" baseline="30000" dirty="0">
                    <a:latin typeface="Bradley Hand" pitchFamily="2" charset="77"/>
                  </a:rPr>
                  <a:t>7</a:t>
                </a:r>
                <a:endParaRPr lang="sv-SE" dirty="0">
                  <a:latin typeface="Bradley Hand" pitchFamily="2" charset="77"/>
                </a:endParaRPr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23B8650D-8560-6C43-B5D5-78805672DB63}"/>
                  </a:ext>
                </a:extLst>
              </p:cNvPr>
              <p:cNvSpPr txBox="1"/>
              <p:nvPr/>
            </p:nvSpPr>
            <p:spPr>
              <a:xfrm>
                <a:off x="3847701" y="2134897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2</a:t>
                </a:r>
                <a:r>
                  <a:rPr lang="sv-SE" baseline="30000" dirty="0">
                    <a:latin typeface="Bradley Hand" pitchFamily="2" charset="77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72D41B3B-EA37-FC43-9582-AAD1F16E7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FC08043-DB32-9F46-8218-700833BE7210}"/>
                </a:ext>
              </a:extLst>
            </p:cNvPr>
            <p:cNvSpPr/>
            <p:nvPr/>
          </p:nvSpPr>
          <p:spPr>
            <a:xfrm>
              <a:off x="2808641" y="37124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1270CD7A-2184-4B42-B1F1-09B4C6E71AC0}"/>
              </a:ext>
            </a:extLst>
          </p:cNvPr>
          <p:cNvSpPr/>
          <p:nvPr/>
        </p:nvSpPr>
        <p:spPr>
          <a:xfrm>
            <a:off x="1576856" y="3296959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de-DE" sz="1600" baseline="30000" dirty="0">
                <a:latin typeface="Bradley Hand" pitchFamily="2" charset="77"/>
              </a:rPr>
              <a:t>7 </a:t>
            </a:r>
            <a:r>
              <a:rPr lang="de-DE" sz="1600" baseline="30000" dirty="0">
                <a:latin typeface="+mn-lt"/>
              </a:rPr>
              <a:t>– 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b="1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B4959D2-4AB8-8E41-BDFA-8C2A21742999}"/>
              </a:ext>
            </a:extLst>
          </p:cNvPr>
          <p:cNvSpPr/>
          <p:nvPr/>
        </p:nvSpPr>
        <p:spPr>
          <a:xfrm>
            <a:off x="2324654" y="3301377"/>
            <a:ext cx="671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de-DE" baseline="30000" dirty="0">
                <a:latin typeface="Bradley Hand" pitchFamily="2" charset="77"/>
              </a:rPr>
              <a:t>4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50E64B2-9940-7D41-B42B-0CBFD0C86E7A}"/>
              </a:ext>
            </a:extLst>
          </p:cNvPr>
          <p:cNvGrpSpPr/>
          <p:nvPr/>
        </p:nvGrpSpPr>
        <p:grpSpPr>
          <a:xfrm>
            <a:off x="644602" y="4424332"/>
            <a:ext cx="2379751" cy="675160"/>
            <a:chOff x="697847" y="4188575"/>
            <a:chExt cx="2379751" cy="675160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773E2181-FD39-9649-B425-56F0011B7DDB}"/>
                </a:ext>
              </a:extLst>
            </p:cNvPr>
            <p:cNvGrpSpPr/>
            <p:nvPr/>
          </p:nvGrpSpPr>
          <p:grpSpPr>
            <a:xfrm>
              <a:off x="979841" y="4188575"/>
              <a:ext cx="2097757" cy="675160"/>
              <a:chOff x="3360105" y="1644647"/>
              <a:chExt cx="2097757" cy="675160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54BDE0A-1D35-B942-87FB-B6D64633F460}"/>
                  </a:ext>
                </a:extLst>
              </p:cNvPr>
              <p:cNvSpPr txBox="1"/>
              <p:nvPr/>
            </p:nvSpPr>
            <p:spPr>
              <a:xfrm>
                <a:off x="3360105" y="1950475"/>
                <a:ext cx="2097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</a:t>
                </a:r>
                <a:r>
                  <a:rPr lang="de-DE" dirty="0"/>
                  <a:t>6</a:t>
                </a:r>
                <a:r>
                  <a:rPr lang="sv-SE" baseline="30000" dirty="0"/>
                  <a:t>1</a:t>
                </a:r>
                <a:r>
                  <a:rPr lang="de-DE" dirty="0"/>
                  <a:t> ∙ 6</a:t>
                </a:r>
                <a:r>
                  <a:rPr lang="sv-SE" baseline="30000" dirty="0"/>
                  <a:t>4</a:t>
                </a:r>
                <a:r>
                  <a:rPr lang="de-DE" dirty="0"/>
                  <a:t> </a:t>
                </a:r>
                <a:endParaRPr lang="sv-SE" dirty="0"/>
              </a:p>
            </p:txBody>
          </p:sp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C6F5934B-6D6A-6644-949B-9E4061C5F207}"/>
                  </a:ext>
                </a:extLst>
              </p:cNvPr>
              <p:cNvGrpSpPr/>
              <p:nvPr/>
            </p:nvGrpSpPr>
            <p:grpSpPr>
              <a:xfrm>
                <a:off x="3419405" y="1644647"/>
                <a:ext cx="792205" cy="369332"/>
                <a:chOff x="3192982" y="3543116"/>
                <a:chExt cx="792205" cy="369332"/>
              </a:xfrm>
            </p:grpSpPr>
            <p:sp>
              <p:nvSpPr>
                <p:cNvPr id="32" name="textruta 31">
                  <a:extLst>
                    <a:ext uri="{FF2B5EF4-FFF2-40B4-BE49-F238E27FC236}">
                      <a16:creationId xmlns:a16="http://schemas.microsoft.com/office/drawing/2014/main" id="{328E837B-D7F1-C040-922B-341ECE8DEA40}"/>
                    </a:ext>
                  </a:extLst>
                </p:cNvPr>
                <p:cNvSpPr txBox="1"/>
                <p:nvPr/>
              </p:nvSpPr>
              <p:spPr>
                <a:xfrm>
                  <a:off x="3192982" y="3543116"/>
                  <a:ext cx="792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6</a:t>
                  </a:r>
                  <a:r>
                    <a:rPr lang="sv-SE" baseline="30000" dirty="0"/>
                    <a:t>3</a:t>
                  </a:r>
                  <a:r>
                    <a:rPr lang="de-DE" dirty="0"/>
                    <a:t> ∙ 6</a:t>
                  </a:r>
                  <a:r>
                    <a:rPr lang="sv-SE" baseline="30000" dirty="0"/>
                    <a:t>2</a:t>
                  </a:r>
                  <a:r>
                    <a:rPr lang="de-DE" dirty="0"/>
                    <a:t> </a:t>
                  </a:r>
                  <a:endParaRPr lang="sv-SE" dirty="0"/>
                </a:p>
              </p:txBody>
            </p:sp>
            <p:cxnSp>
              <p:nvCxnSpPr>
                <p:cNvPr id="33" name="Rak 32">
                  <a:extLst>
                    <a:ext uri="{FF2B5EF4-FFF2-40B4-BE49-F238E27FC236}">
                      <a16:creationId xmlns:a16="http://schemas.microsoft.com/office/drawing/2014/main" id="{7A57C503-91A9-6F4D-86A7-547C35249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169" y="3876324"/>
                  <a:ext cx="639192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97E91C3C-2BC8-974D-BD0F-5E7E22F16D20}"/>
                </a:ext>
              </a:extLst>
            </p:cNvPr>
            <p:cNvSpPr txBox="1"/>
            <p:nvPr/>
          </p:nvSpPr>
          <p:spPr>
            <a:xfrm>
              <a:off x="697847" y="4349510"/>
              <a:ext cx="37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c)</a:t>
              </a:r>
              <a:endParaRPr lang="sv-SE" dirty="0"/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011F0797-E6F3-154C-83B2-2B5B3C136CC4}"/>
              </a:ext>
            </a:extLst>
          </p:cNvPr>
          <p:cNvGrpSpPr/>
          <p:nvPr/>
        </p:nvGrpSpPr>
        <p:grpSpPr>
          <a:xfrm>
            <a:off x="994872" y="5235636"/>
            <a:ext cx="1089978" cy="676232"/>
            <a:chOff x="2579990" y="4564621"/>
            <a:chExt cx="1089978" cy="676232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AF8EB60-88DE-D24C-9208-BE9AE89A476C}"/>
                </a:ext>
              </a:extLst>
            </p:cNvPr>
            <p:cNvGrpSpPr/>
            <p:nvPr/>
          </p:nvGrpSpPr>
          <p:grpSpPr>
            <a:xfrm>
              <a:off x="2579990" y="4564621"/>
              <a:ext cx="1004812" cy="676232"/>
              <a:chOff x="3316490" y="1678187"/>
              <a:chExt cx="1004812" cy="676232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219E21B-09EA-234D-A820-31A8FD66C11A}"/>
                  </a:ext>
                </a:extLst>
              </p:cNvPr>
              <p:cNvSpPr txBox="1"/>
              <p:nvPr/>
            </p:nvSpPr>
            <p:spPr>
              <a:xfrm>
                <a:off x="3316490" y="1985087"/>
                <a:ext cx="949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1</a:t>
                </a:r>
                <a:r>
                  <a:rPr lang="de-DE" dirty="0">
                    <a:latin typeface="Bradley Hand" pitchFamily="2" charset="77"/>
                  </a:rPr>
                  <a:t> ∙ 6</a:t>
                </a:r>
                <a:r>
                  <a:rPr lang="sv-SE" baseline="30000" dirty="0">
                    <a:latin typeface="Bradley Hand" pitchFamily="2" charset="77"/>
                  </a:rPr>
                  <a:t>4</a:t>
                </a:r>
                <a:r>
                  <a:rPr lang="de-DE" dirty="0">
                    <a:latin typeface="Bradley Hand" pitchFamily="2" charset="77"/>
                  </a:rPr>
                  <a:t> 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C871FEEA-F1B1-8042-A518-F05DC28B0055}"/>
                  </a:ext>
                </a:extLst>
              </p:cNvPr>
              <p:cNvGrpSpPr/>
              <p:nvPr/>
            </p:nvGrpSpPr>
            <p:grpSpPr>
              <a:xfrm>
                <a:off x="3415285" y="1678187"/>
                <a:ext cx="906017" cy="369332"/>
                <a:chOff x="3188862" y="3576656"/>
                <a:chExt cx="906017" cy="369332"/>
              </a:xfrm>
            </p:grpSpPr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098F273A-8407-3742-9C29-186AC4DF631F}"/>
                    </a:ext>
                  </a:extLst>
                </p:cNvPr>
                <p:cNvSpPr txBox="1"/>
                <p:nvPr/>
              </p:nvSpPr>
              <p:spPr>
                <a:xfrm>
                  <a:off x="3188862" y="3576656"/>
                  <a:ext cx="9060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3</a:t>
                  </a:r>
                  <a:r>
                    <a:rPr lang="de-DE" dirty="0">
                      <a:latin typeface="Bradley Hand" pitchFamily="2" charset="77"/>
                    </a:rPr>
                    <a:t> ∙ 6</a:t>
                  </a:r>
                  <a:r>
                    <a:rPr lang="sv-SE" baseline="30000" dirty="0">
                      <a:latin typeface="Bradley Hand" pitchFamily="2" charset="77"/>
                    </a:rPr>
                    <a:t>2</a:t>
                  </a:r>
                  <a:r>
                    <a:rPr lang="de-DE" dirty="0">
                      <a:latin typeface="Bradley Hand" pitchFamily="2" charset="77"/>
                    </a:rPr>
                    <a:t> 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47" name="Rak 46">
                  <a:extLst>
                    <a:ext uri="{FF2B5EF4-FFF2-40B4-BE49-F238E27FC236}">
                      <a16:creationId xmlns:a16="http://schemas.microsoft.com/office/drawing/2014/main" id="{42804778-C00B-3B48-BB00-BB9346551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639192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2C1F6C9-15D6-D348-B12F-77DC8649476B}"/>
                </a:ext>
              </a:extLst>
            </p:cNvPr>
            <p:cNvSpPr/>
            <p:nvPr/>
          </p:nvSpPr>
          <p:spPr>
            <a:xfrm>
              <a:off x="3369886" y="470076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E90C0701-6242-0C43-A757-A52B19C31A25}"/>
              </a:ext>
            </a:extLst>
          </p:cNvPr>
          <p:cNvGrpSpPr/>
          <p:nvPr/>
        </p:nvGrpSpPr>
        <p:grpSpPr>
          <a:xfrm>
            <a:off x="1988186" y="5258086"/>
            <a:ext cx="914930" cy="657726"/>
            <a:chOff x="2620641" y="4576980"/>
            <a:chExt cx="914930" cy="657726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F2149CBC-1DA4-8F41-B422-3F6EB5CABEE1}"/>
                </a:ext>
              </a:extLst>
            </p:cNvPr>
            <p:cNvGrpSpPr/>
            <p:nvPr/>
          </p:nvGrpSpPr>
          <p:grpSpPr>
            <a:xfrm>
              <a:off x="2620641" y="4576980"/>
              <a:ext cx="681802" cy="657726"/>
              <a:chOff x="3357141" y="1690546"/>
              <a:chExt cx="681802" cy="657726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190B3CFE-4191-A54E-9FDB-78419FD831B7}"/>
                  </a:ext>
                </a:extLst>
              </p:cNvPr>
              <p:cNvSpPr txBox="1"/>
              <p:nvPr/>
            </p:nvSpPr>
            <p:spPr>
              <a:xfrm>
                <a:off x="3357141" y="1978940"/>
                <a:ext cx="648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1</a:t>
                </a:r>
                <a:r>
                  <a:rPr lang="sv-SE" baseline="30000" dirty="0"/>
                  <a:t>+</a:t>
                </a:r>
                <a:r>
                  <a:rPr lang="sv-SE" baseline="30000" dirty="0">
                    <a:latin typeface="Bradley Hand" pitchFamily="2" charset="77"/>
                  </a:rPr>
                  <a:t>4</a:t>
                </a:r>
                <a:r>
                  <a:rPr lang="de-DE" dirty="0">
                    <a:latin typeface="Bradley Hand" pitchFamily="2" charset="77"/>
                  </a:rPr>
                  <a:t> 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878251CF-4456-A044-8E99-301273BF06CD}"/>
                  </a:ext>
                </a:extLst>
              </p:cNvPr>
              <p:cNvGrpSpPr/>
              <p:nvPr/>
            </p:nvGrpSpPr>
            <p:grpSpPr>
              <a:xfrm>
                <a:off x="3440702" y="1690546"/>
                <a:ext cx="598241" cy="369332"/>
                <a:chOff x="3214279" y="3589015"/>
                <a:chExt cx="598241" cy="369332"/>
              </a:xfrm>
            </p:grpSpPr>
            <p:sp>
              <p:nvSpPr>
                <p:cNvPr id="56" name="textruta 55">
                  <a:extLst>
                    <a:ext uri="{FF2B5EF4-FFF2-40B4-BE49-F238E27FC236}">
                      <a16:creationId xmlns:a16="http://schemas.microsoft.com/office/drawing/2014/main" id="{02FFC489-A059-2549-BCBE-99D607089F2A}"/>
                    </a:ext>
                  </a:extLst>
                </p:cNvPr>
                <p:cNvSpPr txBox="1"/>
                <p:nvPr/>
              </p:nvSpPr>
              <p:spPr>
                <a:xfrm>
                  <a:off x="3214279" y="3589015"/>
                  <a:ext cx="598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3</a:t>
                  </a:r>
                  <a:r>
                    <a:rPr lang="sv-SE" baseline="30000" dirty="0"/>
                    <a:t>+</a:t>
                  </a:r>
                  <a:r>
                    <a:rPr lang="sv-SE" baseline="30000" dirty="0">
                      <a:latin typeface="Bradley Hand" pitchFamily="2" charset="77"/>
                    </a:rPr>
                    <a:t>2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57" name="Rak 56">
                  <a:extLst>
                    <a:ext uri="{FF2B5EF4-FFF2-40B4-BE49-F238E27FC236}">
                      <a16:creationId xmlns:a16="http://schemas.microsoft.com/office/drawing/2014/main" id="{D3A772DC-A703-C644-92FD-A76402285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534938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87FF2435-7DA9-524B-8F77-0CFDC2B0F3F6}"/>
                </a:ext>
              </a:extLst>
            </p:cNvPr>
            <p:cNvSpPr/>
            <p:nvPr/>
          </p:nvSpPr>
          <p:spPr>
            <a:xfrm>
              <a:off x="3235489" y="471613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85844F5-95B9-C943-BE0C-8105278E01A5}"/>
              </a:ext>
            </a:extLst>
          </p:cNvPr>
          <p:cNvGrpSpPr/>
          <p:nvPr/>
        </p:nvGrpSpPr>
        <p:grpSpPr>
          <a:xfrm>
            <a:off x="2810671" y="5258086"/>
            <a:ext cx="758279" cy="657726"/>
            <a:chOff x="2624814" y="4569880"/>
            <a:chExt cx="758279" cy="657726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E61D2773-294F-A643-9672-39FFBFDF6C74}"/>
                </a:ext>
              </a:extLst>
            </p:cNvPr>
            <p:cNvGrpSpPr/>
            <p:nvPr/>
          </p:nvGrpSpPr>
          <p:grpSpPr>
            <a:xfrm>
              <a:off x="2624814" y="4569880"/>
              <a:ext cx="625751" cy="657726"/>
              <a:chOff x="3361314" y="1683446"/>
              <a:chExt cx="625751" cy="657726"/>
            </a:xfrm>
          </p:grpSpPr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3D6FFF33-B09F-3C46-8E04-942F9E89E0EF}"/>
                  </a:ext>
                </a:extLst>
              </p:cNvPr>
              <p:cNvSpPr txBox="1"/>
              <p:nvPr/>
            </p:nvSpPr>
            <p:spPr>
              <a:xfrm>
                <a:off x="3361314" y="1971840"/>
                <a:ext cx="625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5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62" name="Grupp 61">
                <a:extLst>
                  <a:ext uri="{FF2B5EF4-FFF2-40B4-BE49-F238E27FC236}">
                    <a16:creationId xmlns:a16="http://schemas.microsoft.com/office/drawing/2014/main" id="{4687CF72-15FE-2248-B06B-796B94162088}"/>
                  </a:ext>
                </a:extLst>
              </p:cNvPr>
              <p:cNvGrpSpPr/>
              <p:nvPr/>
            </p:nvGrpSpPr>
            <p:grpSpPr>
              <a:xfrm>
                <a:off x="3442050" y="1683446"/>
                <a:ext cx="425116" cy="369332"/>
                <a:chOff x="3215627" y="3581915"/>
                <a:chExt cx="425116" cy="369332"/>
              </a:xfrm>
            </p:grpSpPr>
            <p:sp>
              <p:nvSpPr>
                <p:cNvPr id="63" name="textruta 62">
                  <a:extLst>
                    <a:ext uri="{FF2B5EF4-FFF2-40B4-BE49-F238E27FC236}">
                      <a16:creationId xmlns:a16="http://schemas.microsoft.com/office/drawing/2014/main" id="{2C09AE12-5729-0B4A-ADC3-AAE1C305A37D}"/>
                    </a:ext>
                  </a:extLst>
                </p:cNvPr>
                <p:cNvSpPr txBox="1"/>
                <p:nvPr/>
              </p:nvSpPr>
              <p:spPr>
                <a:xfrm>
                  <a:off x="3215627" y="3581915"/>
                  <a:ext cx="4251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5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64" name="Rak 63">
                  <a:extLst>
                    <a:ext uri="{FF2B5EF4-FFF2-40B4-BE49-F238E27FC236}">
                      <a16:creationId xmlns:a16="http://schemas.microsoft.com/office/drawing/2014/main" id="{6051D39E-E094-B14C-8169-139435EFA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389668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242A1B2E-AB9C-7349-9B58-1CD24A4BED91}"/>
                </a:ext>
              </a:extLst>
            </p:cNvPr>
            <p:cNvSpPr/>
            <p:nvPr/>
          </p:nvSpPr>
          <p:spPr>
            <a:xfrm>
              <a:off x="3083011" y="472756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7F004D6-978A-4541-8863-DFBD0C93038D}"/>
              </a:ext>
            </a:extLst>
          </p:cNvPr>
          <p:cNvSpPr/>
          <p:nvPr/>
        </p:nvSpPr>
        <p:spPr>
          <a:xfrm>
            <a:off x="3454623" y="5415772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6</a:t>
            </a:r>
            <a:r>
              <a:rPr lang="de-DE" baseline="30000" dirty="0">
                <a:latin typeface="Bradley Hand" pitchFamily="2" charset="77"/>
              </a:rPr>
              <a:t>5 </a:t>
            </a:r>
            <a:r>
              <a:rPr lang="de-DE" baseline="30000" dirty="0">
                <a:latin typeface="+mn-lt"/>
              </a:rPr>
              <a:t>– </a:t>
            </a:r>
            <a:r>
              <a:rPr lang="de-DE" baseline="30000" dirty="0">
                <a:latin typeface="Bradley Hand" pitchFamily="2" charset="77"/>
              </a:rPr>
              <a:t>5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FA600F84-8D25-714A-AC7D-EF9C1C3277A2}"/>
              </a:ext>
            </a:extLst>
          </p:cNvPr>
          <p:cNvSpPr/>
          <p:nvPr/>
        </p:nvSpPr>
        <p:spPr>
          <a:xfrm>
            <a:off x="4140068" y="54157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6</a:t>
            </a:r>
            <a:r>
              <a:rPr lang="de-DE" baseline="30000" dirty="0">
                <a:latin typeface="Bradley Hand" pitchFamily="2" charset="77"/>
              </a:rPr>
              <a:t>0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4C7BC681-4AD7-0844-937E-3E1CA3E8AFF3}"/>
              </a:ext>
            </a:extLst>
          </p:cNvPr>
          <p:cNvSpPr/>
          <p:nvPr/>
        </p:nvSpPr>
        <p:spPr>
          <a:xfrm>
            <a:off x="4581421" y="541577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1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A7A6DB9A-865E-D447-8A7E-DA7BFE826EA6}"/>
              </a:ext>
            </a:extLst>
          </p:cNvPr>
          <p:cNvSpPr/>
          <p:nvPr/>
        </p:nvSpPr>
        <p:spPr>
          <a:xfrm>
            <a:off x="6763605" y="1221534"/>
            <a:ext cx="19699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Observera att 10 = 10</a:t>
            </a:r>
            <a:r>
              <a:rPr lang="sv-SE" sz="1400" baseline="30000" dirty="0"/>
              <a:t>1</a:t>
            </a:r>
            <a:r>
              <a:rPr lang="sv-SE" sz="1400" dirty="0"/>
              <a:t>.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D24909A-E29B-D04D-B1C3-3D6AC143783F}"/>
              </a:ext>
            </a:extLst>
          </p:cNvPr>
          <p:cNvSpPr/>
          <p:nvPr/>
        </p:nvSpPr>
        <p:spPr>
          <a:xfrm>
            <a:off x="4402432" y="1777560"/>
            <a:ext cx="43840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talen ska multipliceras med varandra och alla</a:t>
            </a:r>
          </a:p>
          <a:p>
            <a:r>
              <a:rPr lang="sv-SE" sz="1400" dirty="0"/>
              <a:t>faktorerna har samma bas kan du addera exponenterna.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EA8A457F-F4EC-D94D-9582-CF41F20953BE}"/>
              </a:ext>
            </a:extLst>
          </p:cNvPr>
          <p:cNvSpPr/>
          <p:nvPr/>
        </p:nvSpPr>
        <p:spPr>
          <a:xfrm>
            <a:off x="2820002" y="3296959"/>
            <a:ext cx="671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adley Hand" pitchFamily="2" charset="77"/>
              </a:rPr>
              <a:t>16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5F2FD6BA-3E36-7644-ABEE-27C02E4EF78E}"/>
              </a:ext>
            </a:extLst>
          </p:cNvPr>
          <p:cNvSpPr/>
          <p:nvPr/>
        </p:nvSpPr>
        <p:spPr>
          <a:xfrm>
            <a:off x="4402432" y="3220015"/>
            <a:ext cx="45532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talen ska divideras med varandra och båda</a:t>
            </a:r>
          </a:p>
          <a:p>
            <a:r>
              <a:rPr lang="sv-SE" sz="1400" dirty="0"/>
              <a:t>faktorerna har samma bas kan du subtrahera exponenterna.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E8021C2-C5B1-8846-9632-C7B06E9891B5}"/>
              </a:ext>
            </a:extLst>
          </p:cNvPr>
          <p:cNvSpPr/>
          <p:nvPr/>
        </p:nvSpPr>
        <p:spPr>
          <a:xfrm>
            <a:off x="5306105" y="5163508"/>
            <a:ext cx="29996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Räkna först ut täljarna och nämnarna.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A78C791-2752-3D45-A10D-36A0A03F8E63}"/>
              </a:ext>
            </a:extLst>
          </p:cNvPr>
          <p:cNvSpPr/>
          <p:nvPr/>
        </p:nvSpPr>
        <p:spPr>
          <a:xfrm>
            <a:off x="5306105" y="5581902"/>
            <a:ext cx="24662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Observera att potensens värde är 1 när exponenten är 0.</a:t>
            </a:r>
          </a:p>
        </p:txBody>
      </p:sp>
    </p:spTree>
    <p:extLst>
      <p:ext uri="{BB962C8B-B14F-4D97-AF65-F5344CB8AC3E}">
        <p14:creationId xmlns:p14="http://schemas.microsoft.com/office/powerpoint/2010/main" val="23890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27" grpId="0"/>
      <p:bldP spid="28" grpId="0"/>
      <p:bldP spid="68" grpId="0"/>
      <p:bldP spid="70" grpId="0"/>
      <p:bldP spid="71" grpId="0"/>
      <p:bldP spid="65" grpId="0" animBg="1"/>
      <p:bldP spid="66" grpId="0" animBg="1"/>
      <p:bldP spid="67" grpId="0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28922</TotalTime>
  <Words>619</Words>
  <Application>Microsoft Macintosh PowerPoint</Application>
  <PresentationFormat>Bildspel på skärmen (4:3)</PresentationFormat>
  <Paragraphs>206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182</cp:revision>
  <dcterms:created xsi:type="dcterms:W3CDTF">2017-04-10T07:17:33Z</dcterms:created>
  <dcterms:modified xsi:type="dcterms:W3CDTF">2021-08-05T14:47:19Z</dcterms:modified>
</cp:coreProperties>
</file>