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20" r:id="rId2"/>
    <p:sldId id="321" r:id="rId3"/>
    <p:sldId id="322" r:id="rId4"/>
    <p:sldId id="267" r:id="rId5"/>
    <p:sldId id="324" r:id="rId6"/>
    <p:sldId id="276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9" autoAdjust="0"/>
    <p:restoredTop sz="94558" autoAdjust="0"/>
  </p:normalViewPr>
  <p:slideViewPr>
    <p:cSldViewPr snapToGrid="0" snapToObjects="1">
      <p:cViewPr>
        <p:scale>
          <a:sx n="139" d="100"/>
          <a:sy n="139" d="100"/>
        </p:scale>
        <p:origin x="30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>
              <a:latin typeface="Calibri" charset="0"/>
            </a:endParaRPr>
          </a:p>
        </p:txBody>
      </p:sp>
      <p:sp>
        <p:nvSpPr>
          <p:cNvPr id="3072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DD07FDF-353A-5C46-846A-EA00DF2CF53E}" type="slidenum">
              <a:rPr lang="sv-SE" sz="1200"/>
              <a:pPr eaLnBrk="1" hangingPunct="1"/>
              <a:t>2</a:t>
            </a:fld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338840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>
              <a:latin typeface="Calibri" charset="0"/>
            </a:endParaRPr>
          </a:p>
        </p:txBody>
      </p:sp>
      <p:sp>
        <p:nvSpPr>
          <p:cNvPr id="3072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DD07FDF-353A-5C46-846A-EA00DF2CF53E}" type="slidenum">
              <a:rPr lang="sv-SE" sz="1200"/>
              <a:pPr eaLnBrk="1" hangingPunct="1"/>
              <a:t>6</a:t>
            </a:fld>
            <a:endParaRPr lang="sv-S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>
            <a:spLocks noChangeArrowheads="1"/>
          </p:cNvSpPr>
          <p:nvPr/>
        </p:nvSpPr>
        <p:spPr bwMode="auto">
          <a:xfrm>
            <a:off x="241300" y="174625"/>
            <a:ext cx="8785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2.1				            		         Potenser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13AAC83-9982-8F4B-81D7-23FAA40B4DF8}"/>
              </a:ext>
            </a:extLst>
          </p:cNvPr>
          <p:cNvSpPr txBox="1"/>
          <p:nvPr/>
        </p:nvSpPr>
        <p:spPr>
          <a:xfrm>
            <a:off x="3686857" y="772405"/>
            <a:ext cx="189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Vad är en potens?</a:t>
            </a:r>
          </a:p>
        </p:txBody>
      </p:sp>
      <p:sp>
        <p:nvSpPr>
          <p:cNvPr id="12" name="Rektangel 2">
            <a:extLst>
              <a:ext uri="{FF2B5EF4-FFF2-40B4-BE49-F238E27FC236}">
                <a16:creationId xmlns:a16="http://schemas.microsoft.com/office/drawing/2014/main" id="{B6954600-4A19-2442-938F-7EE9A5C1B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856" y="1141737"/>
            <a:ext cx="662641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b="1" dirty="0"/>
              <a:t>En potens visar hur många gånger ett tal multipliceras med sig själv.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A63E4CA0-1994-0E40-B728-C133022B9B4E}"/>
              </a:ext>
            </a:extLst>
          </p:cNvPr>
          <p:cNvGrpSpPr/>
          <p:nvPr/>
        </p:nvGrpSpPr>
        <p:grpSpPr>
          <a:xfrm>
            <a:off x="1808505" y="1714636"/>
            <a:ext cx="6626410" cy="461665"/>
            <a:chOff x="1808505" y="1714636"/>
            <a:chExt cx="6626410" cy="461665"/>
          </a:xfrm>
        </p:grpSpPr>
        <p:sp>
          <p:nvSpPr>
            <p:cNvPr id="13" name="Rektangel 2">
              <a:extLst>
                <a:ext uri="{FF2B5EF4-FFF2-40B4-BE49-F238E27FC236}">
                  <a16:creationId xmlns:a16="http://schemas.microsoft.com/office/drawing/2014/main" id="{B02A713A-FF40-0048-B745-80E58FC79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505" y="1778884"/>
              <a:ext cx="662641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b="1" dirty="0"/>
                <a:t>Till exempel:   </a:t>
              </a:r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AE10B168-11DA-684D-872E-5BBC458DC21A}"/>
                </a:ext>
              </a:extLst>
            </p:cNvPr>
            <p:cNvSpPr/>
            <p:nvPr/>
          </p:nvSpPr>
          <p:spPr>
            <a:xfrm>
              <a:off x="3142859" y="1714636"/>
              <a:ext cx="21323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b="1" dirty="0">
                  <a:solidFill>
                    <a:srgbClr val="A70001"/>
                  </a:solidFill>
                </a:rPr>
                <a:t>3 ∙ 3 ∙ 3 ∙ 3 ∙ 3  </a:t>
              </a:r>
              <a:r>
                <a:rPr lang="de-DE" sz="2400" b="1" dirty="0"/>
                <a:t>=</a:t>
              </a:r>
              <a:endParaRPr lang="sv-SE" sz="2400" b="1" dirty="0">
                <a:solidFill>
                  <a:srgbClr val="A70001"/>
                </a:solidFill>
              </a:endParaRPr>
            </a:p>
          </p:txBody>
        </p:sp>
      </p:grp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1D11AC1-8307-2E47-AA9E-F2870DDF3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50" y="2451933"/>
            <a:ext cx="1205923" cy="114057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109E33B-E3DB-CF43-AE54-30BD40F262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293805" y="2970103"/>
            <a:ext cx="1474292" cy="33121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B8242C8-80E9-DE49-A6F4-5EC90ADFACF0}"/>
              </a:ext>
            </a:extLst>
          </p:cNvPr>
          <p:cNvSpPr/>
          <p:nvPr/>
        </p:nvSpPr>
        <p:spPr>
          <a:xfrm>
            <a:off x="3034025" y="2971463"/>
            <a:ext cx="83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Potens</a:t>
            </a:r>
            <a:endParaRPr lang="sv-SE" dirty="0"/>
          </a:p>
        </p:txBody>
      </p:sp>
      <p:cxnSp>
        <p:nvCxnSpPr>
          <p:cNvPr id="20" name="Rak pil 19">
            <a:extLst>
              <a:ext uri="{FF2B5EF4-FFF2-40B4-BE49-F238E27FC236}">
                <a16:creationId xmlns:a16="http://schemas.microsoft.com/office/drawing/2014/main" id="{33178DAE-C10F-824C-B5C2-F7CB471F7601}"/>
              </a:ext>
            </a:extLst>
          </p:cNvPr>
          <p:cNvCxnSpPr>
            <a:cxnSpLocks/>
          </p:cNvCxnSpPr>
          <p:nvPr/>
        </p:nvCxnSpPr>
        <p:spPr>
          <a:xfrm flipH="1" flipV="1">
            <a:off x="4755555" y="3551603"/>
            <a:ext cx="366155" cy="226954"/>
          </a:xfrm>
          <a:prstGeom prst="straightConnector1">
            <a:avLst/>
          </a:prstGeom>
          <a:ln w="28575">
            <a:solidFill>
              <a:srgbClr val="A7000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A09853C1-0B5D-E542-9402-93C08613042F}"/>
              </a:ext>
            </a:extLst>
          </p:cNvPr>
          <p:cNvSpPr/>
          <p:nvPr/>
        </p:nvSpPr>
        <p:spPr>
          <a:xfrm>
            <a:off x="5121710" y="3651336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Bas</a:t>
            </a:r>
            <a:endParaRPr lang="sv-SE" dirty="0"/>
          </a:p>
        </p:txBody>
      </p:sp>
      <p:cxnSp>
        <p:nvCxnSpPr>
          <p:cNvPr id="24" name="Rak pil 23">
            <a:extLst>
              <a:ext uri="{FF2B5EF4-FFF2-40B4-BE49-F238E27FC236}">
                <a16:creationId xmlns:a16="http://schemas.microsoft.com/office/drawing/2014/main" id="{2F47B13E-917A-2F4E-9E41-610B5BA46102}"/>
              </a:ext>
            </a:extLst>
          </p:cNvPr>
          <p:cNvCxnSpPr>
            <a:cxnSpLocks/>
          </p:cNvCxnSpPr>
          <p:nvPr/>
        </p:nvCxnSpPr>
        <p:spPr>
          <a:xfrm flipH="1">
            <a:off x="5283265" y="2765959"/>
            <a:ext cx="366154" cy="0"/>
          </a:xfrm>
          <a:prstGeom prst="straightConnector1">
            <a:avLst/>
          </a:prstGeom>
          <a:ln w="28575">
            <a:solidFill>
              <a:srgbClr val="A7000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2D14B4F0-5425-3A47-A732-9AB60FD844A9}"/>
              </a:ext>
            </a:extLst>
          </p:cNvPr>
          <p:cNvSpPr/>
          <p:nvPr/>
        </p:nvSpPr>
        <p:spPr>
          <a:xfrm>
            <a:off x="5649419" y="2587033"/>
            <a:ext cx="1081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Exponent</a:t>
            </a:r>
            <a:endParaRPr lang="sv-SE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F2F5488-D464-0548-A8F3-E9014A558AEF}"/>
              </a:ext>
            </a:extLst>
          </p:cNvPr>
          <p:cNvSpPr txBox="1"/>
          <p:nvPr/>
        </p:nvSpPr>
        <p:spPr>
          <a:xfrm>
            <a:off x="3336969" y="4479267"/>
            <a:ext cx="22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Prioriteringsregler: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C8B2ADF-0420-384D-972E-630A8717EA0C}"/>
              </a:ext>
            </a:extLst>
          </p:cNvPr>
          <p:cNvSpPr/>
          <p:nvPr/>
        </p:nvSpPr>
        <p:spPr>
          <a:xfrm>
            <a:off x="3336969" y="4866331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1.</a:t>
            </a: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2C61AF76-4D55-1149-B7C2-2C326AD58DE5}"/>
              </a:ext>
            </a:extLst>
          </p:cNvPr>
          <p:cNvSpPr/>
          <p:nvPr/>
        </p:nvSpPr>
        <p:spPr>
          <a:xfrm>
            <a:off x="3608437" y="4848599"/>
            <a:ext cx="102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Parentes</a:t>
            </a:r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BEEB140-7D80-0C41-8351-DE7819E6389C}"/>
              </a:ext>
            </a:extLst>
          </p:cNvPr>
          <p:cNvSpPr/>
          <p:nvPr/>
        </p:nvSpPr>
        <p:spPr>
          <a:xfrm>
            <a:off x="3324257" y="5179977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2.</a:t>
            </a:r>
            <a:endParaRPr lang="sv-SE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5A713C8-6086-4E4C-B0D0-5074423DDF40}"/>
              </a:ext>
            </a:extLst>
          </p:cNvPr>
          <p:cNvSpPr/>
          <p:nvPr/>
        </p:nvSpPr>
        <p:spPr>
          <a:xfrm>
            <a:off x="3324257" y="548601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3.</a:t>
            </a:r>
            <a:endParaRPr lang="sv-SE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17F65D67-D1C7-E742-9A53-236C998DF920}"/>
              </a:ext>
            </a:extLst>
          </p:cNvPr>
          <p:cNvSpPr/>
          <p:nvPr/>
        </p:nvSpPr>
        <p:spPr>
          <a:xfrm>
            <a:off x="3316029" y="5797735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4.</a:t>
            </a:r>
            <a:endParaRPr lang="sv-SE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A873871D-D2CE-F240-8F6F-691F8D66DA61}"/>
              </a:ext>
            </a:extLst>
          </p:cNvPr>
          <p:cNvSpPr/>
          <p:nvPr/>
        </p:nvSpPr>
        <p:spPr>
          <a:xfrm>
            <a:off x="3614858" y="5169664"/>
            <a:ext cx="103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Potenser</a:t>
            </a:r>
            <a:endParaRPr lang="sv-SE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A818DAB-1AB0-5449-BE6F-3585D5CFA7D8}"/>
              </a:ext>
            </a:extLst>
          </p:cNvPr>
          <p:cNvSpPr/>
          <p:nvPr/>
        </p:nvSpPr>
        <p:spPr>
          <a:xfrm>
            <a:off x="3614858" y="5481340"/>
            <a:ext cx="272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Multiplikation och division</a:t>
            </a:r>
            <a:endParaRPr lang="sv-SE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45544032-16BA-114D-BDE1-576200E290FB}"/>
              </a:ext>
            </a:extLst>
          </p:cNvPr>
          <p:cNvSpPr/>
          <p:nvPr/>
        </p:nvSpPr>
        <p:spPr>
          <a:xfrm>
            <a:off x="3614858" y="5802405"/>
            <a:ext cx="255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Addition och subtraktion</a:t>
            </a:r>
            <a:endParaRPr lang="sv-SE" dirty="0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B6C2D6E8-7BE5-244F-BCB2-2FF72C281525}"/>
              </a:ext>
            </a:extLst>
          </p:cNvPr>
          <p:cNvSpPr/>
          <p:nvPr/>
        </p:nvSpPr>
        <p:spPr>
          <a:xfrm>
            <a:off x="5275174" y="1732201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3</a:t>
            </a:r>
            <a:r>
              <a:rPr lang="de-DE" sz="2400" b="1" baseline="30000" dirty="0">
                <a:solidFill>
                  <a:srgbClr val="A70001"/>
                </a:solidFill>
              </a:rPr>
              <a:t>5</a:t>
            </a:r>
            <a:r>
              <a:rPr lang="de-DE" sz="2400" b="1" dirty="0">
                <a:solidFill>
                  <a:srgbClr val="A70001"/>
                </a:solidFill>
              </a:rPr>
              <a:t> </a:t>
            </a:r>
            <a:endParaRPr lang="sv-SE" sz="2400" dirty="0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C112F4E0-7C26-574F-A41C-6C032949FAE9}"/>
              </a:ext>
            </a:extLst>
          </p:cNvPr>
          <p:cNvGrpSpPr/>
          <p:nvPr/>
        </p:nvGrpSpPr>
        <p:grpSpPr>
          <a:xfrm>
            <a:off x="1277470" y="4428618"/>
            <a:ext cx="1808137" cy="2000062"/>
            <a:chOff x="1277470" y="4428618"/>
            <a:chExt cx="1808137" cy="2000062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7470" y="4428618"/>
              <a:ext cx="1808137" cy="2000062"/>
            </a:xfrm>
            <a:prstGeom prst="rect">
              <a:avLst/>
            </a:prstGeom>
          </p:spPr>
        </p:pic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A5760000-79D6-F747-96A4-B440D822E7BD}"/>
                </a:ext>
              </a:extLst>
            </p:cNvPr>
            <p:cNvGrpSpPr/>
            <p:nvPr/>
          </p:nvGrpSpPr>
          <p:grpSpPr>
            <a:xfrm>
              <a:off x="2086327" y="4932767"/>
              <a:ext cx="277402" cy="307777"/>
              <a:chOff x="6925348" y="3238624"/>
              <a:chExt cx="277402" cy="307777"/>
            </a:xfrm>
          </p:grpSpPr>
          <p:sp>
            <p:nvSpPr>
              <p:cNvPr id="5" name="Ellips 4">
                <a:extLst>
                  <a:ext uri="{FF2B5EF4-FFF2-40B4-BE49-F238E27FC236}">
                    <a16:creationId xmlns:a16="http://schemas.microsoft.com/office/drawing/2014/main" id="{B8B7AB78-DBCD-1D40-9BA1-41CC67CF3BA2}"/>
                  </a:ext>
                </a:extLst>
              </p:cNvPr>
              <p:cNvSpPr/>
              <p:nvPr/>
            </p:nvSpPr>
            <p:spPr>
              <a:xfrm>
                <a:off x="6968144" y="3311118"/>
                <a:ext cx="191809" cy="16278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3A586FB8-4646-E04C-B112-E4DDCCD91AA0}"/>
                  </a:ext>
                </a:extLst>
              </p:cNvPr>
              <p:cNvSpPr txBox="1"/>
              <p:nvPr/>
            </p:nvSpPr>
            <p:spPr>
              <a:xfrm>
                <a:off x="6925348" y="3238624"/>
                <a:ext cx="2774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93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>
            <a:extLst>
              <a:ext uri="{FF2B5EF4-FFF2-40B4-BE49-F238E27FC236}">
                <a16:creationId xmlns:a16="http://schemas.microsoft.com/office/drawing/2014/main" id="{3E8CE513-DBDE-F245-A7B6-A677A433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775" y="1896270"/>
            <a:ext cx="232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a)    7 ∙ 7 ∙ 7 ∙ 7 ∙ 7 </a:t>
            </a:r>
            <a:r>
              <a:rPr lang="de-D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D823A8-8D39-294F-8B73-64DE80368201}"/>
              </a:ext>
            </a:extLst>
          </p:cNvPr>
          <p:cNvSpPr/>
          <p:nvPr/>
        </p:nvSpPr>
        <p:spPr>
          <a:xfrm>
            <a:off x="4203943" y="1896270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7</a:t>
            </a:r>
            <a:r>
              <a:rPr lang="de-DE" baseline="30000" dirty="0">
                <a:latin typeface="Bradley Hand" pitchFamily="2" charset="77"/>
              </a:rPr>
              <a:t>5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BD68F-B54A-A34F-BE16-570E539B1E3C}"/>
              </a:ext>
            </a:extLst>
          </p:cNvPr>
          <p:cNvSpPr/>
          <p:nvPr/>
        </p:nvSpPr>
        <p:spPr>
          <a:xfrm>
            <a:off x="1977775" y="2477969"/>
            <a:ext cx="2322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b)   4</a:t>
            </a:r>
            <a:r>
              <a:rPr lang="de-DE" dirty="0"/>
              <a:t> + </a:t>
            </a:r>
            <a:r>
              <a:rPr lang="de-DE" dirty="0">
                <a:latin typeface="Bradley Hand" pitchFamily="2" charset="77"/>
              </a:rPr>
              <a:t>4</a:t>
            </a:r>
            <a:r>
              <a:rPr lang="de-DE" dirty="0"/>
              <a:t> + </a:t>
            </a:r>
            <a:r>
              <a:rPr lang="de-DE" dirty="0">
                <a:latin typeface="Bradley Hand" pitchFamily="2" charset="77"/>
              </a:rPr>
              <a:t>4</a:t>
            </a:r>
            <a:r>
              <a:rPr lang="de-DE" dirty="0"/>
              <a:t> + </a:t>
            </a:r>
            <a:r>
              <a:rPr lang="de-DE" dirty="0">
                <a:latin typeface="Bradley Hand" pitchFamily="2" charset="77"/>
              </a:rPr>
              <a:t>4</a:t>
            </a:r>
            <a:r>
              <a:rPr lang="de-DE" dirty="0"/>
              <a:t> + </a:t>
            </a:r>
            <a:r>
              <a:rPr lang="de-DE" dirty="0">
                <a:latin typeface="Bradley Hand" pitchFamily="2" charset="77"/>
              </a:rPr>
              <a:t>4</a:t>
            </a:r>
            <a:r>
              <a:rPr lang="de-DE" dirty="0"/>
              <a:t> 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72D2A494-3497-6549-B610-52577F379B4E}"/>
              </a:ext>
            </a:extLst>
          </p:cNvPr>
          <p:cNvSpPr txBox="1"/>
          <p:nvPr/>
        </p:nvSpPr>
        <p:spPr>
          <a:xfrm>
            <a:off x="451761" y="356346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Exempel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9A72AF28-B25D-704F-9FD3-D9AE3ADB4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274" y="356346"/>
            <a:ext cx="24230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 err="1"/>
              <a:t>Skriv</a:t>
            </a:r>
            <a:r>
              <a:rPr lang="de-DE" dirty="0"/>
              <a:t> </a:t>
            </a: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ett</a:t>
            </a:r>
            <a:r>
              <a:rPr lang="de-DE" dirty="0"/>
              <a:t> </a:t>
            </a:r>
            <a:r>
              <a:rPr lang="de-DE" dirty="0" err="1"/>
              <a:t>kortare</a:t>
            </a:r>
            <a:r>
              <a:rPr lang="de-DE" dirty="0"/>
              <a:t> </a:t>
            </a:r>
            <a:r>
              <a:rPr lang="de-DE" dirty="0" err="1"/>
              <a:t>sätt</a:t>
            </a:r>
            <a:r>
              <a:rPr lang="de-DE" dirty="0"/>
              <a:t>.</a:t>
            </a:r>
            <a:endParaRPr lang="sv-SE" dirty="0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2BB7E0A2-7B87-C243-8BDE-A0B4C41A5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775" y="753379"/>
            <a:ext cx="6861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a)  7 ∙ 7 ∙ 7 · 7 · 7		b)  4 + 4 + 4 + 4 + 4		c)  </a:t>
            </a:r>
            <a:r>
              <a:rPr lang="de-DE" i="1" dirty="0"/>
              <a:t>x · x · x · x </a:t>
            </a:r>
            <a:endParaRPr lang="sv-SE" dirty="0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22B12469-C02D-E249-B9B5-BB54AA44C144}"/>
              </a:ext>
            </a:extLst>
          </p:cNvPr>
          <p:cNvSpPr/>
          <p:nvPr/>
        </p:nvSpPr>
        <p:spPr>
          <a:xfrm>
            <a:off x="4203943" y="2477969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5 · 4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06333FA-28DD-6045-AA7C-5D2AE2C5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775" y="3059668"/>
            <a:ext cx="1895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c)    x ∙ x ∙ x ∙ x </a:t>
            </a:r>
            <a:r>
              <a:rPr lang="de-D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01C3B27-C8C1-F64A-B334-A8208C4E690D}"/>
              </a:ext>
            </a:extLst>
          </p:cNvPr>
          <p:cNvSpPr/>
          <p:nvPr/>
        </p:nvSpPr>
        <p:spPr>
          <a:xfrm>
            <a:off x="3678879" y="3059668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x</a:t>
            </a:r>
            <a:r>
              <a:rPr lang="de-DE" baseline="30000" dirty="0">
                <a:latin typeface="Bradley Hand" pitchFamily="2" charset="77"/>
              </a:rPr>
              <a:t>4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3782F7C4-9FCC-BB43-8BDA-67BBDE817A66}"/>
              </a:ext>
            </a:extLst>
          </p:cNvPr>
          <p:cNvSpPr/>
          <p:nvPr/>
        </p:nvSpPr>
        <p:spPr>
          <a:xfrm>
            <a:off x="5986282" y="2279663"/>
            <a:ext cx="285291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Observera att 4 + 4 + 4 + 4 + 4 inte kan skrivas som en potens, men det kan skrivas som en multiplikation.</a:t>
            </a:r>
          </a:p>
        </p:txBody>
      </p:sp>
      <p:sp>
        <p:nvSpPr>
          <p:cNvPr id="101" name="textruta 100">
            <a:extLst>
              <a:ext uri="{FF2B5EF4-FFF2-40B4-BE49-F238E27FC236}">
                <a16:creationId xmlns:a16="http://schemas.microsoft.com/office/drawing/2014/main" id="{2D182FEA-78D7-F74B-9A81-27AC32E1C5A9}"/>
              </a:ext>
            </a:extLst>
          </p:cNvPr>
          <p:cNvSpPr txBox="1"/>
          <p:nvPr/>
        </p:nvSpPr>
        <p:spPr>
          <a:xfrm>
            <a:off x="1998274" y="4407733"/>
            <a:ext cx="509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a) </a:t>
            </a:r>
            <a:r>
              <a:rPr lang="de-DE" dirty="0">
                <a:latin typeface="Bradley Hand" pitchFamily="2" charset="77"/>
              </a:rPr>
              <a:t>7</a:t>
            </a:r>
            <a:r>
              <a:rPr lang="de-DE" baseline="30000" dirty="0">
                <a:latin typeface="Bradley Hand" pitchFamily="2" charset="77"/>
              </a:rPr>
              <a:t>5</a:t>
            </a:r>
            <a:r>
              <a:rPr lang="sv-SE" dirty="0">
                <a:latin typeface="Bradley Hand" pitchFamily="2" charset="77"/>
              </a:rPr>
              <a:t>		b)  5 · 4		c) </a:t>
            </a:r>
            <a:r>
              <a:rPr lang="de-DE" dirty="0">
                <a:latin typeface="Bradley Hand" pitchFamily="2" charset="77"/>
              </a:rPr>
              <a:t>x</a:t>
            </a:r>
            <a:r>
              <a:rPr lang="de-DE" baseline="30000" dirty="0">
                <a:latin typeface="Bradley Hand" pitchFamily="2" charset="77"/>
              </a:rPr>
              <a:t>4</a:t>
            </a:r>
            <a:r>
              <a:rPr lang="sv-SE" dirty="0">
                <a:latin typeface="Bradley Hand Bold"/>
                <a:cs typeface="Bradley Hand Bold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959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13" grpId="0"/>
      <p:bldP spid="80" grpId="0"/>
      <p:bldP spid="81" grpId="0"/>
      <p:bldP spid="92" grpId="0"/>
      <p:bldP spid="93" grpId="0"/>
      <p:bldP spid="99" grpId="0"/>
      <p:bldP spid="100" grpId="0" animBg="1"/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6FFC54-DA5A-B940-AD49-C7D157D9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802" y="406642"/>
            <a:ext cx="2396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 err="1"/>
              <a:t>Skriv</a:t>
            </a:r>
            <a:r>
              <a:rPr lang="de-DE" dirty="0"/>
              <a:t> </a:t>
            </a:r>
            <a:r>
              <a:rPr lang="de-DE" dirty="0" err="1"/>
              <a:t>talen</a:t>
            </a:r>
            <a:r>
              <a:rPr lang="de-DE" dirty="0"/>
              <a:t> </a:t>
            </a:r>
            <a:r>
              <a:rPr lang="de-DE" dirty="0" err="1"/>
              <a:t>utan</a:t>
            </a:r>
            <a:r>
              <a:rPr lang="de-DE" dirty="0"/>
              <a:t> </a:t>
            </a:r>
            <a:r>
              <a:rPr lang="de-DE" dirty="0" err="1"/>
              <a:t>potens</a:t>
            </a:r>
            <a:r>
              <a:rPr lang="de-DE" dirty="0"/>
              <a:t>.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AA4C44A-8D9B-0C4E-BBAD-9714881F3565}"/>
              </a:ext>
            </a:extLst>
          </p:cNvPr>
          <p:cNvSpPr txBox="1"/>
          <p:nvPr/>
        </p:nvSpPr>
        <p:spPr>
          <a:xfrm>
            <a:off x="364296" y="408525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Exempel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C0CAD217-6B09-C249-9F82-95030D5E5675}"/>
              </a:ext>
            </a:extLst>
          </p:cNvPr>
          <p:cNvGrpSpPr/>
          <p:nvPr/>
        </p:nvGrpSpPr>
        <p:grpSpPr>
          <a:xfrm>
            <a:off x="1576658" y="777857"/>
            <a:ext cx="5982381" cy="670988"/>
            <a:chOff x="2505572" y="779740"/>
            <a:chExt cx="5982381" cy="670988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DAAFC8C7-F078-CC4B-8574-48DE1BC61DED}"/>
                </a:ext>
              </a:extLst>
            </p:cNvPr>
            <p:cNvSpPr/>
            <p:nvPr/>
          </p:nvSpPr>
          <p:spPr>
            <a:xfrm>
              <a:off x="2505572" y="930568"/>
              <a:ext cx="59823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/>
                <a:t>a)  5</a:t>
              </a:r>
              <a:r>
                <a:rPr lang="de-DE" baseline="30000" dirty="0"/>
                <a:t>3 </a:t>
              </a:r>
              <a:r>
                <a:rPr lang="de-DE" dirty="0"/>
                <a:t>    	    b)             	   c)  0,2</a:t>
              </a:r>
              <a:r>
                <a:rPr lang="de-DE" baseline="30000" dirty="0"/>
                <a:t>3</a:t>
              </a:r>
              <a:r>
                <a:rPr lang="de-DE" dirty="0"/>
                <a:t> 		d)  10 · 0,4</a:t>
              </a:r>
              <a:r>
                <a:rPr lang="de-DE" baseline="30000" dirty="0"/>
                <a:t>2</a:t>
              </a:r>
              <a:r>
                <a:rPr lang="de-DE" dirty="0"/>
                <a:t>  </a:t>
              </a:r>
              <a:endParaRPr lang="sv-SE" dirty="0"/>
            </a:p>
          </p:txBody>
        </p: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235FD9EF-FEA6-9A43-ABBB-0B1CF60D2639}"/>
                </a:ext>
              </a:extLst>
            </p:cNvPr>
            <p:cNvGrpSpPr/>
            <p:nvPr/>
          </p:nvGrpSpPr>
          <p:grpSpPr>
            <a:xfrm>
              <a:off x="4035393" y="779740"/>
              <a:ext cx="493000" cy="670988"/>
              <a:chOff x="1175953" y="1550590"/>
              <a:chExt cx="493000" cy="670988"/>
            </a:xfrm>
          </p:grpSpPr>
          <p:grpSp>
            <p:nvGrpSpPr>
              <p:cNvPr id="8" name="Grupp 7">
                <a:extLst>
                  <a:ext uri="{FF2B5EF4-FFF2-40B4-BE49-F238E27FC236}">
                    <a16:creationId xmlns:a16="http://schemas.microsoft.com/office/drawing/2014/main" id="{9C901937-8250-2746-9B57-781ECEB658ED}"/>
                  </a:ext>
                </a:extLst>
              </p:cNvPr>
              <p:cNvGrpSpPr/>
              <p:nvPr/>
            </p:nvGrpSpPr>
            <p:grpSpPr>
              <a:xfrm>
                <a:off x="1175953" y="1625766"/>
                <a:ext cx="305567" cy="595812"/>
                <a:chOff x="5050072" y="1724904"/>
                <a:chExt cx="305567" cy="595812"/>
              </a:xfrm>
            </p:grpSpPr>
            <p:grpSp>
              <p:nvGrpSpPr>
                <p:cNvPr id="10" name="Grupp 9">
                  <a:extLst>
                    <a:ext uri="{FF2B5EF4-FFF2-40B4-BE49-F238E27FC236}">
                      <a16:creationId xmlns:a16="http://schemas.microsoft.com/office/drawing/2014/main" id="{8ED80002-0A21-DC48-9399-22D0B60AEFA9}"/>
                    </a:ext>
                  </a:extLst>
                </p:cNvPr>
                <p:cNvGrpSpPr/>
                <p:nvPr/>
              </p:nvGrpSpPr>
              <p:grpSpPr>
                <a:xfrm>
                  <a:off x="5052013" y="1724904"/>
                  <a:ext cx="303626" cy="595812"/>
                  <a:chOff x="3910286" y="1862153"/>
                  <a:chExt cx="303626" cy="595812"/>
                </a:xfrm>
              </p:grpSpPr>
              <p:sp>
                <p:nvSpPr>
                  <p:cNvPr id="12" name="textruta 11">
                    <a:extLst>
                      <a:ext uri="{FF2B5EF4-FFF2-40B4-BE49-F238E27FC236}">
                        <a16:creationId xmlns:a16="http://schemas.microsoft.com/office/drawing/2014/main" id="{BD895BEF-0A4F-E742-947C-8DD38DB19E2E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186215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2</a:t>
                    </a:r>
                  </a:p>
                </p:txBody>
              </p:sp>
              <p:sp>
                <p:nvSpPr>
                  <p:cNvPr id="13" name="textruta 12">
                    <a:extLst>
                      <a:ext uri="{FF2B5EF4-FFF2-40B4-BE49-F238E27FC236}">
                        <a16:creationId xmlns:a16="http://schemas.microsoft.com/office/drawing/2014/main" id="{DA9816E1-8CDC-FF4E-91CA-64A1A309142D}"/>
                      </a:ext>
                    </a:extLst>
                  </p:cNvPr>
                  <p:cNvSpPr txBox="1"/>
                  <p:nvPr/>
                </p:nvSpPr>
                <p:spPr>
                  <a:xfrm>
                    <a:off x="3912226" y="208863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3</a:t>
                    </a:r>
                  </a:p>
                </p:txBody>
              </p:sp>
              <p:cxnSp>
                <p:nvCxnSpPr>
                  <p:cNvPr id="14" name="Rak 13">
                    <a:extLst>
                      <a:ext uri="{FF2B5EF4-FFF2-40B4-BE49-F238E27FC236}">
                        <a16:creationId xmlns:a16="http://schemas.microsoft.com/office/drawing/2014/main" id="{88C637DA-44AC-0146-9895-95069F683C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87288" y="2158527"/>
                    <a:ext cx="150843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Dubbel hakparentes 10">
                  <a:extLst>
                    <a:ext uri="{FF2B5EF4-FFF2-40B4-BE49-F238E27FC236}">
                      <a16:creationId xmlns:a16="http://schemas.microsoft.com/office/drawing/2014/main" id="{39C20EE1-E426-B649-8681-C9BBE2574D63}"/>
                    </a:ext>
                  </a:extLst>
                </p:cNvPr>
                <p:cNvSpPr/>
                <p:nvPr/>
              </p:nvSpPr>
              <p:spPr>
                <a:xfrm>
                  <a:off x="5050072" y="1769976"/>
                  <a:ext cx="303627" cy="502604"/>
                </a:xfrm>
                <a:prstGeom prst="bracketPair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26C6A32F-570C-664F-8220-3D2E41FCBC47}"/>
                  </a:ext>
                </a:extLst>
              </p:cNvPr>
              <p:cNvSpPr/>
              <p:nvPr/>
            </p:nvSpPr>
            <p:spPr>
              <a:xfrm>
                <a:off x="1405739" y="1550590"/>
                <a:ext cx="263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aseline="30000" dirty="0"/>
                  <a:t>2</a:t>
                </a:r>
                <a:endParaRPr lang="sv-SE" dirty="0"/>
              </a:p>
            </p:txBody>
          </p:sp>
        </p:grp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66FF87F6-7C9C-204F-898F-B778144AF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67" y="1713760"/>
            <a:ext cx="992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a)  5</a:t>
            </a:r>
            <a:r>
              <a:rPr lang="de-DE" baseline="30000" dirty="0">
                <a:latin typeface="Bradley Hand" pitchFamily="2" charset="77"/>
              </a:rPr>
              <a:t>3 </a:t>
            </a:r>
            <a:r>
              <a:rPr lang="de-DE" dirty="0"/>
              <a:t>=</a:t>
            </a:r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45B7509-4E66-6D4B-ACED-2FE33A8FC7BE}"/>
              </a:ext>
            </a:extLst>
          </p:cNvPr>
          <p:cNvSpPr/>
          <p:nvPr/>
        </p:nvSpPr>
        <p:spPr>
          <a:xfrm>
            <a:off x="1599396" y="1710030"/>
            <a:ext cx="1462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5 ∙ 5 ∙ 5 </a:t>
            </a:r>
            <a:r>
              <a:rPr lang="de-DE" dirty="0"/>
              <a:t>=</a:t>
            </a:r>
            <a:endParaRPr lang="sv-SE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049F6B-822F-0942-9CD9-E9570D3AFE1A}"/>
              </a:ext>
            </a:extLst>
          </p:cNvPr>
          <p:cNvSpPr/>
          <p:nvPr/>
        </p:nvSpPr>
        <p:spPr>
          <a:xfrm>
            <a:off x="2654597" y="1713944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125</a:t>
            </a:r>
            <a:endParaRPr lang="sv-SE" dirty="0">
              <a:latin typeface="Bradley Hand" pitchFamily="2" charset="77"/>
            </a:endParaRP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589EB0A-6CE6-C846-97EB-08702FEF60B1}"/>
              </a:ext>
            </a:extLst>
          </p:cNvPr>
          <p:cNvGrpSpPr/>
          <p:nvPr/>
        </p:nvGrpSpPr>
        <p:grpSpPr>
          <a:xfrm>
            <a:off x="1172920" y="2392848"/>
            <a:ext cx="617948" cy="670988"/>
            <a:chOff x="1175953" y="1550590"/>
            <a:chExt cx="617948" cy="670988"/>
          </a:xfrm>
        </p:grpSpPr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0984E9DD-7426-B344-9CD6-AF5306F005F1}"/>
                </a:ext>
              </a:extLst>
            </p:cNvPr>
            <p:cNvGrpSpPr/>
            <p:nvPr/>
          </p:nvGrpSpPr>
          <p:grpSpPr>
            <a:xfrm>
              <a:off x="1175953" y="1550590"/>
              <a:ext cx="493000" cy="670988"/>
              <a:chOff x="1175953" y="1550590"/>
              <a:chExt cx="493000" cy="670988"/>
            </a:xfrm>
          </p:grpSpPr>
          <p:grpSp>
            <p:nvGrpSpPr>
              <p:cNvPr id="23" name="Grupp 22">
                <a:extLst>
                  <a:ext uri="{FF2B5EF4-FFF2-40B4-BE49-F238E27FC236}">
                    <a16:creationId xmlns:a16="http://schemas.microsoft.com/office/drawing/2014/main" id="{8B9CC107-F56B-0647-B8D2-57EA62536066}"/>
                  </a:ext>
                </a:extLst>
              </p:cNvPr>
              <p:cNvGrpSpPr/>
              <p:nvPr/>
            </p:nvGrpSpPr>
            <p:grpSpPr>
              <a:xfrm>
                <a:off x="1175953" y="1625766"/>
                <a:ext cx="328009" cy="595812"/>
                <a:chOff x="5050072" y="1724904"/>
                <a:chExt cx="328009" cy="595812"/>
              </a:xfrm>
            </p:grpSpPr>
            <p:grpSp>
              <p:nvGrpSpPr>
                <p:cNvPr id="25" name="Grupp 24">
                  <a:extLst>
                    <a:ext uri="{FF2B5EF4-FFF2-40B4-BE49-F238E27FC236}">
                      <a16:creationId xmlns:a16="http://schemas.microsoft.com/office/drawing/2014/main" id="{4D70BF27-1B0D-FC48-BB95-8369D8737151}"/>
                    </a:ext>
                  </a:extLst>
                </p:cNvPr>
                <p:cNvGrpSpPr/>
                <p:nvPr/>
              </p:nvGrpSpPr>
              <p:grpSpPr>
                <a:xfrm>
                  <a:off x="5052013" y="1724904"/>
                  <a:ext cx="326068" cy="595812"/>
                  <a:chOff x="3910286" y="1862153"/>
                  <a:chExt cx="326068" cy="595812"/>
                </a:xfrm>
              </p:grpSpPr>
              <p:sp>
                <p:nvSpPr>
                  <p:cNvPr id="27" name="textruta 26">
                    <a:extLst>
                      <a:ext uri="{FF2B5EF4-FFF2-40B4-BE49-F238E27FC236}">
                        <a16:creationId xmlns:a16="http://schemas.microsoft.com/office/drawing/2014/main" id="{4552F5C5-9BA9-2E41-91DC-19F1DF1818D9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186215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28" name="textruta 27">
                    <a:extLst>
                      <a:ext uri="{FF2B5EF4-FFF2-40B4-BE49-F238E27FC236}">
                        <a16:creationId xmlns:a16="http://schemas.microsoft.com/office/drawing/2014/main" id="{01744C05-6659-B74E-AC8E-B19D18365A02}"/>
                      </a:ext>
                    </a:extLst>
                  </p:cNvPr>
                  <p:cNvSpPr txBox="1"/>
                  <p:nvPr/>
                </p:nvSpPr>
                <p:spPr>
                  <a:xfrm>
                    <a:off x="3912226" y="2088633"/>
                    <a:ext cx="3241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3</a:t>
                    </a:r>
                  </a:p>
                </p:txBody>
              </p:sp>
              <p:cxnSp>
                <p:nvCxnSpPr>
                  <p:cNvPr id="29" name="Rak 28">
                    <a:extLst>
                      <a:ext uri="{FF2B5EF4-FFF2-40B4-BE49-F238E27FC236}">
                        <a16:creationId xmlns:a16="http://schemas.microsoft.com/office/drawing/2014/main" id="{59F7C7CE-5F00-8245-949F-89FB46AB07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87288" y="2158527"/>
                    <a:ext cx="150843" cy="0"/>
                  </a:xfrm>
                  <a:prstGeom prst="line">
                    <a:avLst/>
                  </a:prstGeom>
                  <a:ln w="158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Dubbel hakparentes 25">
                  <a:extLst>
                    <a:ext uri="{FF2B5EF4-FFF2-40B4-BE49-F238E27FC236}">
                      <a16:creationId xmlns:a16="http://schemas.microsoft.com/office/drawing/2014/main" id="{3919A14B-08E1-AD43-8882-B3635CDCA5BF}"/>
                    </a:ext>
                  </a:extLst>
                </p:cNvPr>
                <p:cNvSpPr/>
                <p:nvPr/>
              </p:nvSpPr>
              <p:spPr>
                <a:xfrm>
                  <a:off x="5050072" y="1769976"/>
                  <a:ext cx="303627" cy="502604"/>
                </a:xfrm>
                <a:prstGeom prst="bracketPair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45414C3A-0F45-4948-852C-AD864CD8EF27}"/>
                  </a:ext>
                </a:extLst>
              </p:cNvPr>
              <p:cNvSpPr/>
              <p:nvPr/>
            </p:nvSpPr>
            <p:spPr>
              <a:xfrm>
                <a:off x="1405739" y="1550590"/>
                <a:ext cx="263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aseline="30000" dirty="0"/>
                  <a:t>2</a:t>
                </a:r>
                <a:endParaRPr lang="sv-SE" dirty="0"/>
              </a:p>
            </p:txBody>
          </p:sp>
        </p:grp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ACAE0E8C-72AB-1F44-8B12-C86BF9785E9E}"/>
                </a:ext>
              </a:extLst>
            </p:cNvPr>
            <p:cNvSpPr/>
            <p:nvPr/>
          </p:nvSpPr>
          <p:spPr>
            <a:xfrm>
              <a:off x="1493819" y="17173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=</a:t>
              </a:r>
              <a:endParaRPr lang="sv-SE" dirty="0"/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8629A802-0D9F-964C-A9CA-C1CE75460FDB}"/>
              </a:ext>
            </a:extLst>
          </p:cNvPr>
          <p:cNvGrpSpPr/>
          <p:nvPr/>
        </p:nvGrpSpPr>
        <p:grpSpPr>
          <a:xfrm>
            <a:off x="1811610" y="2445790"/>
            <a:ext cx="817265" cy="621558"/>
            <a:chOff x="1685929" y="1605610"/>
            <a:chExt cx="817265" cy="621558"/>
          </a:xfrm>
        </p:grpSpPr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017AF50B-1587-1349-93AB-BEC292314A2D}"/>
                </a:ext>
              </a:extLst>
            </p:cNvPr>
            <p:cNvGrpSpPr/>
            <p:nvPr/>
          </p:nvGrpSpPr>
          <p:grpSpPr>
            <a:xfrm>
              <a:off x="1685929" y="1605610"/>
              <a:ext cx="635920" cy="621558"/>
              <a:chOff x="1685929" y="1605610"/>
              <a:chExt cx="635920" cy="621558"/>
            </a:xfrm>
          </p:grpSpPr>
          <p:grpSp>
            <p:nvGrpSpPr>
              <p:cNvPr id="33" name="Grupp 32">
                <a:extLst>
                  <a:ext uri="{FF2B5EF4-FFF2-40B4-BE49-F238E27FC236}">
                    <a16:creationId xmlns:a16="http://schemas.microsoft.com/office/drawing/2014/main" id="{06B53D1D-4F1A-BD43-9174-BDA01FBF80A2}"/>
                  </a:ext>
                </a:extLst>
              </p:cNvPr>
              <p:cNvGrpSpPr/>
              <p:nvPr/>
            </p:nvGrpSpPr>
            <p:grpSpPr>
              <a:xfrm>
                <a:off x="1990864" y="1608764"/>
                <a:ext cx="330985" cy="614574"/>
                <a:chOff x="3914012" y="1861053"/>
                <a:chExt cx="330985" cy="614574"/>
              </a:xfrm>
            </p:grpSpPr>
            <p:sp>
              <p:nvSpPr>
                <p:cNvPr id="39" name="textruta 38">
                  <a:extLst>
                    <a:ext uri="{FF2B5EF4-FFF2-40B4-BE49-F238E27FC236}">
                      <a16:creationId xmlns:a16="http://schemas.microsoft.com/office/drawing/2014/main" id="{C2C7D4DF-A684-E44A-B4C5-01F577EEB844}"/>
                    </a:ext>
                  </a:extLst>
                </p:cNvPr>
                <p:cNvSpPr txBox="1"/>
                <p:nvPr/>
              </p:nvSpPr>
              <p:spPr>
                <a:xfrm>
                  <a:off x="3916061" y="1861053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40" name="textruta 39">
                  <a:extLst>
                    <a:ext uri="{FF2B5EF4-FFF2-40B4-BE49-F238E27FC236}">
                      <a16:creationId xmlns:a16="http://schemas.microsoft.com/office/drawing/2014/main" id="{7939ADD4-C5E9-744D-81DB-5E3E2483C220}"/>
                    </a:ext>
                  </a:extLst>
                </p:cNvPr>
                <p:cNvSpPr txBox="1"/>
                <p:nvPr/>
              </p:nvSpPr>
              <p:spPr>
                <a:xfrm>
                  <a:off x="3914012" y="2106295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</a:t>
                  </a:r>
                </a:p>
              </p:txBody>
            </p:sp>
            <p:cxnSp>
              <p:nvCxnSpPr>
                <p:cNvPr id="41" name="Rak 40">
                  <a:extLst>
                    <a:ext uri="{FF2B5EF4-FFF2-40B4-BE49-F238E27FC236}">
                      <a16:creationId xmlns:a16="http://schemas.microsoft.com/office/drawing/2014/main" id="{37377CF0-F984-214F-9841-24D0B1345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7288" y="2158527"/>
                  <a:ext cx="150843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 33">
                <a:extLst>
                  <a:ext uri="{FF2B5EF4-FFF2-40B4-BE49-F238E27FC236}">
                    <a16:creationId xmlns:a16="http://schemas.microsoft.com/office/drawing/2014/main" id="{A4B1A498-A36D-834F-BC21-853519246060}"/>
                  </a:ext>
                </a:extLst>
              </p:cNvPr>
              <p:cNvGrpSpPr/>
              <p:nvPr/>
            </p:nvGrpSpPr>
            <p:grpSpPr>
              <a:xfrm>
                <a:off x="1685929" y="1605610"/>
                <a:ext cx="331172" cy="621558"/>
                <a:chOff x="3908021" y="1853926"/>
                <a:chExt cx="331172" cy="621558"/>
              </a:xfrm>
            </p:grpSpPr>
            <p:sp>
              <p:nvSpPr>
                <p:cNvPr id="36" name="textruta 35">
                  <a:extLst>
                    <a:ext uri="{FF2B5EF4-FFF2-40B4-BE49-F238E27FC236}">
                      <a16:creationId xmlns:a16="http://schemas.microsoft.com/office/drawing/2014/main" id="{A372A143-D4E3-D047-B2FB-30623C00014B}"/>
                    </a:ext>
                  </a:extLst>
                </p:cNvPr>
                <p:cNvSpPr txBox="1"/>
                <p:nvPr/>
              </p:nvSpPr>
              <p:spPr>
                <a:xfrm>
                  <a:off x="3910257" y="1853926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37" name="textruta 36">
                  <a:extLst>
                    <a:ext uri="{FF2B5EF4-FFF2-40B4-BE49-F238E27FC236}">
                      <a16:creationId xmlns:a16="http://schemas.microsoft.com/office/drawing/2014/main" id="{788388AE-A562-7448-ADF1-5159DC7ECE4B}"/>
                    </a:ext>
                  </a:extLst>
                </p:cNvPr>
                <p:cNvSpPr txBox="1"/>
                <p:nvPr/>
              </p:nvSpPr>
              <p:spPr>
                <a:xfrm>
                  <a:off x="3908021" y="2106152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</a:t>
                  </a:r>
                </a:p>
              </p:txBody>
            </p:sp>
            <p:cxnSp>
              <p:nvCxnSpPr>
                <p:cNvPr id="38" name="Rak 37">
                  <a:extLst>
                    <a:ext uri="{FF2B5EF4-FFF2-40B4-BE49-F238E27FC236}">
                      <a16:creationId xmlns:a16="http://schemas.microsoft.com/office/drawing/2014/main" id="{DBED73A5-E7DE-DA43-A1F5-465A383C78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7288" y="2158527"/>
                  <a:ext cx="150843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D0907B77-0C41-6E46-B3E8-D5DD1562DBD0}"/>
                  </a:ext>
                </a:extLst>
              </p:cNvPr>
              <p:cNvSpPr/>
              <p:nvPr/>
            </p:nvSpPr>
            <p:spPr>
              <a:xfrm>
                <a:off x="1870633" y="1718082"/>
                <a:ext cx="2423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∙</a:t>
                </a:r>
                <a:endParaRPr lang="sv-SE" dirty="0"/>
              </a:p>
            </p:txBody>
          </p:sp>
        </p:grp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855AB895-D55D-B54F-87E9-731F641C2209}"/>
                </a:ext>
              </a:extLst>
            </p:cNvPr>
            <p:cNvSpPr/>
            <p:nvPr/>
          </p:nvSpPr>
          <p:spPr>
            <a:xfrm>
              <a:off x="2203112" y="171088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=</a:t>
              </a:r>
              <a:endParaRPr lang="sv-SE" dirty="0"/>
            </a:p>
          </p:txBody>
        </p: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BEFFF8E0-97F1-7F44-8065-92481A5DDB1C}"/>
              </a:ext>
            </a:extLst>
          </p:cNvPr>
          <p:cNvGrpSpPr/>
          <p:nvPr/>
        </p:nvGrpSpPr>
        <p:grpSpPr>
          <a:xfrm>
            <a:off x="2527410" y="2457333"/>
            <a:ext cx="934956" cy="610476"/>
            <a:chOff x="6297324" y="2935243"/>
            <a:chExt cx="934956" cy="610476"/>
          </a:xfrm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F5A092E8-0DFF-6342-B8DC-B99490A6C971}"/>
                </a:ext>
              </a:extLst>
            </p:cNvPr>
            <p:cNvSpPr txBox="1"/>
            <p:nvPr/>
          </p:nvSpPr>
          <p:spPr>
            <a:xfrm>
              <a:off x="6932649" y="3038194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381DBCDC-C60A-7B48-B275-F959BD3F9561}"/>
                </a:ext>
              </a:extLst>
            </p:cNvPr>
            <p:cNvGrpSpPr/>
            <p:nvPr/>
          </p:nvGrpSpPr>
          <p:grpSpPr>
            <a:xfrm>
              <a:off x="6297324" y="2935243"/>
              <a:ext cx="726782" cy="610476"/>
              <a:chOff x="3786662" y="1887160"/>
              <a:chExt cx="726782" cy="610476"/>
            </a:xfrm>
          </p:grpSpPr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B824B388-2A6F-5747-BF79-A1F3B3964A9C}"/>
                  </a:ext>
                </a:extLst>
              </p:cNvPr>
              <p:cNvSpPr txBox="1"/>
              <p:nvPr/>
            </p:nvSpPr>
            <p:spPr>
              <a:xfrm>
                <a:off x="3853608" y="1887160"/>
                <a:ext cx="659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  <a:r>
                  <a:rPr lang="sv-SE" dirty="0"/>
                  <a:t> </a:t>
                </a:r>
                <a:r>
                  <a:rPr lang="is-IS" dirty="0"/>
                  <a:t>∙ </a:t>
                </a:r>
                <a:r>
                  <a:rPr lang="sv-SE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46" name="textruta 45">
                <a:extLst>
                  <a:ext uri="{FF2B5EF4-FFF2-40B4-BE49-F238E27FC236}">
                    <a16:creationId xmlns:a16="http://schemas.microsoft.com/office/drawing/2014/main" id="{0B8AD499-C5AB-7941-9B77-5AA809A7D186}"/>
                  </a:ext>
                </a:extLst>
              </p:cNvPr>
              <p:cNvSpPr txBox="1"/>
              <p:nvPr/>
            </p:nvSpPr>
            <p:spPr>
              <a:xfrm>
                <a:off x="3786662" y="2128304"/>
                <a:ext cx="686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</a:t>
                </a:r>
                <a:r>
                  <a:rPr lang="sv-SE" dirty="0">
                    <a:latin typeface="Bradley Hand" pitchFamily="2" charset="77"/>
                  </a:rPr>
                  <a:t>3 </a:t>
                </a:r>
                <a:r>
                  <a:rPr lang="is-IS" dirty="0"/>
                  <a:t>∙ </a:t>
                </a:r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47" name="Rak 46">
                <a:extLst>
                  <a:ext uri="{FF2B5EF4-FFF2-40B4-BE49-F238E27FC236}">
                    <a16:creationId xmlns:a16="http://schemas.microsoft.com/office/drawing/2014/main" id="{709AFFCA-3DE6-3048-863F-60F9B3EA9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upp 47">
            <a:extLst>
              <a:ext uri="{FF2B5EF4-FFF2-40B4-BE49-F238E27FC236}">
                <a16:creationId xmlns:a16="http://schemas.microsoft.com/office/drawing/2014/main" id="{2AE8B634-1A16-4247-A56A-9F64F1B98E61}"/>
              </a:ext>
            </a:extLst>
          </p:cNvPr>
          <p:cNvGrpSpPr/>
          <p:nvPr/>
        </p:nvGrpSpPr>
        <p:grpSpPr>
          <a:xfrm>
            <a:off x="3371345" y="2455665"/>
            <a:ext cx="337921" cy="609281"/>
            <a:chOff x="3921287" y="1861303"/>
            <a:chExt cx="337921" cy="609281"/>
          </a:xfrm>
        </p:grpSpPr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023CA740-4A2E-D54C-A290-89452C1154AF}"/>
                </a:ext>
              </a:extLst>
            </p:cNvPr>
            <p:cNvSpPr txBox="1"/>
            <p:nvPr/>
          </p:nvSpPr>
          <p:spPr>
            <a:xfrm>
              <a:off x="3921287" y="1861303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4</a:t>
              </a: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B39D062E-7C9B-3146-BF66-AFE3B26E7B6B}"/>
                </a:ext>
              </a:extLst>
            </p:cNvPr>
            <p:cNvSpPr txBox="1"/>
            <p:nvPr/>
          </p:nvSpPr>
          <p:spPr>
            <a:xfrm>
              <a:off x="3949508" y="2101252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9</a:t>
              </a:r>
            </a:p>
          </p:txBody>
        </p:sp>
        <p:cxnSp>
          <p:nvCxnSpPr>
            <p:cNvPr id="51" name="Rak 50">
              <a:extLst>
                <a:ext uri="{FF2B5EF4-FFF2-40B4-BE49-F238E27FC236}">
                  <a16:creationId xmlns:a16="http://schemas.microsoft.com/office/drawing/2014/main" id="{BBF4BB83-9FE6-1D4B-B926-5565E1EDB2FA}"/>
                </a:ext>
              </a:extLst>
            </p:cNvPr>
            <p:cNvCxnSpPr>
              <a:cxnSpLocks/>
            </p:cNvCxnSpPr>
            <p:nvPr/>
          </p:nvCxnSpPr>
          <p:spPr>
            <a:xfrm>
              <a:off x="3987288" y="2158527"/>
              <a:ext cx="21077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33EC3538-BE7D-964E-80A0-9843D159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79" y="2595740"/>
            <a:ext cx="455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b) 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40D321BB-5A00-1943-B669-D988C808DF40}"/>
              </a:ext>
            </a:extLst>
          </p:cNvPr>
          <p:cNvSpPr/>
          <p:nvPr/>
        </p:nvSpPr>
        <p:spPr>
          <a:xfrm>
            <a:off x="1775991" y="3531117"/>
            <a:ext cx="1823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0,2 ∙ 0,2 ∙ 0,2  </a:t>
            </a:r>
            <a:r>
              <a:rPr lang="de-DE" dirty="0"/>
              <a:t>= </a:t>
            </a:r>
            <a:endParaRPr lang="sv-SE" dirty="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7ECC3467-9B6B-1745-9D3F-E1F5C1AF8CB5}"/>
              </a:ext>
            </a:extLst>
          </p:cNvPr>
          <p:cNvSpPr/>
          <p:nvPr/>
        </p:nvSpPr>
        <p:spPr>
          <a:xfrm>
            <a:off x="783167" y="3535176"/>
            <a:ext cx="1295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c)  0,2</a:t>
            </a:r>
            <a:r>
              <a:rPr lang="de-DE" baseline="30000" dirty="0">
                <a:latin typeface="Bradley Hand" pitchFamily="2" charset="77"/>
              </a:rPr>
              <a:t>3</a:t>
            </a:r>
            <a:r>
              <a:rPr lang="de-DE" dirty="0">
                <a:latin typeface="Bradley Hand" pitchFamily="2" charset="77"/>
              </a:rPr>
              <a:t> </a:t>
            </a:r>
            <a:r>
              <a:rPr lang="de-DE" dirty="0"/>
              <a:t>= </a:t>
            </a:r>
            <a:endParaRPr lang="sv-SE" dirty="0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839EEA3D-8526-5F49-A48C-0099F5D8CB44}"/>
              </a:ext>
            </a:extLst>
          </p:cNvPr>
          <p:cNvSpPr/>
          <p:nvPr/>
        </p:nvSpPr>
        <p:spPr>
          <a:xfrm>
            <a:off x="3410106" y="3528254"/>
            <a:ext cx="750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0,008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E4C621A6-AC32-9540-A052-BFE0C1524921}"/>
              </a:ext>
            </a:extLst>
          </p:cNvPr>
          <p:cNvSpPr/>
          <p:nvPr/>
        </p:nvSpPr>
        <p:spPr>
          <a:xfrm>
            <a:off x="5544524" y="2888323"/>
            <a:ext cx="22354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0,2 · 0,2 = 0,02 · 2 = 0,04</a:t>
            </a:r>
          </a:p>
          <a:p>
            <a:r>
              <a:rPr lang="sv-SE" sz="1400" dirty="0"/>
              <a:t>0,04 · 0,2 = 0,004 · 2 = 0,008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B7F5EF7E-0C0C-D74D-9C6D-180572F5F2EF}"/>
              </a:ext>
            </a:extLst>
          </p:cNvPr>
          <p:cNvSpPr/>
          <p:nvPr/>
        </p:nvSpPr>
        <p:spPr>
          <a:xfrm>
            <a:off x="4796583" y="3535479"/>
            <a:ext cx="42228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Men du kan tänka så här: ”2 gånger 2 gånger 2 är lika med 8. Svaret ska ha tre decimaler och är därför 0,008.”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26C747E4-B48E-A548-8D29-E3DC3AD8A1C9}"/>
              </a:ext>
            </a:extLst>
          </p:cNvPr>
          <p:cNvSpPr/>
          <p:nvPr/>
        </p:nvSpPr>
        <p:spPr>
          <a:xfrm>
            <a:off x="2331405" y="4317284"/>
            <a:ext cx="1377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10 ∙ 0,16 </a:t>
            </a:r>
            <a:r>
              <a:rPr lang="de-DE" dirty="0"/>
              <a:t>= </a:t>
            </a:r>
            <a:endParaRPr lang="sv-SE" dirty="0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5FF448F-730E-CD46-8EC3-E7C7FC0DB487}"/>
              </a:ext>
            </a:extLst>
          </p:cNvPr>
          <p:cNvSpPr/>
          <p:nvPr/>
        </p:nvSpPr>
        <p:spPr>
          <a:xfrm>
            <a:off x="821022" y="4326552"/>
            <a:ext cx="1737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d)  10 · 0,4</a:t>
            </a:r>
            <a:r>
              <a:rPr lang="de-DE" baseline="30000" dirty="0">
                <a:latin typeface="Bradley Hand" pitchFamily="2" charset="77"/>
              </a:rPr>
              <a:t>2</a:t>
            </a:r>
            <a:r>
              <a:rPr lang="de-DE" dirty="0">
                <a:latin typeface="Bradley Hand" pitchFamily="2" charset="77"/>
              </a:rPr>
              <a:t> </a:t>
            </a:r>
            <a:r>
              <a:rPr lang="de-DE" dirty="0"/>
              <a:t>= </a:t>
            </a:r>
            <a:endParaRPr lang="sv-SE" dirty="0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9FFA6E94-9431-0A4B-89B5-80EA72170FA2}"/>
              </a:ext>
            </a:extLst>
          </p:cNvPr>
          <p:cNvSpPr/>
          <p:nvPr/>
        </p:nvSpPr>
        <p:spPr>
          <a:xfrm>
            <a:off x="4796582" y="4388107"/>
            <a:ext cx="422286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Potensen beräknas först och därefter multiplikationen.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45D24296-4CDB-CF49-B8A3-506CFADA395E}"/>
              </a:ext>
            </a:extLst>
          </p:cNvPr>
          <p:cNvSpPr/>
          <p:nvPr/>
        </p:nvSpPr>
        <p:spPr>
          <a:xfrm>
            <a:off x="3465485" y="4326552"/>
            <a:ext cx="750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1,6</a:t>
            </a:r>
            <a:endParaRPr lang="sv-SE" dirty="0">
              <a:latin typeface="Bradley Hand" pitchFamily="2" charset="77"/>
            </a:endParaRPr>
          </a:p>
        </p:txBody>
      </p:sp>
      <p:grpSp>
        <p:nvGrpSpPr>
          <p:cNvPr id="68" name="Grupp 67">
            <a:extLst>
              <a:ext uri="{FF2B5EF4-FFF2-40B4-BE49-F238E27FC236}">
                <a16:creationId xmlns:a16="http://schemas.microsoft.com/office/drawing/2014/main" id="{425B322F-E956-2743-8924-63A127E1692C}"/>
              </a:ext>
            </a:extLst>
          </p:cNvPr>
          <p:cNvGrpSpPr/>
          <p:nvPr/>
        </p:nvGrpSpPr>
        <p:grpSpPr>
          <a:xfrm>
            <a:off x="872131" y="5425780"/>
            <a:ext cx="6686907" cy="609281"/>
            <a:chOff x="872131" y="5425780"/>
            <a:chExt cx="6686907" cy="609281"/>
          </a:xfrm>
        </p:grpSpPr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DE5B6A8E-5748-1241-900C-EB8BE3F0A377}"/>
                </a:ext>
              </a:extLst>
            </p:cNvPr>
            <p:cNvSpPr txBox="1"/>
            <p:nvPr/>
          </p:nvSpPr>
          <p:spPr>
            <a:xfrm>
              <a:off x="872131" y="5545755"/>
              <a:ext cx="6686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 a) </a:t>
              </a:r>
              <a:r>
                <a:rPr lang="de-DE" dirty="0">
                  <a:latin typeface="Bradley Hand" pitchFamily="2" charset="77"/>
                </a:rPr>
                <a:t>125</a:t>
              </a:r>
              <a:r>
                <a:rPr lang="sv-SE" dirty="0">
                  <a:latin typeface="Bradley Hand" pitchFamily="2" charset="77"/>
                </a:rPr>
                <a:t>		b) 			c) 0,008			d)  1,6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</a:p>
          </p:txBody>
        </p: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0D22A765-B25D-BA4D-B346-1DF13E20DBA0}"/>
                </a:ext>
              </a:extLst>
            </p:cNvPr>
            <p:cNvGrpSpPr/>
            <p:nvPr/>
          </p:nvGrpSpPr>
          <p:grpSpPr>
            <a:xfrm>
              <a:off x="3061645" y="5425780"/>
              <a:ext cx="337921" cy="609281"/>
              <a:chOff x="3921287" y="1861303"/>
              <a:chExt cx="337921" cy="609281"/>
            </a:xfrm>
          </p:grpSpPr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A6083896-9590-404D-AE50-DEFECD02D234}"/>
                  </a:ext>
                </a:extLst>
              </p:cNvPr>
              <p:cNvSpPr txBox="1"/>
              <p:nvPr/>
            </p:nvSpPr>
            <p:spPr>
              <a:xfrm>
                <a:off x="3921287" y="1861303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56A06167-D92D-1249-A03E-79671C094415}"/>
                  </a:ext>
                </a:extLst>
              </p:cNvPr>
              <p:cNvSpPr txBox="1"/>
              <p:nvPr/>
            </p:nvSpPr>
            <p:spPr>
              <a:xfrm>
                <a:off x="3949508" y="2101252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9</a:t>
                </a:r>
              </a:p>
            </p:txBody>
          </p:sp>
          <p:cxnSp>
            <p:nvCxnSpPr>
              <p:cNvPr id="67" name="Rak 66">
                <a:extLst>
                  <a:ext uri="{FF2B5EF4-FFF2-40B4-BE49-F238E27FC236}">
                    <a16:creationId xmlns:a16="http://schemas.microsoft.com/office/drawing/2014/main" id="{E8B45195-EB53-6B46-9923-11136276E2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7288" y="2158527"/>
                <a:ext cx="21077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3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19" grpId="0"/>
      <p:bldP spid="52" grpId="0"/>
      <p:bldP spid="54" grpId="0"/>
      <p:bldP spid="55" grpId="0"/>
      <p:bldP spid="56" grpId="0"/>
      <p:bldP spid="57" grpId="0" animBg="1"/>
      <p:bldP spid="58" grpId="0" animBg="1"/>
      <p:bldP spid="59" grpId="0"/>
      <p:bldP spid="60" grpId="0"/>
      <p:bldP spid="61" grpId="0" animBg="1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E813860-D282-1141-8E47-D9CA4484A9BC}"/>
              </a:ext>
            </a:extLst>
          </p:cNvPr>
          <p:cNvSpPr/>
          <p:nvPr/>
        </p:nvSpPr>
        <p:spPr>
          <a:xfrm>
            <a:off x="3352094" y="364371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Potenser med negativ bas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DFCFFCB-7E4F-C848-B9E1-CA9957116494}"/>
              </a:ext>
            </a:extLst>
          </p:cNvPr>
          <p:cNvSpPr/>
          <p:nvPr/>
        </p:nvSpPr>
        <p:spPr>
          <a:xfrm>
            <a:off x="1726529" y="959921"/>
            <a:ext cx="5970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</a:t>
            </a:r>
            <a:r>
              <a:rPr lang="sv-SE" dirty="0">
                <a:solidFill>
                  <a:srgbClr val="9A0002"/>
                </a:solidFill>
              </a:rPr>
              <a:t>basen</a:t>
            </a:r>
            <a:r>
              <a:rPr lang="sv-SE" dirty="0"/>
              <a:t> i en potens är ett </a:t>
            </a:r>
            <a:r>
              <a:rPr lang="sv-SE" dirty="0">
                <a:solidFill>
                  <a:srgbClr val="0070C0"/>
                </a:solidFill>
              </a:rPr>
              <a:t>negativt tal</a:t>
            </a:r>
            <a:r>
              <a:rPr lang="sv-SE" dirty="0"/>
              <a:t> så är det </a:t>
            </a:r>
            <a:r>
              <a:rPr lang="sv-SE" dirty="0">
                <a:solidFill>
                  <a:srgbClr val="9A0002"/>
                </a:solidFill>
              </a:rPr>
              <a:t>exponenten</a:t>
            </a:r>
            <a:r>
              <a:rPr lang="sv-SE" dirty="0"/>
              <a:t> </a:t>
            </a:r>
          </a:p>
          <a:p>
            <a:r>
              <a:rPr lang="sv-SE" dirty="0"/>
              <a:t>som avgör om potensen är positiv eller negativ.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0B94118-16D2-2D4F-A569-66884988EEA6}"/>
              </a:ext>
            </a:extLst>
          </p:cNvPr>
          <p:cNvSpPr/>
          <p:nvPr/>
        </p:nvSpPr>
        <p:spPr>
          <a:xfrm>
            <a:off x="3954655" y="1802946"/>
            <a:ext cx="1428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65DCA47-6ED6-3E4F-9BD3-B317AC7776EB}"/>
              </a:ext>
            </a:extLst>
          </p:cNvPr>
          <p:cNvSpPr/>
          <p:nvPr/>
        </p:nvSpPr>
        <p:spPr>
          <a:xfrm>
            <a:off x="3277022" y="1802946"/>
            <a:ext cx="1013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baseline="30000" dirty="0"/>
              <a:t>2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EE76F25-68CE-0F40-A95B-EFAFFB3DFCF5}"/>
              </a:ext>
            </a:extLst>
          </p:cNvPr>
          <p:cNvSpPr/>
          <p:nvPr/>
        </p:nvSpPr>
        <p:spPr>
          <a:xfrm>
            <a:off x="5042788" y="1802946"/>
            <a:ext cx="340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</a:t>
            </a:r>
            <a:r>
              <a:rPr lang="sv-SE" dirty="0"/>
              <a:t> 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67F5CA9-CA5D-7B41-9A5F-4C7CE723528B}"/>
              </a:ext>
            </a:extLst>
          </p:cNvPr>
          <p:cNvSpPr/>
          <p:nvPr/>
        </p:nvSpPr>
        <p:spPr>
          <a:xfrm>
            <a:off x="3277021" y="2473289"/>
            <a:ext cx="1013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baseline="30000" dirty="0"/>
              <a:t>3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4B7FBDF-6601-3F4B-947D-015D1925C3EB}"/>
              </a:ext>
            </a:extLst>
          </p:cNvPr>
          <p:cNvSpPr/>
          <p:nvPr/>
        </p:nvSpPr>
        <p:spPr>
          <a:xfrm>
            <a:off x="3954655" y="2473289"/>
            <a:ext cx="1797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</a:t>
            </a:r>
          </a:p>
        </p:txBody>
      </p:sp>
      <p:sp>
        <p:nvSpPr>
          <p:cNvPr id="11" name="Höger klammerparentes 10">
            <a:extLst>
              <a:ext uri="{FF2B5EF4-FFF2-40B4-BE49-F238E27FC236}">
                <a16:creationId xmlns:a16="http://schemas.microsoft.com/office/drawing/2014/main" id="{A4067E3F-9CE0-FB46-B564-B75F089F6B57}"/>
              </a:ext>
            </a:extLst>
          </p:cNvPr>
          <p:cNvSpPr/>
          <p:nvPr/>
        </p:nvSpPr>
        <p:spPr>
          <a:xfrm rot="5400000">
            <a:off x="4382314" y="2501569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8C7D955-7A8E-0F45-8848-12F4A165F8DA}"/>
              </a:ext>
            </a:extLst>
          </p:cNvPr>
          <p:cNvSpPr/>
          <p:nvPr/>
        </p:nvSpPr>
        <p:spPr>
          <a:xfrm>
            <a:off x="4294218" y="2866633"/>
            <a:ext cx="3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AC7E45A-51ED-6C41-9B5B-26E619F9CB2F}"/>
              </a:ext>
            </a:extLst>
          </p:cNvPr>
          <p:cNvSpPr/>
          <p:nvPr/>
        </p:nvSpPr>
        <p:spPr>
          <a:xfrm>
            <a:off x="5570154" y="2473289"/>
            <a:ext cx="53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-1 </a:t>
            </a:r>
            <a:r>
              <a:rPr lang="sv-SE" dirty="0"/>
              <a:t>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D149F12-D92B-9E45-800D-C5F9A07DDCB1}"/>
              </a:ext>
            </a:extLst>
          </p:cNvPr>
          <p:cNvSpPr/>
          <p:nvPr/>
        </p:nvSpPr>
        <p:spPr>
          <a:xfrm>
            <a:off x="3237527" y="3169581"/>
            <a:ext cx="1013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baseline="30000" dirty="0"/>
              <a:t>4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9DC43F6-4082-AD46-ABA3-7AFED3AAFFDA}"/>
              </a:ext>
            </a:extLst>
          </p:cNvPr>
          <p:cNvSpPr/>
          <p:nvPr/>
        </p:nvSpPr>
        <p:spPr>
          <a:xfrm>
            <a:off x="3915160" y="3169581"/>
            <a:ext cx="2245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</a:t>
            </a:r>
          </a:p>
        </p:txBody>
      </p:sp>
      <p:sp>
        <p:nvSpPr>
          <p:cNvPr id="20" name="Höger klammerparentes 19">
            <a:extLst>
              <a:ext uri="{FF2B5EF4-FFF2-40B4-BE49-F238E27FC236}">
                <a16:creationId xmlns:a16="http://schemas.microsoft.com/office/drawing/2014/main" id="{56320B9B-D0BE-2A48-A8A0-2D0F38898401}"/>
              </a:ext>
            </a:extLst>
          </p:cNvPr>
          <p:cNvSpPr/>
          <p:nvPr/>
        </p:nvSpPr>
        <p:spPr>
          <a:xfrm rot="5400000">
            <a:off x="4342820" y="3197861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317488B-4621-394C-80E9-D164C58611B8}"/>
              </a:ext>
            </a:extLst>
          </p:cNvPr>
          <p:cNvSpPr/>
          <p:nvPr/>
        </p:nvSpPr>
        <p:spPr>
          <a:xfrm>
            <a:off x="4254724" y="3562925"/>
            <a:ext cx="3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0986E28-450F-8B44-95C7-866BDF2285A7}"/>
              </a:ext>
            </a:extLst>
          </p:cNvPr>
          <p:cNvSpPr/>
          <p:nvPr/>
        </p:nvSpPr>
        <p:spPr>
          <a:xfrm>
            <a:off x="5935249" y="3169581"/>
            <a:ext cx="53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 </a:t>
            </a:r>
            <a:r>
              <a:rPr lang="sv-SE" dirty="0">
                <a:solidFill>
                  <a:srgbClr val="0070C0"/>
                </a:solidFill>
              </a:rPr>
              <a:t> </a:t>
            </a:r>
            <a:r>
              <a:rPr lang="sv-SE" dirty="0"/>
              <a:t> </a:t>
            </a:r>
          </a:p>
        </p:txBody>
      </p:sp>
      <p:sp>
        <p:nvSpPr>
          <p:cNvPr id="23" name="Höger klammerparentes 22">
            <a:extLst>
              <a:ext uri="{FF2B5EF4-FFF2-40B4-BE49-F238E27FC236}">
                <a16:creationId xmlns:a16="http://schemas.microsoft.com/office/drawing/2014/main" id="{E70A0B81-FF2E-3D46-B3C3-2ADEE3A1E849}"/>
              </a:ext>
            </a:extLst>
          </p:cNvPr>
          <p:cNvSpPr/>
          <p:nvPr/>
        </p:nvSpPr>
        <p:spPr>
          <a:xfrm rot="5400000">
            <a:off x="5317174" y="3197861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1B58375-3AC0-424E-AD69-8016C5A0B298}"/>
              </a:ext>
            </a:extLst>
          </p:cNvPr>
          <p:cNvSpPr/>
          <p:nvPr/>
        </p:nvSpPr>
        <p:spPr>
          <a:xfrm>
            <a:off x="5229078" y="3562925"/>
            <a:ext cx="3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FE53AF4-83A6-ED46-A97B-27BE004D38B7}"/>
              </a:ext>
            </a:extLst>
          </p:cNvPr>
          <p:cNvSpPr/>
          <p:nvPr/>
        </p:nvSpPr>
        <p:spPr>
          <a:xfrm>
            <a:off x="3202493" y="3992428"/>
            <a:ext cx="1013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baseline="30000" dirty="0"/>
              <a:t>5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B4EFF53-58DC-1D45-A12C-B7B7AB5B0899}"/>
              </a:ext>
            </a:extLst>
          </p:cNvPr>
          <p:cNvSpPr/>
          <p:nvPr/>
        </p:nvSpPr>
        <p:spPr>
          <a:xfrm>
            <a:off x="3880126" y="3992428"/>
            <a:ext cx="2802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(-1)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(-1)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</a:t>
            </a:r>
          </a:p>
        </p:txBody>
      </p:sp>
      <p:sp>
        <p:nvSpPr>
          <p:cNvPr id="27" name="Höger klammerparentes 26">
            <a:extLst>
              <a:ext uri="{FF2B5EF4-FFF2-40B4-BE49-F238E27FC236}">
                <a16:creationId xmlns:a16="http://schemas.microsoft.com/office/drawing/2014/main" id="{0F1785D9-B966-B449-A111-3FBDBDBA9A44}"/>
              </a:ext>
            </a:extLst>
          </p:cNvPr>
          <p:cNvSpPr/>
          <p:nvPr/>
        </p:nvSpPr>
        <p:spPr>
          <a:xfrm rot="5400000">
            <a:off x="4307786" y="4020708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9DF51B3-E7EF-8D45-80B2-BC35015DD081}"/>
              </a:ext>
            </a:extLst>
          </p:cNvPr>
          <p:cNvSpPr/>
          <p:nvPr/>
        </p:nvSpPr>
        <p:spPr>
          <a:xfrm>
            <a:off x="4219690" y="4385772"/>
            <a:ext cx="3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C1FFAEA-982D-F64E-818B-EFC11710CA49}"/>
              </a:ext>
            </a:extLst>
          </p:cNvPr>
          <p:cNvSpPr/>
          <p:nvPr/>
        </p:nvSpPr>
        <p:spPr>
          <a:xfrm>
            <a:off x="6414088" y="3992428"/>
            <a:ext cx="53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-1  </a:t>
            </a:r>
            <a:r>
              <a:rPr lang="sv-SE" dirty="0"/>
              <a:t> </a:t>
            </a:r>
          </a:p>
        </p:txBody>
      </p:sp>
      <p:sp>
        <p:nvSpPr>
          <p:cNvPr id="30" name="Höger klammerparentes 29">
            <a:extLst>
              <a:ext uri="{FF2B5EF4-FFF2-40B4-BE49-F238E27FC236}">
                <a16:creationId xmlns:a16="http://schemas.microsoft.com/office/drawing/2014/main" id="{FA4E2879-BDD9-444E-9CE8-F69EBC47E86C}"/>
              </a:ext>
            </a:extLst>
          </p:cNvPr>
          <p:cNvSpPr/>
          <p:nvPr/>
        </p:nvSpPr>
        <p:spPr>
          <a:xfrm rot="5400000">
            <a:off x="5317174" y="4017091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CF5ACF2-BE59-C64A-BE4A-1E4896FE8704}"/>
              </a:ext>
            </a:extLst>
          </p:cNvPr>
          <p:cNvSpPr/>
          <p:nvPr/>
        </p:nvSpPr>
        <p:spPr>
          <a:xfrm>
            <a:off x="5232312" y="4385772"/>
            <a:ext cx="3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735152C1-A777-7A4F-A01A-3F8C4DB6B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69" y="5153951"/>
            <a:ext cx="3721247" cy="13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 animBg="1"/>
      <p:bldP spid="12" grpId="0"/>
      <p:bldP spid="13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EC0A3E2-A574-BB48-A65F-030F330A54CB}"/>
              </a:ext>
            </a:extLst>
          </p:cNvPr>
          <p:cNvSpPr txBox="1"/>
          <p:nvPr/>
        </p:nvSpPr>
        <p:spPr>
          <a:xfrm>
            <a:off x="364296" y="408525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A308A7E-0448-2243-A37C-04BFD80BCE8D}"/>
              </a:ext>
            </a:extLst>
          </p:cNvPr>
          <p:cNvSpPr/>
          <p:nvPr/>
        </p:nvSpPr>
        <p:spPr>
          <a:xfrm>
            <a:off x="1640827" y="408525"/>
            <a:ext cx="5982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a)  (-2)</a:t>
            </a:r>
            <a:r>
              <a:rPr lang="de-DE" baseline="30000" dirty="0"/>
              <a:t>2 </a:t>
            </a:r>
            <a:r>
              <a:rPr lang="de-DE" dirty="0"/>
              <a:t>    	        b) (-3)</a:t>
            </a:r>
            <a:r>
              <a:rPr lang="de-DE" baseline="30000" dirty="0"/>
              <a:t>3</a:t>
            </a:r>
            <a:r>
              <a:rPr lang="de-DE" dirty="0"/>
              <a:t>            	   c)  (-0,5)</a:t>
            </a:r>
            <a:r>
              <a:rPr lang="de-DE" baseline="30000" dirty="0"/>
              <a:t>2 </a:t>
            </a:r>
            <a:r>
              <a:rPr lang="de-DE" dirty="0"/>
              <a:t>– 0,4</a:t>
            </a:r>
            <a:r>
              <a:rPr lang="de-DE" baseline="30000" dirty="0"/>
              <a:t>2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8E2B013-6F7C-5A40-8F8C-F486410FA772}"/>
              </a:ext>
            </a:extLst>
          </p:cNvPr>
          <p:cNvSpPr txBox="1"/>
          <p:nvPr/>
        </p:nvSpPr>
        <p:spPr>
          <a:xfrm>
            <a:off x="2219855" y="1282053"/>
            <a:ext cx="132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-</a:t>
            </a:r>
            <a:r>
              <a:rPr lang="sv-SE" dirty="0">
                <a:latin typeface="Bradley Hand" pitchFamily="2" charset="77"/>
              </a:rPr>
              <a:t>2)</a:t>
            </a:r>
            <a:r>
              <a:rPr lang="is-IS" dirty="0">
                <a:latin typeface="+mn-lt"/>
              </a:rPr>
              <a:t>∙</a:t>
            </a:r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-</a:t>
            </a:r>
            <a:r>
              <a:rPr lang="sv-SE" dirty="0">
                <a:latin typeface="Bradley Hand" pitchFamily="2" charset="77"/>
              </a:rPr>
              <a:t>2)</a:t>
            </a:r>
            <a:r>
              <a:rPr lang="sv-SE" dirty="0">
                <a:latin typeface="+mn-lt"/>
              </a:rPr>
              <a:t> =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A97FB93-2E46-1044-A86A-7B36570D9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415" y="1293979"/>
            <a:ext cx="1200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a) </a:t>
            </a:r>
            <a:r>
              <a:rPr lang="sv-SE" dirty="0">
                <a:latin typeface="Bradley Hand" pitchFamily="2" charset="77"/>
              </a:rPr>
              <a:t>(</a:t>
            </a:r>
            <a:r>
              <a:rPr lang="sv-SE" dirty="0">
                <a:latin typeface="+mn-lt"/>
              </a:rPr>
              <a:t>-</a:t>
            </a:r>
            <a:r>
              <a:rPr lang="sv-SE" dirty="0">
                <a:latin typeface="Bradley Hand" pitchFamily="2" charset="77"/>
              </a:rPr>
              <a:t>2)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de-DE" baseline="30000" dirty="0">
                <a:latin typeface="Bradley Hand" pitchFamily="2" charset="77"/>
              </a:rPr>
              <a:t> </a:t>
            </a:r>
            <a:r>
              <a:rPr lang="de-DE" dirty="0"/>
              <a:t>=</a:t>
            </a:r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60D94-0187-C741-BE0C-B2F75D85A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436" y="1293979"/>
            <a:ext cx="414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4 </a:t>
            </a:r>
            <a:r>
              <a:rPr lang="de-DE" baseline="30000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36BCD62-493E-034D-A3DD-BF7461C5BEC3}"/>
              </a:ext>
            </a:extLst>
          </p:cNvPr>
          <p:cNvSpPr/>
          <p:nvPr/>
        </p:nvSpPr>
        <p:spPr>
          <a:xfrm>
            <a:off x="5083246" y="1205109"/>
            <a:ext cx="29163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är ett jämnt antal negativa faktorer, alltså är produkten positiv.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A4957AE-30B2-D64E-A0C5-781BDC962C36}"/>
              </a:ext>
            </a:extLst>
          </p:cNvPr>
          <p:cNvSpPr txBox="1"/>
          <p:nvPr/>
        </p:nvSpPr>
        <p:spPr>
          <a:xfrm>
            <a:off x="2219855" y="2244451"/>
            <a:ext cx="175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-</a:t>
            </a:r>
            <a:r>
              <a:rPr lang="sv-SE" dirty="0">
                <a:latin typeface="Bradley Hand" pitchFamily="2" charset="77"/>
              </a:rPr>
              <a:t>3)</a:t>
            </a:r>
            <a:r>
              <a:rPr lang="is-IS" dirty="0">
                <a:latin typeface="+mn-lt"/>
              </a:rPr>
              <a:t>∙</a:t>
            </a:r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-</a:t>
            </a:r>
            <a:r>
              <a:rPr lang="sv-SE" dirty="0">
                <a:latin typeface="Bradley Hand" pitchFamily="2" charset="77"/>
              </a:rPr>
              <a:t>3)</a:t>
            </a:r>
            <a:r>
              <a:rPr lang="is-IS" dirty="0"/>
              <a:t>∙</a:t>
            </a:r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-</a:t>
            </a:r>
            <a:r>
              <a:rPr lang="sv-SE" dirty="0">
                <a:latin typeface="Bradley Hand" pitchFamily="2" charset="77"/>
              </a:rPr>
              <a:t>3)</a:t>
            </a:r>
            <a:r>
              <a:rPr lang="sv-SE" dirty="0"/>
              <a:t> 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5C93DCA-D04E-F24C-BACD-8D9751997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415" y="2256377"/>
            <a:ext cx="1200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b) </a:t>
            </a:r>
            <a:r>
              <a:rPr lang="sv-SE" dirty="0">
                <a:latin typeface="Bradley Hand" pitchFamily="2" charset="77"/>
              </a:rPr>
              <a:t>(</a:t>
            </a:r>
            <a:r>
              <a:rPr lang="sv-SE" dirty="0">
                <a:latin typeface="+mn-lt"/>
              </a:rPr>
              <a:t>-</a:t>
            </a:r>
            <a:r>
              <a:rPr lang="sv-SE" dirty="0">
                <a:latin typeface="Bradley Hand" pitchFamily="2" charset="77"/>
              </a:rPr>
              <a:t>3)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de-DE" baseline="30000" dirty="0">
                <a:latin typeface="Bradley Hand" pitchFamily="2" charset="77"/>
              </a:rPr>
              <a:t> </a:t>
            </a:r>
            <a:r>
              <a:rPr lang="de-DE" dirty="0"/>
              <a:t>=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8162F74-F1EB-E648-B2B3-D47814477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158" y="2244451"/>
            <a:ext cx="664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-</a:t>
            </a:r>
            <a:r>
              <a:rPr lang="sv-SE" dirty="0">
                <a:latin typeface="Bradley Hand" pitchFamily="2" charset="77"/>
              </a:rPr>
              <a:t>27 </a:t>
            </a:r>
            <a:r>
              <a:rPr lang="de-DE" baseline="30000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6E3DDE4-5188-DB47-B7E7-474EB9783F0A}"/>
              </a:ext>
            </a:extLst>
          </p:cNvPr>
          <p:cNvSpPr/>
          <p:nvPr/>
        </p:nvSpPr>
        <p:spPr>
          <a:xfrm>
            <a:off x="5083246" y="2167507"/>
            <a:ext cx="29163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är ett udda antal negativa faktorer, alltså är produkten negativ.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7A32DFD-EEB7-CD44-B842-FDC120C62E29}"/>
              </a:ext>
            </a:extLst>
          </p:cNvPr>
          <p:cNvSpPr txBox="1"/>
          <p:nvPr/>
        </p:nvSpPr>
        <p:spPr>
          <a:xfrm>
            <a:off x="2882886" y="3372663"/>
            <a:ext cx="279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-</a:t>
            </a:r>
            <a:r>
              <a:rPr lang="sv-SE" dirty="0">
                <a:latin typeface="Bradley Hand" pitchFamily="2" charset="77"/>
              </a:rPr>
              <a:t>0,5)</a:t>
            </a:r>
            <a:r>
              <a:rPr lang="is-IS" dirty="0">
                <a:latin typeface="+mn-lt"/>
              </a:rPr>
              <a:t>∙</a:t>
            </a:r>
            <a:r>
              <a:rPr lang="sv-SE" dirty="0">
                <a:latin typeface="Bradley Hand" pitchFamily="2" charset="77"/>
              </a:rPr>
              <a:t>(</a:t>
            </a:r>
            <a:r>
              <a:rPr lang="sv-SE" dirty="0"/>
              <a:t>-</a:t>
            </a:r>
            <a:r>
              <a:rPr lang="sv-SE" dirty="0">
                <a:latin typeface="Bradley Hand" pitchFamily="2" charset="77"/>
              </a:rPr>
              <a:t>0,5)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 0,4</a:t>
            </a:r>
            <a:r>
              <a:rPr lang="sv-SE" baseline="30000" dirty="0">
                <a:latin typeface="Bradley Hand" pitchFamily="2" charset="77"/>
              </a:rPr>
              <a:t> </a:t>
            </a:r>
            <a:r>
              <a:rPr lang="is-IS" dirty="0"/>
              <a:t>∙ </a:t>
            </a:r>
            <a:r>
              <a:rPr lang="sv-SE" dirty="0">
                <a:latin typeface="Bradley Hand" pitchFamily="2" charset="77"/>
              </a:rPr>
              <a:t>0,4</a:t>
            </a:r>
            <a:r>
              <a:rPr lang="sv-SE" dirty="0"/>
              <a:t> 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144ECF4-6DF8-3447-A52F-2B299297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415" y="3372663"/>
            <a:ext cx="1932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c) </a:t>
            </a:r>
            <a:r>
              <a:rPr lang="sv-SE" dirty="0">
                <a:latin typeface="Bradley Hand" pitchFamily="2" charset="77"/>
              </a:rPr>
              <a:t>(</a:t>
            </a:r>
            <a:r>
              <a:rPr lang="sv-SE" dirty="0">
                <a:latin typeface="+mn-lt"/>
              </a:rPr>
              <a:t>-</a:t>
            </a:r>
            <a:r>
              <a:rPr lang="sv-SE" dirty="0">
                <a:latin typeface="Bradley Hand" pitchFamily="2" charset="77"/>
              </a:rPr>
              <a:t>0,5)</a:t>
            </a:r>
            <a:r>
              <a:rPr lang="sv-SE" baseline="30000" dirty="0">
                <a:latin typeface="Bradley Hand" pitchFamily="2" charset="77"/>
              </a:rPr>
              <a:t>2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 0,4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de-DE" baseline="30000" dirty="0">
                <a:latin typeface="Bradley Hand" pitchFamily="2" charset="77"/>
              </a:rPr>
              <a:t> </a:t>
            </a:r>
            <a:r>
              <a:rPr lang="de-DE" dirty="0"/>
              <a:t>=</a:t>
            </a:r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B1D137A-B0FA-4E4B-B846-7E90A56E267A}"/>
              </a:ext>
            </a:extLst>
          </p:cNvPr>
          <p:cNvSpPr/>
          <p:nvPr/>
        </p:nvSpPr>
        <p:spPr>
          <a:xfrm>
            <a:off x="1461209" y="3934670"/>
            <a:ext cx="41694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</a:t>
            </a:r>
            <a:r>
              <a:rPr lang="sv-SE" sz="1400" dirty="0">
                <a:solidFill>
                  <a:srgbClr val="C00000"/>
                </a:solidFill>
              </a:rPr>
              <a:t>första minustecknet </a:t>
            </a:r>
            <a:r>
              <a:rPr lang="sv-SE" sz="1400" dirty="0"/>
              <a:t>visar att det är ett negativt tal. Det </a:t>
            </a:r>
            <a:r>
              <a:rPr lang="sv-SE" sz="1400" dirty="0">
                <a:solidFill>
                  <a:srgbClr val="C00000"/>
                </a:solidFill>
              </a:rPr>
              <a:t>andra minustecknet </a:t>
            </a:r>
            <a:r>
              <a:rPr lang="sv-SE" sz="1400" dirty="0"/>
              <a:t>visar att det är en subtraktion.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8B29046C-DDB8-154F-AAB0-3E3192023054}"/>
              </a:ext>
            </a:extLst>
          </p:cNvPr>
          <p:cNvSpPr txBox="1"/>
          <p:nvPr/>
        </p:nvSpPr>
        <p:spPr>
          <a:xfrm>
            <a:off x="5400356" y="3372663"/>
            <a:ext cx="158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0,25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 0,16</a:t>
            </a:r>
            <a:r>
              <a:rPr lang="sv-SE" dirty="0"/>
              <a:t> 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4756ADF-2B41-BD48-ACBB-5763CC2A5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671" y="3372663"/>
            <a:ext cx="824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0,09 </a:t>
            </a:r>
            <a:r>
              <a:rPr lang="de-DE" baseline="30000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95D1DE7-B3BE-A143-8872-D0E4E384AC7C}"/>
              </a:ext>
            </a:extLst>
          </p:cNvPr>
          <p:cNvSpPr txBox="1"/>
          <p:nvPr/>
        </p:nvSpPr>
        <p:spPr>
          <a:xfrm>
            <a:off x="1224807" y="5468225"/>
            <a:ext cx="592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a) </a:t>
            </a:r>
            <a:r>
              <a:rPr lang="sv-SE" dirty="0">
                <a:latin typeface="Bradley Hand" pitchFamily="2" charset="77"/>
              </a:rPr>
              <a:t>4 		  b) </a:t>
            </a:r>
            <a:r>
              <a:rPr lang="sv-SE" dirty="0"/>
              <a:t>-</a:t>
            </a:r>
            <a:r>
              <a:rPr lang="sv-SE" dirty="0">
                <a:latin typeface="Bradley Hand" pitchFamily="2" charset="77"/>
              </a:rPr>
              <a:t>27 </a:t>
            </a:r>
            <a:r>
              <a:rPr lang="de-DE" baseline="30000" dirty="0">
                <a:latin typeface="Bradley Hand" pitchFamily="2" charset="77"/>
              </a:rPr>
              <a:t> </a:t>
            </a:r>
            <a:r>
              <a:rPr lang="sv-SE" dirty="0"/>
              <a:t>			</a:t>
            </a:r>
            <a:r>
              <a:rPr lang="sv-SE" dirty="0">
                <a:latin typeface="Bradley Hand" pitchFamily="2" charset="77"/>
              </a:rPr>
              <a:t>c) </a:t>
            </a:r>
            <a:r>
              <a:rPr lang="de-DE" dirty="0">
                <a:latin typeface="Bradley Hand" pitchFamily="2" charset="77"/>
              </a:rPr>
              <a:t>0,09</a:t>
            </a:r>
            <a:r>
              <a:rPr lang="sv-SE" dirty="0">
                <a:latin typeface="Bradley Hand Bold"/>
                <a:cs typeface="Bradley Hand Bold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79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 animBg="1"/>
      <p:bldP spid="11" grpId="0"/>
      <p:bldP spid="12" grpId="0"/>
      <p:bldP spid="13" grpId="0"/>
      <p:bldP spid="14" grpId="0" animBg="1"/>
      <p:bldP spid="18" grpId="0"/>
      <p:bldP spid="19" grpId="0"/>
      <p:bldP spid="20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ktangel 2"/>
          <p:cNvSpPr>
            <a:spLocks noChangeArrowheads="1"/>
          </p:cNvSpPr>
          <p:nvPr/>
        </p:nvSpPr>
        <p:spPr bwMode="auto">
          <a:xfrm>
            <a:off x="579471" y="1548759"/>
            <a:ext cx="8408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b="1" dirty="0"/>
              <a:t>Uttryck 						      Mellanled 						 Svar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568165" y="2141200"/>
            <a:ext cx="1116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  <a:r>
              <a:rPr lang="de-DE" baseline="30000" dirty="0"/>
              <a:t>2</a:t>
            </a:r>
            <a:r>
              <a:rPr lang="de-DE" dirty="0"/>
              <a:t> ∙ 10 + 3</a:t>
            </a:r>
            <a:endParaRPr lang="sv-SE" dirty="0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528546" y="2835923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 + 2</a:t>
            </a:r>
            <a:r>
              <a:rPr lang="de-DE" baseline="30000" dirty="0"/>
              <a:t>3</a:t>
            </a:r>
            <a:r>
              <a:rPr lang="de-DE" dirty="0"/>
              <a:t> / 4</a:t>
            </a:r>
            <a:endParaRPr lang="sv-SE" dirty="0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455183" y="3486705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(4 + 3)</a:t>
            </a:r>
            <a:r>
              <a:rPr lang="is-IS" baseline="30000" dirty="0"/>
              <a:t>2</a:t>
            </a:r>
            <a:r>
              <a:rPr lang="is-IS" dirty="0"/>
              <a:t> − 5</a:t>
            </a:r>
            <a:endParaRPr lang="sv-SE" dirty="0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auto">
          <a:xfrm>
            <a:off x="3842203" y="2143707"/>
            <a:ext cx="1205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9 ∙ 10 + 3 =</a:t>
            </a:r>
            <a:endParaRPr lang="sv-SE" dirty="0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5133986" y="3486149"/>
            <a:ext cx="756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49 – 5</a:t>
            </a:r>
            <a:endParaRPr lang="sv-SE" dirty="0"/>
          </a:p>
        </p:txBody>
      </p:sp>
      <p:sp>
        <p:nvSpPr>
          <p:cNvPr id="24" name="Rektangel 23"/>
          <p:cNvSpPr>
            <a:spLocks noChangeArrowheads="1"/>
          </p:cNvSpPr>
          <p:nvPr/>
        </p:nvSpPr>
        <p:spPr bwMode="auto">
          <a:xfrm>
            <a:off x="7617788" y="2147606"/>
            <a:ext cx="471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93 </a:t>
            </a:r>
            <a:endParaRPr lang="sv-SE" dirty="0"/>
          </a:p>
        </p:txBody>
      </p:sp>
      <p:sp>
        <p:nvSpPr>
          <p:cNvPr id="25" name="Rektangel 24"/>
          <p:cNvSpPr>
            <a:spLocks noChangeArrowheads="1"/>
          </p:cNvSpPr>
          <p:nvPr/>
        </p:nvSpPr>
        <p:spPr bwMode="auto">
          <a:xfrm>
            <a:off x="7610551" y="2835923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endParaRPr lang="sv-SE" dirty="0"/>
          </a:p>
        </p:txBody>
      </p:sp>
      <p:sp>
        <p:nvSpPr>
          <p:cNvPr id="26" name="Rektangel 25"/>
          <p:cNvSpPr>
            <a:spLocks noChangeArrowheads="1"/>
          </p:cNvSpPr>
          <p:nvPr/>
        </p:nvSpPr>
        <p:spPr bwMode="auto">
          <a:xfrm>
            <a:off x="7617788" y="3486149"/>
            <a:ext cx="471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44 </a:t>
            </a:r>
            <a:endParaRPr lang="sv-SE" dirty="0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26EFDF86-A20E-1943-BADF-8E01B689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991" y="2141200"/>
            <a:ext cx="809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9 0 + 3</a:t>
            </a:r>
            <a:endParaRPr lang="sv-SE" dirty="0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AFDE81A4-40D0-2D42-B91F-CF4A83802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975" y="2835923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 + 8 / 4 =</a:t>
            </a:r>
            <a:endParaRPr lang="sv-SE" dirty="0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2E39D083-12AF-564F-9BE2-07B200595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686" y="2835923"/>
            <a:ext cx="6399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 + 2</a:t>
            </a:r>
            <a:endParaRPr lang="sv-SE" dirty="0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A2D8E9E-97A5-4B4C-BA25-8850F929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371" y="3492810"/>
            <a:ext cx="869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7</a:t>
            </a:r>
            <a:r>
              <a:rPr lang="de-DE" baseline="30000" dirty="0"/>
              <a:t>2 </a:t>
            </a:r>
            <a:r>
              <a:rPr lang="de-DE" dirty="0"/>
              <a:t>− 5 =</a:t>
            </a:r>
            <a:endParaRPr lang="sv-SE" dirty="0"/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FDB34C0F-64A5-7F47-BDE4-611FFA3BBF7A}"/>
              </a:ext>
            </a:extLst>
          </p:cNvPr>
          <p:cNvGrpSpPr/>
          <p:nvPr/>
        </p:nvGrpSpPr>
        <p:grpSpPr>
          <a:xfrm>
            <a:off x="561092" y="4013864"/>
            <a:ext cx="797013" cy="707648"/>
            <a:chOff x="3822298" y="1812421"/>
            <a:chExt cx="797013" cy="707648"/>
          </a:xfrm>
        </p:grpSpPr>
        <p:sp>
          <p:nvSpPr>
            <p:cNvPr id="83" name="textruta 82">
              <a:extLst>
                <a:ext uri="{FF2B5EF4-FFF2-40B4-BE49-F238E27FC236}">
                  <a16:creationId xmlns:a16="http://schemas.microsoft.com/office/drawing/2014/main" id="{843EE80A-7156-9C43-A76E-DD885E808F47}"/>
                </a:ext>
              </a:extLst>
            </p:cNvPr>
            <p:cNvSpPr txBox="1"/>
            <p:nvPr/>
          </p:nvSpPr>
          <p:spPr>
            <a:xfrm>
              <a:off x="3829371" y="1812421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2</a:t>
              </a:r>
              <a:r>
                <a:rPr lang="sv-SE" baseline="30000" dirty="0"/>
                <a:t>3</a:t>
              </a:r>
              <a:r>
                <a:rPr lang="sv-SE" dirty="0"/>
                <a:t> </a:t>
              </a:r>
              <a:r>
                <a:rPr lang="is-IS" dirty="0"/>
                <a:t>∙ </a:t>
              </a:r>
              <a:r>
                <a:rPr lang="sv-SE" dirty="0"/>
                <a:t>6</a:t>
              </a:r>
            </a:p>
          </p:txBody>
        </p:sp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A2DABA9D-114D-7C45-8695-97DDF0DF5103}"/>
                </a:ext>
              </a:extLst>
            </p:cNvPr>
            <p:cNvSpPr txBox="1"/>
            <p:nvPr/>
          </p:nvSpPr>
          <p:spPr>
            <a:xfrm>
              <a:off x="3822298" y="2150737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  <a:r>
                <a:rPr lang="sv-SE" baseline="30000" dirty="0"/>
                <a:t>4</a:t>
              </a:r>
              <a:r>
                <a:rPr lang="is-IS" dirty="0"/>
                <a:t> + </a:t>
              </a:r>
              <a:r>
                <a:rPr lang="sv-SE" dirty="0"/>
                <a:t>3</a:t>
              </a:r>
              <a:r>
                <a:rPr lang="sv-SE" baseline="30000" dirty="0"/>
                <a:t>2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9A3F6AC7-9D73-4847-9C3B-2FD53F36BA9D}"/>
                </a:ext>
              </a:extLst>
            </p:cNvPr>
            <p:cNvCxnSpPr>
              <a:cxnSpLocks/>
            </p:cNvCxnSpPr>
            <p:nvPr/>
          </p:nvCxnSpPr>
          <p:spPr>
            <a:xfrm>
              <a:off x="3877419" y="2183662"/>
              <a:ext cx="55944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 85">
            <a:extLst>
              <a:ext uri="{FF2B5EF4-FFF2-40B4-BE49-F238E27FC236}">
                <a16:creationId xmlns:a16="http://schemas.microsoft.com/office/drawing/2014/main" id="{B88BC6A1-B771-3F4D-B720-361BB5866B15}"/>
              </a:ext>
            </a:extLst>
          </p:cNvPr>
          <p:cNvGrpSpPr/>
          <p:nvPr/>
        </p:nvGrpSpPr>
        <p:grpSpPr>
          <a:xfrm>
            <a:off x="4265371" y="4013864"/>
            <a:ext cx="852464" cy="672815"/>
            <a:chOff x="6351339" y="2893429"/>
            <a:chExt cx="852464" cy="672815"/>
          </a:xfrm>
        </p:grpSpPr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9FAD7CDF-03C4-9A48-B021-1AB4A6ABD9A3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88" name="Grupp 87">
              <a:extLst>
                <a:ext uri="{FF2B5EF4-FFF2-40B4-BE49-F238E27FC236}">
                  <a16:creationId xmlns:a16="http://schemas.microsoft.com/office/drawing/2014/main" id="{667DF625-2771-4D4E-A88B-9D60DCD2466C}"/>
                </a:ext>
              </a:extLst>
            </p:cNvPr>
            <p:cNvGrpSpPr/>
            <p:nvPr/>
          </p:nvGrpSpPr>
          <p:grpSpPr>
            <a:xfrm>
              <a:off x="6351339" y="2893429"/>
              <a:ext cx="692818" cy="672815"/>
              <a:chOff x="3840677" y="1845346"/>
              <a:chExt cx="692818" cy="672815"/>
            </a:xfrm>
          </p:grpSpPr>
          <p:sp>
            <p:nvSpPr>
              <p:cNvPr id="89" name="textruta 88">
                <a:extLst>
                  <a:ext uri="{FF2B5EF4-FFF2-40B4-BE49-F238E27FC236}">
                    <a16:creationId xmlns:a16="http://schemas.microsoft.com/office/drawing/2014/main" id="{A49F25CE-DE9A-4845-821A-D79709E5CD9A}"/>
                  </a:ext>
                </a:extLst>
              </p:cNvPr>
              <p:cNvSpPr txBox="1"/>
              <p:nvPr/>
            </p:nvSpPr>
            <p:spPr>
              <a:xfrm>
                <a:off x="3906618" y="1845346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8 </a:t>
                </a:r>
                <a:r>
                  <a:rPr lang="is-IS" dirty="0"/>
                  <a:t>∙ </a:t>
                </a:r>
                <a:r>
                  <a:rPr lang="sv-SE" dirty="0"/>
                  <a:t>6</a:t>
                </a:r>
              </a:p>
            </p:txBody>
          </p:sp>
          <p:sp>
            <p:nvSpPr>
              <p:cNvPr id="90" name="textruta 89">
                <a:extLst>
                  <a:ext uri="{FF2B5EF4-FFF2-40B4-BE49-F238E27FC236}">
                    <a16:creationId xmlns:a16="http://schemas.microsoft.com/office/drawing/2014/main" id="{502E9705-AB6E-954D-BD44-A1B907718644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</a:t>
                </a:r>
                <a:r>
                  <a:rPr lang="is-IS" dirty="0"/>
                  <a:t> + </a:t>
                </a:r>
                <a:r>
                  <a:rPr lang="sv-SE" dirty="0"/>
                  <a:t>9</a:t>
                </a:r>
              </a:p>
            </p:txBody>
          </p:sp>
          <p:cxnSp>
            <p:nvCxnSpPr>
              <p:cNvPr id="91" name="Rak 90">
                <a:extLst>
                  <a:ext uri="{FF2B5EF4-FFF2-40B4-BE49-F238E27FC236}">
                    <a16:creationId xmlns:a16="http://schemas.microsoft.com/office/drawing/2014/main" id="{B2D376A7-7B3B-3E40-9C2D-8468E2E58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2926A811-A1AC-A746-B101-C45862F20DED}"/>
              </a:ext>
            </a:extLst>
          </p:cNvPr>
          <p:cNvGrpSpPr/>
          <p:nvPr/>
        </p:nvGrpSpPr>
        <p:grpSpPr>
          <a:xfrm>
            <a:off x="5090204" y="4015772"/>
            <a:ext cx="561895" cy="670907"/>
            <a:chOff x="3874968" y="1845346"/>
            <a:chExt cx="561895" cy="670907"/>
          </a:xfrm>
        </p:grpSpPr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86FFB2C5-AF6F-284C-AB55-52258F21C345}"/>
                </a:ext>
              </a:extLst>
            </p:cNvPr>
            <p:cNvSpPr txBox="1"/>
            <p:nvPr/>
          </p:nvSpPr>
          <p:spPr>
            <a:xfrm>
              <a:off x="3906618" y="1845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48</a:t>
              </a:r>
            </a:p>
          </p:txBody>
        </p:sp>
        <p:sp>
          <p:nvSpPr>
            <p:cNvPr id="96" name="textruta 95">
              <a:extLst>
                <a:ext uri="{FF2B5EF4-FFF2-40B4-BE49-F238E27FC236}">
                  <a16:creationId xmlns:a16="http://schemas.microsoft.com/office/drawing/2014/main" id="{1BF23EDB-6E18-0746-9E75-B5C3EE261CA9}"/>
                </a:ext>
              </a:extLst>
            </p:cNvPr>
            <p:cNvSpPr txBox="1"/>
            <p:nvPr/>
          </p:nvSpPr>
          <p:spPr>
            <a:xfrm>
              <a:off x="3874968" y="2146921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 10</a:t>
              </a:r>
            </a:p>
          </p:txBody>
        </p:sp>
        <p:cxnSp>
          <p:nvCxnSpPr>
            <p:cNvPr id="97" name="Rak 96">
              <a:extLst>
                <a:ext uri="{FF2B5EF4-FFF2-40B4-BE49-F238E27FC236}">
                  <a16:creationId xmlns:a16="http://schemas.microsoft.com/office/drawing/2014/main" id="{61249DD4-8B64-F54B-BEB4-431282AA13CA}"/>
                </a:ext>
              </a:extLst>
            </p:cNvPr>
            <p:cNvCxnSpPr>
              <a:cxnSpLocks/>
            </p:cNvCxnSpPr>
            <p:nvPr/>
          </p:nvCxnSpPr>
          <p:spPr>
            <a:xfrm>
              <a:off x="3877419" y="2183662"/>
              <a:ext cx="55944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ktangel 97">
            <a:extLst>
              <a:ext uri="{FF2B5EF4-FFF2-40B4-BE49-F238E27FC236}">
                <a16:creationId xmlns:a16="http://schemas.microsoft.com/office/drawing/2014/main" id="{7183DA79-A2E8-B148-8048-1B4E62B0D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238" y="4132681"/>
            <a:ext cx="529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4,8 </a:t>
            </a:r>
            <a:endParaRPr lang="sv-SE" dirty="0"/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72D2A494-3497-6549-B610-52577F379B4E}"/>
              </a:ext>
            </a:extLst>
          </p:cNvPr>
          <p:cNvSpPr txBox="1"/>
          <p:nvPr/>
        </p:nvSpPr>
        <p:spPr>
          <a:xfrm>
            <a:off x="451207" y="506675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Exempel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8" grpId="0"/>
      <p:bldP spid="9" grpId="0"/>
      <p:bldP spid="10" grpId="0"/>
      <p:bldP spid="17" grpId="0"/>
      <p:bldP spid="19" grpId="0"/>
      <p:bldP spid="24" grpId="0"/>
      <p:bldP spid="25" grpId="0"/>
      <p:bldP spid="26" grpId="0"/>
      <p:bldP spid="76" grpId="0"/>
      <p:bldP spid="77" grpId="0"/>
      <p:bldP spid="78" grpId="0"/>
      <p:bldP spid="79" grpId="0"/>
      <p:bldP spid="9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16859</TotalTime>
  <Words>676</Words>
  <Application>Microsoft Macintosh PowerPoint</Application>
  <PresentationFormat>Bildspel på skärmen (4:3)</PresentationFormat>
  <Paragraphs>128</Paragraphs>
  <Slides>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163</cp:revision>
  <dcterms:created xsi:type="dcterms:W3CDTF">2017-04-10T07:17:33Z</dcterms:created>
  <dcterms:modified xsi:type="dcterms:W3CDTF">2021-08-05T11:57:45Z</dcterms:modified>
</cp:coreProperties>
</file>