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62" r:id="rId2"/>
    <p:sldId id="263" r:id="rId3"/>
    <p:sldId id="265" r:id="rId4"/>
    <p:sldId id="264" r:id="rId5"/>
    <p:sldId id="266" r:id="rId6"/>
    <p:sldId id="268" r:id="rId7"/>
    <p:sldId id="269" r:id="rId8"/>
  </p:sldIdLst>
  <p:sldSz cx="9144000" cy="6858000" type="screen4x3"/>
  <p:notesSz cx="6858000" cy="9144000"/>
  <p:defaultTextStyle>
    <a:defPPr>
      <a:defRPr lang="sv-S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A00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779" autoAdjust="0"/>
    <p:restoredTop sz="94694" autoAdjust="0"/>
  </p:normalViewPr>
  <p:slideViewPr>
    <p:cSldViewPr snapToGrid="0" snapToObjects="1">
      <p:cViewPr>
        <p:scale>
          <a:sx n="140" d="100"/>
          <a:sy n="140" d="100"/>
        </p:scale>
        <p:origin x="680" y="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AA6A5893-4956-8F41-93DE-3EB49683F04A}" type="datetimeFigureOut">
              <a:rPr lang="sv-SE"/>
              <a:pPr>
                <a:defRPr/>
              </a:pPr>
              <a:t>2021-08-05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4B2F7B31-AE81-C847-B55C-DAA887F93BB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573023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D5B33-EECA-E345-9FC2-5E3742DA8662}" type="datetimeFigureOut">
              <a:rPr lang="sv-SE"/>
              <a:pPr>
                <a:defRPr/>
              </a:pPr>
              <a:t>2021-08-05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EEA7A-7F54-C54C-9238-1EB7BEBF071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99514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38DA4-4B74-C74A-B8A1-DD880CE558F0}" type="datetimeFigureOut">
              <a:rPr lang="sv-SE"/>
              <a:pPr>
                <a:defRPr/>
              </a:pPr>
              <a:t>2021-08-05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B875A-7E3D-0443-9013-E101C48B941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80603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24A09-12D6-8B4E-98F3-4BA6832EECD1}" type="datetimeFigureOut">
              <a:rPr lang="sv-SE"/>
              <a:pPr>
                <a:defRPr/>
              </a:pPr>
              <a:t>2021-08-05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0808A-FE97-F642-AE32-0956871E6A9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83947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DF713-572D-A642-BD96-714C491B39B9}" type="datetimeFigureOut">
              <a:rPr lang="sv-SE"/>
              <a:pPr>
                <a:defRPr/>
              </a:pPr>
              <a:t>2021-08-05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49861-0C9A-054D-8316-620ACEEFE4A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41565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74A14-4AC4-0549-A2A1-49962690A6FC}" type="datetimeFigureOut">
              <a:rPr lang="sv-SE"/>
              <a:pPr>
                <a:defRPr/>
              </a:pPr>
              <a:t>2021-08-05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889EA-5345-DD4E-959E-6FC96FAD32E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22909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1EE72-BBC9-2D4F-A7CD-2EC8A9D83FA0}" type="datetimeFigureOut">
              <a:rPr lang="sv-SE"/>
              <a:pPr>
                <a:defRPr/>
              </a:pPr>
              <a:t>2021-08-05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E7E18-F6BC-7B4E-AE79-3DBEA6BE442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58557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5FB39-7D05-0B46-83B1-C0B075E3D694}" type="datetimeFigureOut">
              <a:rPr lang="sv-SE"/>
              <a:pPr>
                <a:defRPr/>
              </a:pPr>
              <a:t>2021-08-05</a:t>
            </a:fld>
            <a:endParaRPr lang="sv-SE"/>
          </a:p>
        </p:txBody>
      </p:sp>
      <p:sp>
        <p:nvSpPr>
          <p:cNvPr id="8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A54E4-1D05-2A40-8403-5ABBD367CEB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78775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FE0B0-A13C-864E-A67E-7AADEA49CF3F}" type="datetimeFigureOut">
              <a:rPr lang="sv-SE"/>
              <a:pPr>
                <a:defRPr/>
              </a:pPr>
              <a:t>2021-08-05</a:t>
            </a:fld>
            <a:endParaRPr lang="sv-SE"/>
          </a:p>
        </p:txBody>
      </p:sp>
      <p:sp>
        <p:nvSpPr>
          <p:cNvPr id="4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4A15A-C074-D74E-9645-F192FF98BBB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11307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367F1-8986-7245-BE40-7A57AE6D5A19}" type="datetimeFigureOut">
              <a:rPr lang="sv-SE"/>
              <a:pPr>
                <a:defRPr/>
              </a:pPr>
              <a:t>2021-08-05</a:t>
            </a:fld>
            <a:endParaRPr lang="sv-SE"/>
          </a:p>
        </p:txBody>
      </p:sp>
      <p:sp>
        <p:nvSpPr>
          <p:cNvPr id="3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FD5CC-B87A-8E47-B35A-7343D208697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58048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B13CD-EC39-DD46-B609-1E197898BCFA}" type="datetimeFigureOut">
              <a:rPr lang="sv-SE"/>
              <a:pPr>
                <a:defRPr/>
              </a:pPr>
              <a:t>2021-08-05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5C7F7-9DAB-C748-A4CA-3B304A3A9035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16941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69752-66C0-9E4A-BC55-E9F6C092E643}" type="datetimeFigureOut">
              <a:rPr lang="sv-SE"/>
              <a:pPr>
                <a:defRPr/>
              </a:pPr>
              <a:t>2021-08-05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925A1-3E2C-B244-A610-751995A75D5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27315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</a:t>
            </a:r>
          </a:p>
        </p:txBody>
      </p:sp>
      <p:sp>
        <p:nvSpPr>
          <p:cNvPr id="1027" name="Platshållare för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A614604-6435-414E-8A45-CE1C215ECEE3}" type="datetimeFigureOut">
              <a:rPr lang="sv-SE"/>
              <a:pPr>
                <a:defRPr/>
              </a:pPr>
              <a:t>2021-08-05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F53BB1D-EC68-6A47-B5DF-51469737589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tiff"/><Relationship Id="rId3" Type="http://schemas.openxmlformats.org/officeDocument/2006/relationships/image" Target="../media/image4.png"/><Relationship Id="rId7" Type="http://schemas.openxmlformats.org/officeDocument/2006/relationships/image" Target="../media/image6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10" Type="http://schemas.openxmlformats.org/officeDocument/2006/relationships/image" Target="../media/image9.tiff"/><Relationship Id="rId4" Type="http://schemas.microsoft.com/office/2007/relationships/hdphoto" Target="../media/hdphoto1.wdp"/><Relationship Id="rId9" Type="http://schemas.openxmlformats.org/officeDocument/2006/relationships/image" Target="../media/image8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ktangel 1">
            <a:extLst>
              <a:ext uri="{FF2B5EF4-FFF2-40B4-BE49-F238E27FC236}">
                <a16:creationId xmlns:a16="http://schemas.microsoft.com/office/drawing/2014/main" id="{1982A8DE-519E-854E-BB31-153A46F410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" y="195263"/>
            <a:ext cx="87455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sv-SE" sz="2400" b="1" dirty="0"/>
              <a:t>2.1   					   Räkna med negativa tal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B5A53A86-092C-4347-836F-4F87598BDA27}"/>
              </a:ext>
            </a:extLst>
          </p:cNvPr>
          <p:cNvSpPr/>
          <p:nvPr/>
        </p:nvSpPr>
        <p:spPr>
          <a:xfrm>
            <a:off x="4075506" y="740745"/>
            <a:ext cx="14412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>
                <a:solidFill>
                  <a:srgbClr val="9A0002"/>
                </a:solidFill>
                <a:latin typeface="+mn-lt"/>
              </a:rPr>
              <a:t>Motsatta tal </a:t>
            </a:r>
            <a:endParaRPr lang="sv-SE" b="1" dirty="0">
              <a:solidFill>
                <a:srgbClr val="9A0002"/>
              </a:solidFill>
              <a:effectLst/>
              <a:latin typeface="+mn-lt"/>
            </a:endParaRP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D9D90ADE-0E85-5846-B092-BC1D1E2B63F4}"/>
              </a:ext>
            </a:extLst>
          </p:cNvPr>
          <p:cNvSpPr/>
          <p:nvPr/>
        </p:nvSpPr>
        <p:spPr>
          <a:xfrm>
            <a:off x="2301780" y="1164111"/>
            <a:ext cx="54975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Talen </a:t>
            </a:r>
            <a:r>
              <a:rPr lang="sv-SE" b="1" dirty="0">
                <a:solidFill>
                  <a:srgbClr val="FF0000"/>
                </a:solidFill>
              </a:rPr>
              <a:t>5</a:t>
            </a:r>
            <a:r>
              <a:rPr lang="sv-SE" dirty="0">
                <a:solidFill>
                  <a:srgbClr val="9A0002"/>
                </a:solidFill>
              </a:rPr>
              <a:t> </a:t>
            </a:r>
            <a:r>
              <a:rPr lang="sv-SE" dirty="0"/>
              <a:t>och</a:t>
            </a:r>
            <a:r>
              <a:rPr lang="sv-SE" dirty="0">
                <a:solidFill>
                  <a:srgbClr val="9A0002"/>
                </a:solidFill>
              </a:rPr>
              <a:t> </a:t>
            </a:r>
            <a:r>
              <a:rPr lang="sv-SE" b="1" dirty="0">
                <a:solidFill>
                  <a:srgbClr val="0070C0"/>
                </a:solidFill>
              </a:rPr>
              <a:t>(–5)</a:t>
            </a:r>
            <a:r>
              <a:rPr lang="sv-SE" dirty="0">
                <a:solidFill>
                  <a:srgbClr val="9A0002"/>
                </a:solidFill>
              </a:rPr>
              <a:t>  </a:t>
            </a:r>
            <a:r>
              <a:rPr lang="sv-SE" dirty="0"/>
              <a:t>och talen </a:t>
            </a:r>
            <a:r>
              <a:rPr lang="sv-SE" b="1" dirty="0">
                <a:solidFill>
                  <a:srgbClr val="FF0000"/>
                </a:solidFill>
              </a:rPr>
              <a:t>13</a:t>
            </a:r>
            <a:r>
              <a:rPr lang="sv-SE" dirty="0"/>
              <a:t> och </a:t>
            </a:r>
            <a:r>
              <a:rPr lang="sv-SE" b="1" dirty="0">
                <a:solidFill>
                  <a:srgbClr val="0070C0"/>
                </a:solidFill>
              </a:rPr>
              <a:t>(–13) </a:t>
            </a:r>
            <a:r>
              <a:rPr lang="sv-SE" dirty="0"/>
              <a:t>är </a:t>
            </a:r>
            <a:r>
              <a:rPr lang="sv-SE" i="1" dirty="0"/>
              <a:t>motsatta tal</a:t>
            </a:r>
            <a:r>
              <a:rPr lang="sv-SE" dirty="0"/>
              <a:t>.  </a:t>
            </a:r>
          </a:p>
        </p:txBody>
      </p:sp>
      <p:sp>
        <p:nvSpPr>
          <p:cNvPr id="35" name="Rektangel 34">
            <a:extLst>
              <a:ext uri="{FF2B5EF4-FFF2-40B4-BE49-F238E27FC236}">
                <a16:creationId xmlns:a16="http://schemas.microsoft.com/office/drawing/2014/main" id="{15B842DE-D159-D846-B136-1675E527D71C}"/>
              </a:ext>
            </a:extLst>
          </p:cNvPr>
          <p:cNvSpPr/>
          <p:nvPr/>
        </p:nvSpPr>
        <p:spPr>
          <a:xfrm>
            <a:off x="3507649" y="2939424"/>
            <a:ext cx="27387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>
                <a:solidFill>
                  <a:srgbClr val="9A0002"/>
                </a:solidFill>
              </a:rPr>
              <a:t>Addition med negativa tal </a:t>
            </a:r>
          </a:p>
        </p:txBody>
      </p:sp>
      <p:sp>
        <p:nvSpPr>
          <p:cNvPr id="38" name="Rektangel 37">
            <a:extLst>
              <a:ext uri="{FF2B5EF4-FFF2-40B4-BE49-F238E27FC236}">
                <a16:creationId xmlns:a16="http://schemas.microsoft.com/office/drawing/2014/main" id="{59960A0D-773D-1743-A717-DE7E341F35A3}"/>
              </a:ext>
            </a:extLst>
          </p:cNvPr>
          <p:cNvSpPr/>
          <p:nvPr/>
        </p:nvSpPr>
        <p:spPr>
          <a:xfrm>
            <a:off x="524498" y="3650977"/>
            <a:ext cx="25861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Hur mycket är 15 + (–5)?  </a:t>
            </a:r>
          </a:p>
        </p:txBody>
      </p:sp>
      <p:sp>
        <p:nvSpPr>
          <p:cNvPr id="39" name="Rektangel 38">
            <a:extLst>
              <a:ext uri="{FF2B5EF4-FFF2-40B4-BE49-F238E27FC236}">
                <a16:creationId xmlns:a16="http://schemas.microsoft.com/office/drawing/2014/main" id="{FB9D45FD-EB06-8E4F-8E5D-401F9FAC9A33}"/>
              </a:ext>
            </a:extLst>
          </p:cNvPr>
          <p:cNvSpPr/>
          <p:nvPr/>
        </p:nvSpPr>
        <p:spPr>
          <a:xfrm>
            <a:off x="2487335" y="1489229"/>
            <a:ext cx="51264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Om man </a:t>
            </a:r>
            <a:r>
              <a:rPr lang="sv-SE" dirty="0">
                <a:solidFill>
                  <a:srgbClr val="9A0002"/>
                </a:solidFill>
              </a:rPr>
              <a:t>adderar</a:t>
            </a:r>
            <a:r>
              <a:rPr lang="sv-SE" dirty="0"/>
              <a:t> två motsatta tal så är </a:t>
            </a:r>
            <a:r>
              <a:rPr lang="sv-SE" b="1" dirty="0">
                <a:solidFill>
                  <a:srgbClr val="9A0002"/>
                </a:solidFill>
              </a:rPr>
              <a:t>summan 0</a:t>
            </a:r>
            <a:r>
              <a:rPr lang="sv-SE" dirty="0"/>
              <a:t>. </a:t>
            </a:r>
          </a:p>
        </p:txBody>
      </p:sp>
      <p:sp>
        <p:nvSpPr>
          <p:cNvPr id="40" name="Rektangel 39">
            <a:extLst>
              <a:ext uri="{FF2B5EF4-FFF2-40B4-BE49-F238E27FC236}">
                <a16:creationId xmlns:a16="http://schemas.microsoft.com/office/drawing/2014/main" id="{C771FDE2-F121-5C4A-83B1-F3DBFE82CFAF}"/>
              </a:ext>
            </a:extLst>
          </p:cNvPr>
          <p:cNvSpPr/>
          <p:nvPr/>
        </p:nvSpPr>
        <p:spPr>
          <a:xfrm>
            <a:off x="3056331" y="3465460"/>
            <a:ext cx="5126474" cy="646331"/>
          </a:xfrm>
          <a:prstGeom prst="rect">
            <a:avLst/>
          </a:prstGeom>
          <a:ln>
            <a:solidFill>
              <a:srgbClr val="9A0002"/>
            </a:solidFill>
          </a:ln>
        </p:spPr>
        <p:txBody>
          <a:bodyPr wrap="square">
            <a:spAutoFit/>
          </a:bodyPr>
          <a:lstStyle/>
          <a:p>
            <a:r>
              <a:rPr lang="sv-SE" dirty="0"/>
              <a:t>Vi ersätter 15 med 10 + 5 och utnyttjar sen att summan av de motsatta talen </a:t>
            </a:r>
            <a:r>
              <a:rPr lang="sv-SE" dirty="0">
                <a:solidFill>
                  <a:srgbClr val="FF0000"/>
                </a:solidFill>
              </a:rPr>
              <a:t>5 </a:t>
            </a:r>
            <a:r>
              <a:rPr lang="sv-SE" dirty="0"/>
              <a:t>och </a:t>
            </a:r>
            <a:r>
              <a:rPr lang="sv-SE" dirty="0">
                <a:solidFill>
                  <a:srgbClr val="0070C0"/>
                </a:solidFill>
              </a:rPr>
              <a:t>(–5)</a:t>
            </a:r>
            <a:r>
              <a:rPr lang="sv-SE" dirty="0"/>
              <a:t> är 0. </a:t>
            </a: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C5AB6C1A-EA1A-0148-8785-895E537C9C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4982" y="1878741"/>
            <a:ext cx="1844099" cy="761057"/>
          </a:xfrm>
          <a:prstGeom prst="rect">
            <a:avLst/>
          </a:prstGeom>
        </p:spPr>
      </p:pic>
      <p:sp>
        <p:nvSpPr>
          <p:cNvPr id="47" name="Rektangel 46">
            <a:extLst>
              <a:ext uri="{FF2B5EF4-FFF2-40B4-BE49-F238E27FC236}">
                <a16:creationId xmlns:a16="http://schemas.microsoft.com/office/drawing/2014/main" id="{0686575F-6C50-4B44-A416-9F5A798364B0}"/>
              </a:ext>
            </a:extLst>
          </p:cNvPr>
          <p:cNvSpPr/>
          <p:nvPr/>
        </p:nvSpPr>
        <p:spPr>
          <a:xfrm>
            <a:off x="1530425" y="4415109"/>
            <a:ext cx="13804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15 + (–5) =  </a:t>
            </a:r>
          </a:p>
        </p:txBody>
      </p:sp>
      <p:sp>
        <p:nvSpPr>
          <p:cNvPr id="48" name="Rektangel 47">
            <a:extLst>
              <a:ext uri="{FF2B5EF4-FFF2-40B4-BE49-F238E27FC236}">
                <a16:creationId xmlns:a16="http://schemas.microsoft.com/office/drawing/2014/main" id="{AB5A12D8-4781-114E-9C7D-EFB60DCB1448}"/>
              </a:ext>
            </a:extLst>
          </p:cNvPr>
          <p:cNvSpPr/>
          <p:nvPr/>
        </p:nvSpPr>
        <p:spPr>
          <a:xfrm>
            <a:off x="2587286" y="4415109"/>
            <a:ext cx="16316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10 + </a:t>
            </a:r>
            <a:r>
              <a:rPr lang="sv-SE" dirty="0">
                <a:solidFill>
                  <a:srgbClr val="FF0000"/>
                </a:solidFill>
              </a:rPr>
              <a:t>5</a:t>
            </a:r>
            <a:r>
              <a:rPr lang="sv-SE" dirty="0"/>
              <a:t> + </a:t>
            </a:r>
            <a:r>
              <a:rPr lang="sv-SE" dirty="0">
                <a:solidFill>
                  <a:srgbClr val="0070C0"/>
                </a:solidFill>
              </a:rPr>
              <a:t>(–5)</a:t>
            </a:r>
            <a:r>
              <a:rPr lang="sv-SE" dirty="0"/>
              <a:t> =  </a:t>
            </a:r>
          </a:p>
        </p:txBody>
      </p:sp>
      <p:sp>
        <p:nvSpPr>
          <p:cNvPr id="49" name="Rektangel 48">
            <a:extLst>
              <a:ext uri="{FF2B5EF4-FFF2-40B4-BE49-F238E27FC236}">
                <a16:creationId xmlns:a16="http://schemas.microsoft.com/office/drawing/2014/main" id="{EBA88504-3A0F-D840-887E-98A0F80232F5}"/>
              </a:ext>
            </a:extLst>
          </p:cNvPr>
          <p:cNvSpPr/>
          <p:nvPr/>
        </p:nvSpPr>
        <p:spPr>
          <a:xfrm>
            <a:off x="3996949" y="4425199"/>
            <a:ext cx="13804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10 + 0 =  </a:t>
            </a:r>
          </a:p>
        </p:txBody>
      </p:sp>
      <p:sp>
        <p:nvSpPr>
          <p:cNvPr id="50" name="Rektangel 49">
            <a:extLst>
              <a:ext uri="{FF2B5EF4-FFF2-40B4-BE49-F238E27FC236}">
                <a16:creationId xmlns:a16="http://schemas.microsoft.com/office/drawing/2014/main" id="{563A2FDF-589F-4F46-B25B-10FEF5B915A8}"/>
              </a:ext>
            </a:extLst>
          </p:cNvPr>
          <p:cNvSpPr/>
          <p:nvPr/>
        </p:nvSpPr>
        <p:spPr>
          <a:xfrm>
            <a:off x="4796120" y="4435289"/>
            <a:ext cx="5089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>
                <a:solidFill>
                  <a:srgbClr val="9A0002"/>
                </a:solidFill>
              </a:rPr>
              <a:t>10 </a:t>
            </a:r>
          </a:p>
        </p:txBody>
      </p:sp>
      <p:sp>
        <p:nvSpPr>
          <p:cNvPr id="12" name="Höger klammerparentes 11">
            <a:extLst>
              <a:ext uri="{FF2B5EF4-FFF2-40B4-BE49-F238E27FC236}">
                <a16:creationId xmlns:a16="http://schemas.microsoft.com/office/drawing/2014/main" id="{FCD866AD-AF59-0544-B310-58BFB7D7E790}"/>
              </a:ext>
            </a:extLst>
          </p:cNvPr>
          <p:cNvSpPr/>
          <p:nvPr/>
        </p:nvSpPr>
        <p:spPr>
          <a:xfrm rot="5400000">
            <a:off x="3375580" y="4475952"/>
            <a:ext cx="186843" cy="626714"/>
          </a:xfrm>
          <a:prstGeom prst="rightBrace">
            <a:avLst/>
          </a:prstGeom>
          <a:ln w="19050">
            <a:solidFill>
              <a:srgbClr val="9A0002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1" name="Rektangel 50">
            <a:extLst>
              <a:ext uri="{FF2B5EF4-FFF2-40B4-BE49-F238E27FC236}">
                <a16:creationId xmlns:a16="http://schemas.microsoft.com/office/drawing/2014/main" id="{A298103C-DBCD-9049-BDD7-FC9D8A897118}"/>
              </a:ext>
            </a:extLst>
          </p:cNvPr>
          <p:cNvSpPr/>
          <p:nvPr/>
        </p:nvSpPr>
        <p:spPr>
          <a:xfrm>
            <a:off x="3869188" y="5004952"/>
            <a:ext cx="13804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15 –  5  =  </a:t>
            </a:r>
          </a:p>
        </p:txBody>
      </p:sp>
      <p:sp>
        <p:nvSpPr>
          <p:cNvPr id="52" name="Rektangel 51">
            <a:extLst>
              <a:ext uri="{FF2B5EF4-FFF2-40B4-BE49-F238E27FC236}">
                <a16:creationId xmlns:a16="http://schemas.microsoft.com/office/drawing/2014/main" id="{146743D5-797A-674B-9603-6AC1E6157591}"/>
              </a:ext>
            </a:extLst>
          </p:cNvPr>
          <p:cNvSpPr/>
          <p:nvPr/>
        </p:nvSpPr>
        <p:spPr>
          <a:xfrm>
            <a:off x="4789219" y="5004952"/>
            <a:ext cx="5089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>
                <a:solidFill>
                  <a:srgbClr val="9A0002"/>
                </a:solidFill>
              </a:rPr>
              <a:t>10 </a:t>
            </a:r>
          </a:p>
        </p:txBody>
      </p:sp>
      <p:sp>
        <p:nvSpPr>
          <p:cNvPr id="53" name="Rektangel 52">
            <a:extLst>
              <a:ext uri="{FF2B5EF4-FFF2-40B4-BE49-F238E27FC236}">
                <a16:creationId xmlns:a16="http://schemas.microsoft.com/office/drawing/2014/main" id="{C0C2F4F1-915B-1F44-9A98-21F9DC15626F}"/>
              </a:ext>
            </a:extLst>
          </p:cNvPr>
          <p:cNvSpPr/>
          <p:nvPr/>
        </p:nvSpPr>
        <p:spPr>
          <a:xfrm>
            <a:off x="5799081" y="4367287"/>
            <a:ext cx="2845260" cy="1200329"/>
          </a:xfrm>
          <a:prstGeom prst="rect">
            <a:avLst/>
          </a:prstGeom>
          <a:ln>
            <a:solidFill>
              <a:srgbClr val="9A0002"/>
            </a:solidFill>
          </a:ln>
        </p:spPr>
        <p:txBody>
          <a:bodyPr wrap="square">
            <a:spAutoFit/>
          </a:bodyPr>
          <a:lstStyle/>
          <a:p>
            <a:r>
              <a:rPr lang="sv-SE" dirty="0"/>
              <a:t>En addition med ett negativt tal ger alltså samma resultat som en subtraktion av det motsatta talet.  </a:t>
            </a:r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A73C3C58-0257-8B4B-84A5-B31CE4E222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4982" y="5864228"/>
            <a:ext cx="2134174" cy="775148"/>
          </a:xfrm>
          <a:prstGeom prst="rect">
            <a:avLst/>
          </a:prstGeom>
        </p:spPr>
      </p:pic>
      <p:sp>
        <p:nvSpPr>
          <p:cNvPr id="54" name="Rektangel 53">
            <a:extLst>
              <a:ext uri="{FF2B5EF4-FFF2-40B4-BE49-F238E27FC236}">
                <a16:creationId xmlns:a16="http://schemas.microsoft.com/office/drawing/2014/main" id="{B7025467-0221-7646-A73E-CCD823BF7795}"/>
              </a:ext>
            </a:extLst>
          </p:cNvPr>
          <p:cNvSpPr/>
          <p:nvPr/>
        </p:nvSpPr>
        <p:spPr>
          <a:xfrm>
            <a:off x="3263894" y="4827394"/>
            <a:ext cx="5089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>
                <a:solidFill>
                  <a:srgbClr val="9A0002"/>
                </a:solidFill>
              </a:rPr>
              <a:t> 0 </a:t>
            </a:r>
          </a:p>
        </p:txBody>
      </p:sp>
    </p:spTree>
    <p:extLst>
      <p:ext uri="{BB962C8B-B14F-4D97-AF65-F5344CB8AC3E}">
        <p14:creationId xmlns:p14="http://schemas.microsoft.com/office/powerpoint/2010/main" val="3102717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35" grpId="0"/>
      <p:bldP spid="38" grpId="0"/>
      <p:bldP spid="39" grpId="0"/>
      <p:bldP spid="40" grpId="0" animBg="1"/>
      <p:bldP spid="47" grpId="0"/>
      <p:bldP spid="48" grpId="0"/>
      <p:bldP spid="49" grpId="0"/>
      <p:bldP spid="50" grpId="0"/>
      <p:bldP spid="12" grpId="0" animBg="1"/>
      <p:bldP spid="51" grpId="0"/>
      <p:bldP spid="52" grpId="0"/>
      <p:bldP spid="53" grpId="0" animBg="1"/>
      <p:bldP spid="5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EC27BB9B-B52F-D042-9217-9CE5E8A28004}"/>
              </a:ext>
            </a:extLst>
          </p:cNvPr>
          <p:cNvSpPr/>
          <p:nvPr/>
        </p:nvSpPr>
        <p:spPr>
          <a:xfrm>
            <a:off x="3065855" y="298079"/>
            <a:ext cx="30428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>
                <a:solidFill>
                  <a:srgbClr val="9A0002"/>
                </a:solidFill>
              </a:rPr>
              <a:t>Subtraktion med negativa tal 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26020E6C-93A3-4844-AAB3-21AC17F76841}"/>
              </a:ext>
            </a:extLst>
          </p:cNvPr>
          <p:cNvSpPr/>
          <p:nvPr/>
        </p:nvSpPr>
        <p:spPr>
          <a:xfrm>
            <a:off x="2795851" y="943439"/>
            <a:ext cx="37530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Den röda sträckan har längden </a:t>
            </a:r>
            <a:r>
              <a:rPr lang="sv-SE" dirty="0">
                <a:solidFill>
                  <a:srgbClr val="9A0002"/>
                </a:solidFill>
              </a:rPr>
              <a:t>5 cm</a:t>
            </a:r>
            <a:r>
              <a:rPr lang="sv-SE" dirty="0"/>
              <a:t>.  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B3505B75-1D45-2F41-A6A7-31AB140AB1B2}"/>
              </a:ext>
            </a:extLst>
          </p:cNvPr>
          <p:cNvSpPr/>
          <p:nvPr/>
        </p:nvSpPr>
        <p:spPr>
          <a:xfrm>
            <a:off x="2096880" y="4852009"/>
            <a:ext cx="4703464" cy="646331"/>
          </a:xfrm>
          <a:prstGeom prst="rect">
            <a:avLst/>
          </a:prstGeom>
          <a:ln>
            <a:solidFill>
              <a:srgbClr val="9A0002"/>
            </a:solidFill>
          </a:ln>
        </p:spPr>
        <p:txBody>
          <a:bodyPr wrap="square">
            <a:spAutoFit/>
          </a:bodyPr>
          <a:lstStyle/>
          <a:p>
            <a:r>
              <a:rPr lang="sv-SE" dirty="0"/>
              <a:t>En subtraktion av ett negativt tal ger samma resultat som en addition av det motsatta talet. 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F1BE968A-7C8D-204F-B263-64CDC96898C6}"/>
              </a:ext>
            </a:extLst>
          </p:cNvPr>
          <p:cNvSpPr/>
          <p:nvPr/>
        </p:nvSpPr>
        <p:spPr>
          <a:xfrm>
            <a:off x="1875512" y="2144809"/>
            <a:ext cx="61821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Längden kan beräknas genom subtraktionen </a:t>
            </a:r>
            <a:r>
              <a:rPr lang="sv-SE" dirty="0">
                <a:solidFill>
                  <a:srgbClr val="9A0002"/>
                </a:solidFill>
              </a:rPr>
              <a:t>(53 – 48) cm</a:t>
            </a:r>
            <a:r>
              <a:rPr lang="sv-SE" dirty="0"/>
              <a:t>. </a:t>
            </a:r>
          </a:p>
        </p:txBody>
      </p:sp>
      <p:grpSp>
        <p:nvGrpSpPr>
          <p:cNvPr id="15" name="Grupp 14">
            <a:extLst>
              <a:ext uri="{FF2B5EF4-FFF2-40B4-BE49-F238E27FC236}">
                <a16:creationId xmlns:a16="http://schemas.microsoft.com/office/drawing/2014/main" id="{1F023259-56D8-7E4E-BB19-D2552EC9A62A}"/>
              </a:ext>
            </a:extLst>
          </p:cNvPr>
          <p:cNvGrpSpPr/>
          <p:nvPr/>
        </p:nvGrpSpPr>
        <p:grpSpPr>
          <a:xfrm>
            <a:off x="2366489" y="1374620"/>
            <a:ext cx="4770783" cy="737482"/>
            <a:chOff x="2617949" y="1269768"/>
            <a:chExt cx="4770783" cy="737482"/>
          </a:xfrm>
        </p:grpSpPr>
        <p:pic>
          <p:nvPicPr>
            <p:cNvPr id="5" name="Bildobjekt 4">
              <a:extLst>
                <a:ext uri="{FF2B5EF4-FFF2-40B4-BE49-F238E27FC236}">
                  <a16:creationId xmlns:a16="http://schemas.microsoft.com/office/drawing/2014/main" id="{07A168AF-2935-3949-9E24-60431D80C0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17949" y="1269768"/>
              <a:ext cx="4770783" cy="704775"/>
            </a:xfrm>
            <a:prstGeom prst="rect">
              <a:avLst/>
            </a:prstGeom>
          </p:spPr>
        </p:pic>
        <p:pic>
          <p:nvPicPr>
            <p:cNvPr id="7" name="Bildobjekt 6">
              <a:extLst>
                <a:ext uri="{FF2B5EF4-FFF2-40B4-BE49-F238E27FC236}">
                  <a16:creationId xmlns:a16="http://schemas.microsoft.com/office/drawing/2014/main" id="{24F67766-D05D-8C4C-838D-8BF50234D0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18093" y="1739593"/>
              <a:ext cx="285750" cy="234950"/>
            </a:xfrm>
            <a:prstGeom prst="rect">
              <a:avLst/>
            </a:prstGeom>
          </p:spPr>
        </p:pic>
        <p:pic>
          <p:nvPicPr>
            <p:cNvPr id="8" name="Bildobjekt 7">
              <a:extLst>
                <a:ext uri="{FF2B5EF4-FFF2-40B4-BE49-F238E27FC236}">
                  <a16:creationId xmlns:a16="http://schemas.microsoft.com/office/drawing/2014/main" id="{36714489-885D-B649-A7FA-C2751C2DDE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rcRect t="15419"/>
            <a:stretch/>
          </p:blipFill>
          <p:spPr>
            <a:xfrm>
              <a:off x="3525908" y="1772300"/>
              <a:ext cx="316544" cy="234950"/>
            </a:xfrm>
            <a:prstGeom prst="rect">
              <a:avLst/>
            </a:prstGeom>
          </p:spPr>
        </p:pic>
      </p:grpSp>
      <p:sp>
        <p:nvSpPr>
          <p:cNvPr id="9" name="Rektangel 8">
            <a:extLst>
              <a:ext uri="{FF2B5EF4-FFF2-40B4-BE49-F238E27FC236}">
                <a16:creationId xmlns:a16="http://schemas.microsoft.com/office/drawing/2014/main" id="{7BFFF0DF-31F1-F44C-8DB8-6F9A25C3135D}"/>
              </a:ext>
            </a:extLst>
          </p:cNvPr>
          <p:cNvSpPr/>
          <p:nvPr/>
        </p:nvSpPr>
        <p:spPr>
          <a:xfrm>
            <a:off x="2795736" y="2798015"/>
            <a:ext cx="33979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Även den gröna sträckan är </a:t>
            </a:r>
            <a:r>
              <a:rPr lang="sv-SE" dirty="0">
                <a:solidFill>
                  <a:srgbClr val="9A0002"/>
                </a:solidFill>
              </a:rPr>
              <a:t>5 cm</a:t>
            </a:r>
            <a:r>
              <a:rPr lang="sv-SE" dirty="0"/>
              <a:t>.  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CA5F33A6-B95E-4A43-8D95-BA909CEB6BD2}"/>
              </a:ext>
            </a:extLst>
          </p:cNvPr>
          <p:cNvSpPr/>
          <p:nvPr/>
        </p:nvSpPr>
        <p:spPr>
          <a:xfrm>
            <a:off x="1757332" y="4218749"/>
            <a:ext cx="618213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Längden kan beräknas genom subtraktionen </a:t>
            </a:r>
            <a:r>
              <a:rPr lang="sv-SE" sz="2000" dirty="0"/>
              <a:t>[</a:t>
            </a:r>
            <a:r>
              <a:rPr lang="sv-SE" dirty="0">
                <a:solidFill>
                  <a:srgbClr val="9A0002"/>
                </a:solidFill>
              </a:rPr>
              <a:t>3 – (–2)</a:t>
            </a:r>
            <a:r>
              <a:rPr lang="sv-SE" sz="2000" dirty="0"/>
              <a:t>] </a:t>
            </a:r>
            <a:r>
              <a:rPr lang="sv-SE" dirty="0">
                <a:solidFill>
                  <a:srgbClr val="9A0002"/>
                </a:solidFill>
              </a:rPr>
              <a:t>cm</a:t>
            </a:r>
            <a:r>
              <a:rPr lang="sv-SE" dirty="0"/>
              <a:t>. </a:t>
            </a:r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4834AE59-C944-C648-AB20-E86DC0349CE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7311" y="5731490"/>
            <a:ext cx="2662464" cy="958487"/>
          </a:xfrm>
          <a:prstGeom prst="rect">
            <a:avLst/>
          </a:prstGeom>
        </p:spPr>
      </p:pic>
      <p:grpSp>
        <p:nvGrpSpPr>
          <p:cNvPr id="20" name="Grupp 19">
            <a:extLst>
              <a:ext uri="{FF2B5EF4-FFF2-40B4-BE49-F238E27FC236}">
                <a16:creationId xmlns:a16="http://schemas.microsoft.com/office/drawing/2014/main" id="{0BCE47E9-BBEF-0347-AE45-3B63E94E3FED}"/>
              </a:ext>
            </a:extLst>
          </p:cNvPr>
          <p:cNvGrpSpPr/>
          <p:nvPr/>
        </p:nvGrpSpPr>
        <p:grpSpPr>
          <a:xfrm>
            <a:off x="2264263" y="3309403"/>
            <a:ext cx="4460907" cy="767290"/>
            <a:chOff x="2617949" y="3311498"/>
            <a:chExt cx="4460907" cy="767290"/>
          </a:xfrm>
        </p:grpSpPr>
        <p:pic>
          <p:nvPicPr>
            <p:cNvPr id="10" name="Bildobjekt 9">
              <a:extLst>
                <a:ext uri="{FF2B5EF4-FFF2-40B4-BE49-F238E27FC236}">
                  <a16:creationId xmlns:a16="http://schemas.microsoft.com/office/drawing/2014/main" id="{2827024C-0740-8C42-A109-6EBEB38B85C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617949" y="3311498"/>
              <a:ext cx="4460907" cy="758312"/>
            </a:xfrm>
            <a:prstGeom prst="rect">
              <a:avLst/>
            </a:prstGeom>
          </p:spPr>
        </p:pic>
        <p:pic>
          <p:nvPicPr>
            <p:cNvPr id="18" name="Bildobjekt 17">
              <a:extLst>
                <a:ext uri="{FF2B5EF4-FFF2-40B4-BE49-F238E27FC236}">
                  <a16:creationId xmlns:a16="http://schemas.microsoft.com/office/drawing/2014/main" id="{98E3D6D9-6C52-8840-B28D-ED21E2CEB6B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duotone>
                <a:prstClr val="black"/>
                <a:srgbClr val="00B050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3525908" y="3836720"/>
              <a:ext cx="285750" cy="238991"/>
            </a:xfrm>
            <a:prstGeom prst="rect">
              <a:avLst/>
            </a:prstGeom>
          </p:spPr>
        </p:pic>
        <p:pic>
          <p:nvPicPr>
            <p:cNvPr id="19" name="Bildobjekt 18">
              <a:extLst>
                <a:ext uri="{FF2B5EF4-FFF2-40B4-BE49-F238E27FC236}">
                  <a16:creationId xmlns:a16="http://schemas.microsoft.com/office/drawing/2014/main" id="{95C7757B-D898-164F-941E-FC179ED9754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duotone>
                <a:prstClr val="black"/>
                <a:srgbClr val="00B050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5760968" y="3845952"/>
              <a:ext cx="232836" cy="2328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90164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6" grpId="0"/>
      <p:bldP spid="9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EC27BB9B-B52F-D042-9217-9CE5E8A28004}"/>
              </a:ext>
            </a:extLst>
          </p:cNvPr>
          <p:cNvSpPr/>
          <p:nvPr/>
        </p:nvSpPr>
        <p:spPr>
          <a:xfrm>
            <a:off x="2933891" y="306880"/>
            <a:ext cx="32762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>
                <a:solidFill>
                  <a:srgbClr val="9A0002"/>
                </a:solidFill>
              </a:rPr>
              <a:t>Multiplikation med negativa tal 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26020E6C-93A3-4844-AAB3-21AC17F76841}"/>
              </a:ext>
            </a:extLst>
          </p:cNvPr>
          <p:cNvSpPr/>
          <p:nvPr/>
        </p:nvSpPr>
        <p:spPr>
          <a:xfrm>
            <a:off x="973892" y="896421"/>
            <a:ext cx="35981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En multiplikation med </a:t>
            </a:r>
            <a:r>
              <a:rPr lang="sv-SE" dirty="0">
                <a:solidFill>
                  <a:srgbClr val="FF0000"/>
                </a:solidFill>
              </a:rPr>
              <a:t>positiva </a:t>
            </a:r>
          </a:p>
          <a:p>
            <a:r>
              <a:rPr lang="sv-SE" dirty="0"/>
              <a:t>tal kan skrivas som en addition: 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F1BE968A-7C8D-204F-B263-64CDC96898C6}"/>
              </a:ext>
            </a:extLst>
          </p:cNvPr>
          <p:cNvSpPr/>
          <p:nvPr/>
        </p:nvSpPr>
        <p:spPr>
          <a:xfrm>
            <a:off x="1565175" y="1556842"/>
            <a:ext cx="9355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3</a:t>
            </a:r>
            <a:r>
              <a:rPr lang="sv-SE" dirty="0">
                <a:solidFill>
                  <a:srgbClr val="9A0002"/>
                </a:solidFill>
              </a:rPr>
              <a:t> </a:t>
            </a:r>
            <a:r>
              <a:rPr lang="is-IS" dirty="0"/>
              <a:t>∙</a:t>
            </a:r>
            <a:r>
              <a:rPr lang="sv-SE" dirty="0">
                <a:solidFill>
                  <a:srgbClr val="9A0002"/>
                </a:solidFill>
              </a:rPr>
              <a:t> </a:t>
            </a:r>
            <a:r>
              <a:rPr lang="sv-SE" dirty="0">
                <a:solidFill>
                  <a:srgbClr val="FF0000"/>
                </a:solidFill>
              </a:rPr>
              <a:t>2</a:t>
            </a:r>
            <a:r>
              <a:rPr lang="sv-SE" dirty="0">
                <a:solidFill>
                  <a:srgbClr val="9A0002"/>
                </a:solidFill>
              </a:rPr>
              <a:t> </a:t>
            </a:r>
            <a:r>
              <a:rPr lang="sv-SE" dirty="0"/>
              <a:t>=   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7BFFF0DF-31F1-F44C-8DB8-6F9A25C3135D}"/>
              </a:ext>
            </a:extLst>
          </p:cNvPr>
          <p:cNvSpPr/>
          <p:nvPr/>
        </p:nvSpPr>
        <p:spPr>
          <a:xfrm>
            <a:off x="2273236" y="1556842"/>
            <a:ext cx="12790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solidFill>
                  <a:srgbClr val="FF0000"/>
                </a:solidFill>
              </a:rPr>
              <a:t>2</a:t>
            </a:r>
            <a:r>
              <a:rPr lang="sv-SE" dirty="0"/>
              <a:t> + </a:t>
            </a:r>
            <a:r>
              <a:rPr lang="sv-SE" dirty="0">
                <a:solidFill>
                  <a:srgbClr val="FF0000"/>
                </a:solidFill>
              </a:rPr>
              <a:t>2</a:t>
            </a:r>
            <a:r>
              <a:rPr lang="sv-SE" dirty="0"/>
              <a:t> + </a:t>
            </a:r>
            <a:r>
              <a:rPr lang="sv-SE" dirty="0">
                <a:solidFill>
                  <a:srgbClr val="FF0000"/>
                </a:solidFill>
              </a:rPr>
              <a:t>2</a:t>
            </a:r>
            <a:r>
              <a:rPr lang="sv-SE" dirty="0"/>
              <a:t> =  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CA5F33A6-B95E-4A43-8D95-BA909CEB6BD2}"/>
              </a:ext>
            </a:extLst>
          </p:cNvPr>
          <p:cNvSpPr/>
          <p:nvPr/>
        </p:nvSpPr>
        <p:spPr>
          <a:xfrm>
            <a:off x="1146120" y="2405594"/>
            <a:ext cx="52552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Men vad händer om båda faktorerna är negativa tal?   </a:t>
            </a: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83CC1A12-6C1E-7248-95BE-080C704B26C6}"/>
              </a:ext>
            </a:extLst>
          </p:cNvPr>
          <p:cNvSpPr/>
          <p:nvPr/>
        </p:nvSpPr>
        <p:spPr>
          <a:xfrm>
            <a:off x="5547894" y="1471370"/>
            <a:ext cx="11298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3</a:t>
            </a:r>
            <a:r>
              <a:rPr lang="sv-SE" dirty="0">
                <a:solidFill>
                  <a:srgbClr val="9A0002"/>
                </a:solidFill>
              </a:rPr>
              <a:t> </a:t>
            </a:r>
            <a:r>
              <a:rPr lang="is-IS" dirty="0"/>
              <a:t>∙</a:t>
            </a:r>
            <a:r>
              <a:rPr lang="sv-SE" dirty="0">
                <a:solidFill>
                  <a:srgbClr val="9A0002"/>
                </a:solidFill>
              </a:rPr>
              <a:t> </a:t>
            </a:r>
            <a:r>
              <a:rPr lang="sv-SE" dirty="0">
                <a:solidFill>
                  <a:srgbClr val="0070C0"/>
                </a:solidFill>
              </a:rPr>
              <a:t>(-2) </a:t>
            </a:r>
            <a:r>
              <a:rPr lang="sv-SE" dirty="0"/>
              <a:t>=   </a:t>
            </a:r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15CC5651-6DF1-1042-9F66-2934DC945528}"/>
              </a:ext>
            </a:extLst>
          </p:cNvPr>
          <p:cNvSpPr/>
          <p:nvPr/>
        </p:nvSpPr>
        <p:spPr>
          <a:xfrm>
            <a:off x="6391990" y="1459745"/>
            <a:ext cx="18859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solidFill>
                  <a:srgbClr val="0070C0"/>
                </a:solidFill>
              </a:rPr>
              <a:t>(-2)</a:t>
            </a:r>
            <a:r>
              <a:rPr lang="sv-SE" dirty="0"/>
              <a:t> + </a:t>
            </a:r>
            <a:r>
              <a:rPr lang="sv-SE" dirty="0">
                <a:solidFill>
                  <a:srgbClr val="0070C0"/>
                </a:solidFill>
              </a:rPr>
              <a:t>(-2)</a:t>
            </a:r>
            <a:r>
              <a:rPr lang="sv-SE" dirty="0"/>
              <a:t> + </a:t>
            </a:r>
            <a:r>
              <a:rPr lang="sv-SE" dirty="0">
                <a:solidFill>
                  <a:srgbClr val="0070C0"/>
                </a:solidFill>
              </a:rPr>
              <a:t>(-2)</a:t>
            </a:r>
            <a:r>
              <a:rPr lang="sv-SE" dirty="0"/>
              <a:t> =  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E340AB8D-7A9E-2941-8E3C-603C62AFF64D}"/>
              </a:ext>
            </a:extLst>
          </p:cNvPr>
          <p:cNvSpPr/>
          <p:nvPr/>
        </p:nvSpPr>
        <p:spPr>
          <a:xfrm>
            <a:off x="3324069" y="1556842"/>
            <a:ext cx="376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6 </a:t>
            </a:r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037FB4FA-72FF-444C-A8D5-B037C5A6E06A}"/>
              </a:ext>
            </a:extLst>
          </p:cNvPr>
          <p:cNvSpPr/>
          <p:nvPr/>
        </p:nvSpPr>
        <p:spPr>
          <a:xfrm>
            <a:off x="8045729" y="1459745"/>
            <a:ext cx="4644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-6 </a:t>
            </a:r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E7F87EB4-BF21-E742-A382-B53A2ED6BD3C}"/>
              </a:ext>
            </a:extLst>
          </p:cNvPr>
          <p:cNvSpPr/>
          <p:nvPr/>
        </p:nvSpPr>
        <p:spPr>
          <a:xfrm>
            <a:off x="5229662" y="873304"/>
            <a:ext cx="35981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Även en multiplikation med </a:t>
            </a:r>
            <a:r>
              <a:rPr lang="sv-SE" dirty="0">
                <a:solidFill>
                  <a:srgbClr val="0070C0"/>
                </a:solidFill>
              </a:rPr>
              <a:t>negativa</a:t>
            </a:r>
          </a:p>
          <a:p>
            <a:r>
              <a:rPr lang="sv-SE" dirty="0"/>
              <a:t>tal kan skrivas som en addition: </a:t>
            </a:r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08888066-AD1B-704F-8A70-3E9FD8E32550}"/>
              </a:ext>
            </a:extLst>
          </p:cNvPr>
          <p:cNvSpPr/>
          <p:nvPr/>
        </p:nvSpPr>
        <p:spPr>
          <a:xfrm>
            <a:off x="2208900" y="2902802"/>
            <a:ext cx="11852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solidFill>
                  <a:srgbClr val="9A0002"/>
                </a:solidFill>
              </a:rPr>
              <a:t> </a:t>
            </a:r>
            <a:r>
              <a:rPr lang="sv-SE" dirty="0">
                <a:solidFill>
                  <a:srgbClr val="0070C0"/>
                </a:solidFill>
              </a:rPr>
              <a:t>(-3) </a:t>
            </a:r>
            <a:r>
              <a:rPr lang="is-IS" dirty="0"/>
              <a:t>∙ </a:t>
            </a:r>
            <a:r>
              <a:rPr lang="sv-SE" dirty="0">
                <a:solidFill>
                  <a:srgbClr val="00B050"/>
                </a:solidFill>
              </a:rPr>
              <a:t>0</a:t>
            </a:r>
            <a:r>
              <a:rPr lang="sv-SE" dirty="0">
                <a:solidFill>
                  <a:srgbClr val="9A0002"/>
                </a:solidFill>
              </a:rPr>
              <a:t> </a:t>
            </a:r>
            <a:r>
              <a:rPr lang="sv-SE" dirty="0"/>
              <a:t>=   </a:t>
            </a:r>
          </a:p>
        </p:txBody>
      </p:sp>
      <p:sp>
        <p:nvSpPr>
          <p:cNvPr id="26" name="Rektangel 25">
            <a:extLst>
              <a:ext uri="{FF2B5EF4-FFF2-40B4-BE49-F238E27FC236}">
                <a16:creationId xmlns:a16="http://schemas.microsoft.com/office/drawing/2014/main" id="{5A975696-D2D5-0648-9217-05203C26995C}"/>
              </a:ext>
            </a:extLst>
          </p:cNvPr>
          <p:cNvSpPr/>
          <p:nvPr/>
        </p:nvSpPr>
        <p:spPr>
          <a:xfrm>
            <a:off x="3091857" y="2902378"/>
            <a:ext cx="4644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0</a:t>
            </a:r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BC107731-7C43-0240-9984-8E4BAF14BFB9}"/>
              </a:ext>
            </a:extLst>
          </p:cNvPr>
          <p:cNvSpPr/>
          <p:nvPr/>
        </p:nvSpPr>
        <p:spPr>
          <a:xfrm>
            <a:off x="3785928" y="2899702"/>
            <a:ext cx="5613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solidFill>
                  <a:srgbClr val="00B050"/>
                </a:solidFill>
              </a:rPr>
              <a:t>0</a:t>
            </a:r>
            <a:r>
              <a:rPr lang="sv-SE" dirty="0">
                <a:solidFill>
                  <a:srgbClr val="9A0002"/>
                </a:solidFill>
              </a:rPr>
              <a:t> </a:t>
            </a:r>
            <a:r>
              <a:rPr lang="sv-SE" dirty="0"/>
              <a:t>=</a:t>
            </a:r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E6E6D6BA-AF82-1A4C-9FE1-3A44EB91C6C9}"/>
              </a:ext>
            </a:extLst>
          </p:cNvPr>
          <p:cNvSpPr/>
          <p:nvPr/>
        </p:nvSpPr>
        <p:spPr>
          <a:xfrm>
            <a:off x="4048080" y="2899702"/>
            <a:ext cx="1047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  </a:t>
            </a:r>
            <a:r>
              <a:rPr lang="sv-SE" dirty="0">
                <a:solidFill>
                  <a:srgbClr val="FF0000"/>
                </a:solidFill>
              </a:rPr>
              <a:t> 2</a:t>
            </a:r>
            <a:r>
              <a:rPr lang="sv-SE" dirty="0"/>
              <a:t> +</a:t>
            </a:r>
            <a:r>
              <a:rPr lang="sv-SE" dirty="0">
                <a:solidFill>
                  <a:srgbClr val="9A0002"/>
                </a:solidFill>
              </a:rPr>
              <a:t> </a:t>
            </a:r>
            <a:r>
              <a:rPr lang="sv-SE" dirty="0">
                <a:solidFill>
                  <a:srgbClr val="0070C0"/>
                </a:solidFill>
              </a:rPr>
              <a:t>(-2) </a:t>
            </a:r>
            <a:endParaRPr lang="sv-SE" dirty="0"/>
          </a:p>
        </p:txBody>
      </p:sp>
      <p:sp>
        <p:nvSpPr>
          <p:cNvPr id="29" name="Rektangel 28">
            <a:extLst>
              <a:ext uri="{FF2B5EF4-FFF2-40B4-BE49-F238E27FC236}">
                <a16:creationId xmlns:a16="http://schemas.microsoft.com/office/drawing/2014/main" id="{2150BB6C-36F5-614A-BDBA-E0E8F60A0A67}"/>
              </a:ext>
            </a:extLst>
          </p:cNvPr>
          <p:cNvSpPr/>
          <p:nvPr/>
        </p:nvSpPr>
        <p:spPr>
          <a:xfrm>
            <a:off x="5274767" y="2899702"/>
            <a:ext cx="3235385" cy="369332"/>
          </a:xfrm>
          <a:prstGeom prst="rect">
            <a:avLst/>
          </a:prstGeom>
          <a:ln>
            <a:solidFill>
              <a:srgbClr val="9A0002"/>
            </a:solidFill>
          </a:ln>
        </p:spPr>
        <p:txBody>
          <a:bodyPr wrap="square">
            <a:spAutoFit/>
          </a:bodyPr>
          <a:lstStyle/>
          <a:p>
            <a:r>
              <a:rPr lang="sv-SE" dirty="0"/>
              <a:t>Summan av två motsatta tal = 0. </a:t>
            </a:r>
          </a:p>
        </p:txBody>
      </p:sp>
      <p:sp>
        <p:nvSpPr>
          <p:cNvPr id="13" name="Uppåtböjd 12">
            <a:extLst>
              <a:ext uri="{FF2B5EF4-FFF2-40B4-BE49-F238E27FC236}">
                <a16:creationId xmlns:a16="http://schemas.microsoft.com/office/drawing/2014/main" id="{9D12BBB7-E6C8-1E45-B7AE-7202AF39D6EF}"/>
              </a:ext>
            </a:extLst>
          </p:cNvPr>
          <p:cNvSpPr/>
          <p:nvPr/>
        </p:nvSpPr>
        <p:spPr>
          <a:xfrm flipH="1">
            <a:off x="2841078" y="3222916"/>
            <a:ext cx="1630406" cy="247838"/>
          </a:xfrm>
          <a:prstGeom prst="curvedUpArrow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16F60BAA-C604-084D-B81C-0B68952C5557}"/>
              </a:ext>
            </a:extLst>
          </p:cNvPr>
          <p:cNvSpPr/>
          <p:nvPr/>
        </p:nvSpPr>
        <p:spPr>
          <a:xfrm>
            <a:off x="2178243" y="3637768"/>
            <a:ext cx="17423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solidFill>
                  <a:srgbClr val="9A0002"/>
                </a:solidFill>
              </a:rPr>
              <a:t> </a:t>
            </a:r>
            <a:r>
              <a:rPr lang="sv-SE" dirty="0">
                <a:solidFill>
                  <a:srgbClr val="0070C0"/>
                </a:solidFill>
              </a:rPr>
              <a:t>(-3) </a:t>
            </a:r>
            <a:r>
              <a:rPr lang="is-IS" dirty="0"/>
              <a:t>∙ </a:t>
            </a:r>
            <a:r>
              <a:rPr lang="sv-SE" sz="2000" dirty="0"/>
              <a:t>[</a:t>
            </a:r>
            <a:r>
              <a:rPr lang="sv-SE" dirty="0">
                <a:solidFill>
                  <a:srgbClr val="FF0000"/>
                </a:solidFill>
              </a:rPr>
              <a:t>2</a:t>
            </a:r>
            <a:r>
              <a:rPr lang="sv-SE" dirty="0"/>
              <a:t> +</a:t>
            </a:r>
            <a:r>
              <a:rPr lang="sv-SE" dirty="0">
                <a:solidFill>
                  <a:srgbClr val="9A0002"/>
                </a:solidFill>
              </a:rPr>
              <a:t> </a:t>
            </a:r>
            <a:r>
              <a:rPr lang="sv-SE" dirty="0">
                <a:solidFill>
                  <a:srgbClr val="0070C0"/>
                </a:solidFill>
              </a:rPr>
              <a:t>(-2)</a:t>
            </a:r>
            <a:r>
              <a:rPr lang="sv-SE" sz="2000" dirty="0"/>
              <a:t>] </a:t>
            </a:r>
            <a:r>
              <a:rPr lang="sv-SE" dirty="0"/>
              <a:t>= </a:t>
            </a:r>
          </a:p>
        </p:txBody>
      </p:sp>
      <p:sp>
        <p:nvSpPr>
          <p:cNvPr id="32" name="Uppåtböjd 31">
            <a:extLst>
              <a:ext uri="{FF2B5EF4-FFF2-40B4-BE49-F238E27FC236}">
                <a16:creationId xmlns:a16="http://schemas.microsoft.com/office/drawing/2014/main" id="{284283F9-5BC2-434B-BAEF-9809139CA150}"/>
              </a:ext>
            </a:extLst>
          </p:cNvPr>
          <p:cNvSpPr/>
          <p:nvPr/>
        </p:nvSpPr>
        <p:spPr>
          <a:xfrm>
            <a:off x="2494749" y="3975315"/>
            <a:ext cx="439273" cy="129252"/>
          </a:xfrm>
          <a:prstGeom prst="curvedUpArrow">
            <a:avLst>
              <a:gd name="adj1" fmla="val 15665"/>
              <a:gd name="adj2" fmla="val 50000"/>
              <a:gd name="adj3" fmla="val 28080"/>
            </a:avLst>
          </a:prstGeom>
          <a:solidFill>
            <a:srgbClr val="9F0002"/>
          </a:solidFill>
          <a:ln w="6350">
            <a:solidFill>
              <a:srgbClr val="9F000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0000"/>
              </a:solidFill>
            </a:endParaRPr>
          </a:p>
        </p:txBody>
      </p:sp>
      <p:sp>
        <p:nvSpPr>
          <p:cNvPr id="33" name="Uppåtböjd 32">
            <a:extLst>
              <a:ext uri="{FF2B5EF4-FFF2-40B4-BE49-F238E27FC236}">
                <a16:creationId xmlns:a16="http://schemas.microsoft.com/office/drawing/2014/main" id="{9324430C-DC5B-2F4A-B173-31E5FB7028F1}"/>
              </a:ext>
            </a:extLst>
          </p:cNvPr>
          <p:cNvSpPr/>
          <p:nvPr/>
        </p:nvSpPr>
        <p:spPr>
          <a:xfrm>
            <a:off x="2494749" y="3975315"/>
            <a:ext cx="929898" cy="212576"/>
          </a:xfrm>
          <a:prstGeom prst="curvedUpArrow">
            <a:avLst>
              <a:gd name="adj1" fmla="val 15665"/>
              <a:gd name="adj2" fmla="val 24986"/>
              <a:gd name="adj3" fmla="val 28080"/>
            </a:avLst>
          </a:prstGeom>
          <a:solidFill>
            <a:srgbClr val="9F0002"/>
          </a:solidFill>
          <a:ln w="6350">
            <a:solidFill>
              <a:srgbClr val="9F000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0000"/>
              </a:solidFill>
            </a:endParaRPr>
          </a:p>
        </p:txBody>
      </p:sp>
      <p:sp>
        <p:nvSpPr>
          <p:cNvPr id="34" name="Rektangel 33">
            <a:extLst>
              <a:ext uri="{FF2B5EF4-FFF2-40B4-BE49-F238E27FC236}">
                <a16:creationId xmlns:a16="http://schemas.microsoft.com/office/drawing/2014/main" id="{F8E4B7C5-A119-324F-B41F-414C671DF66F}"/>
              </a:ext>
            </a:extLst>
          </p:cNvPr>
          <p:cNvSpPr/>
          <p:nvPr/>
        </p:nvSpPr>
        <p:spPr>
          <a:xfrm>
            <a:off x="2193424" y="4457160"/>
            <a:ext cx="8669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solidFill>
                  <a:srgbClr val="9A0002"/>
                </a:solidFill>
              </a:rPr>
              <a:t> </a:t>
            </a:r>
            <a:r>
              <a:rPr lang="sv-SE" dirty="0">
                <a:solidFill>
                  <a:srgbClr val="0070C0"/>
                </a:solidFill>
              </a:rPr>
              <a:t>(-3) </a:t>
            </a:r>
            <a:r>
              <a:rPr lang="is-IS" dirty="0"/>
              <a:t>∙ </a:t>
            </a:r>
            <a:r>
              <a:rPr lang="sv-SE" dirty="0">
                <a:solidFill>
                  <a:srgbClr val="FF0000"/>
                </a:solidFill>
              </a:rPr>
              <a:t>2</a:t>
            </a:r>
            <a:endParaRPr lang="sv-SE" dirty="0"/>
          </a:p>
        </p:txBody>
      </p:sp>
      <p:sp>
        <p:nvSpPr>
          <p:cNvPr id="35" name="Rektangel 34">
            <a:extLst>
              <a:ext uri="{FF2B5EF4-FFF2-40B4-BE49-F238E27FC236}">
                <a16:creationId xmlns:a16="http://schemas.microsoft.com/office/drawing/2014/main" id="{B1FA8B71-F059-784E-9A55-5382C1A1DE8E}"/>
              </a:ext>
            </a:extLst>
          </p:cNvPr>
          <p:cNvSpPr/>
          <p:nvPr/>
        </p:nvSpPr>
        <p:spPr>
          <a:xfrm>
            <a:off x="2920607" y="4449637"/>
            <a:ext cx="2794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+</a:t>
            </a:r>
          </a:p>
        </p:txBody>
      </p:sp>
      <p:sp>
        <p:nvSpPr>
          <p:cNvPr id="36" name="Rektangel 35">
            <a:extLst>
              <a:ext uri="{FF2B5EF4-FFF2-40B4-BE49-F238E27FC236}">
                <a16:creationId xmlns:a16="http://schemas.microsoft.com/office/drawing/2014/main" id="{EC771B5C-EA50-2B45-9C88-7CD0D30BFB9E}"/>
              </a:ext>
            </a:extLst>
          </p:cNvPr>
          <p:cNvSpPr/>
          <p:nvPr/>
        </p:nvSpPr>
        <p:spPr>
          <a:xfrm>
            <a:off x="3122086" y="4442114"/>
            <a:ext cx="10478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solidFill>
                  <a:srgbClr val="0070C0"/>
                </a:solidFill>
              </a:rPr>
              <a:t>(-3)</a:t>
            </a:r>
            <a:r>
              <a:rPr lang="sv-SE" dirty="0">
                <a:solidFill>
                  <a:srgbClr val="9A0002"/>
                </a:solidFill>
              </a:rPr>
              <a:t> </a:t>
            </a:r>
            <a:r>
              <a:rPr lang="is-IS" dirty="0"/>
              <a:t>∙</a:t>
            </a:r>
            <a:r>
              <a:rPr lang="sv-SE" dirty="0">
                <a:solidFill>
                  <a:srgbClr val="9A0002"/>
                </a:solidFill>
              </a:rPr>
              <a:t> </a:t>
            </a:r>
            <a:r>
              <a:rPr lang="sv-SE" dirty="0">
                <a:solidFill>
                  <a:srgbClr val="0070C0"/>
                </a:solidFill>
              </a:rPr>
              <a:t>(-2) </a:t>
            </a:r>
            <a:endParaRPr lang="sv-SE" dirty="0"/>
          </a:p>
        </p:txBody>
      </p:sp>
      <p:sp>
        <p:nvSpPr>
          <p:cNvPr id="37" name="Rektangel 36">
            <a:extLst>
              <a:ext uri="{FF2B5EF4-FFF2-40B4-BE49-F238E27FC236}">
                <a16:creationId xmlns:a16="http://schemas.microsoft.com/office/drawing/2014/main" id="{2F76C9C1-0274-2448-994F-1E22DA571E8B}"/>
              </a:ext>
            </a:extLst>
          </p:cNvPr>
          <p:cNvSpPr/>
          <p:nvPr/>
        </p:nvSpPr>
        <p:spPr>
          <a:xfrm>
            <a:off x="3785068" y="3660004"/>
            <a:ext cx="4644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0</a:t>
            </a:r>
          </a:p>
        </p:txBody>
      </p:sp>
      <p:sp>
        <p:nvSpPr>
          <p:cNvPr id="38" name="Rektangel 37">
            <a:extLst>
              <a:ext uri="{FF2B5EF4-FFF2-40B4-BE49-F238E27FC236}">
                <a16:creationId xmlns:a16="http://schemas.microsoft.com/office/drawing/2014/main" id="{CDD72101-BD32-0A43-8B4E-01E0B3F4A558}"/>
              </a:ext>
            </a:extLst>
          </p:cNvPr>
          <p:cNvSpPr/>
          <p:nvPr/>
        </p:nvSpPr>
        <p:spPr>
          <a:xfrm>
            <a:off x="4017279" y="4429078"/>
            <a:ext cx="5379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= 0</a:t>
            </a:r>
          </a:p>
        </p:txBody>
      </p:sp>
      <p:sp>
        <p:nvSpPr>
          <p:cNvPr id="42" name="Höger klammerparentes 41">
            <a:extLst>
              <a:ext uri="{FF2B5EF4-FFF2-40B4-BE49-F238E27FC236}">
                <a16:creationId xmlns:a16="http://schemas.microsoft.com/office/drawing/2014/main" id="{C5DE6F8F-D7B2-1348-95C2-5543F3CA24F6}"/>
              </a:ext>
            </a:extLst>
          </p:cNvPr>
          <p:cNvSpPr/>
          <p:nvPr/>
        </p:nvSpPr>
        <p:spPr>
          <a:xfrm rot="5400000">
            <a:off x="2561590" y="4606556"/>
            <a:ext cx="186843" cy="626714"/>
          </a:xfrm>
          <a:prstGeom prst="rightBrace">
            <a:avLst/>
          </a:prstGeom>
          <a:ln w="19050">
            <a:solidFill>
              <a:srgbClr val="9A0002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3" name="Rektangel 42">
            <a:extLst>
              <a:ext uri="{FF2B5EF4-FFF2-40B4-BE49-F238E27FC236}">
                <a16:creationId xmlns:a16="http://schemas.microsoft.com/office/drawing/2014/main" id="{FB7D7162-FC18-9141-A251-4713C4B17388}"/>
              </a:ext>
            </a:extLst>
          </p:cNvPr>
          <p:cNvSpPr/>
          <p:nvPr/>
        </p:nvSpPr>
        <p:spPr>
          <a:xfrm>
            <a:off x="2393098" y="5068781"/>
            <a:ext cx="5089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/>
              <a:t> -6 </a:t>
            </a:r>
          </a:p>
        </p:txBody>
      </p:sp>
      <p:sp>
        <p:nvSpPr>
          <p:cNvPr id="44" name="Rektangel 43">
            <a:extLst>
              <a:ext uri="{FF2B5EF4-FFF2-40B4-BE49-F238E27FC236}">
                <a16:creationId xmlns:a16="http://schemas.microsoft.com/office/drawing/2014/main" id="{81E5E07F-01AE-134A-BD55-244E3800F94E}"/>
              </a:ext>
            </a:extLst>
          </p:cNvPr>
          <p:cNvSpPr/>
          <p:nvPr/>
        </p:nvSpPr>
        <p:spPr>
          <a:xfrm>
            <a:off x="5663692" y="4959982"/>
            <a:ext cx="14628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solidFill>
                  <a:srgbClr val="9A0002"/>
                </a:solidFill>
              </a:rPr>
              <a:t> </a:t>
            </a:r>
            <a:r>
              <a:rPr lang="sv-SE" b="1" dirty="0"/>
              <a:t>-6 </a:t>
            </a:r>
            <a:r>
              <a:rPr lang="is-IS" dirty="0"/>
              <a:t>+ </a:t>
            </a:r>
            <a:r>
              <a:rPr lang="sv-SE" b="1" dirty="0">
                <a:solidFill>
                  <a:srgbClr val="9A0002"/>
                </a:solidFill>
              </a:rPr>
              <a:t>?</a:t>
            </a:r>
            <a:r>
              <a:rPr lang="sv-SE" dirty="0">
                <a:solidFill>
                  <a:srgbClr val="FF0000"/>
                </a:solidFill>
              </a:rPr>
              <a:t> </a:t>
            </a:r>
            <a:r>
              <a:rPr lang="sv-SE" dirty="0"/>
              <a:t>=</a:t>
            </a:r>
          </a:p>
        </p:txBody>
      </p:sp>
      <p:sp>
        <p:nvSpPr>
          <p:cNvPr id="46" name="Rektangel 45">
            <a:extLst>
              <a:ext uri="{FF2B5EF4-FFF2-40B4-BE49-F238E27FC236}">
                <a16:creationId xmlns:a16="http://schemas.microsoft.com/office/drawing/2014/main" id="{ED2E5142-9DE0-004B-9739-C19777A3A619}"/>
              </a:ext>
            </a:extLst>
          </p:cNvPr>
          <p:cNvSpPr/>
          <p:nvPr/>
        </p:nvSpPr>
        <p:spPr>
          <a:xfrm>
            <a:off x="6445530" y="4963742"/>
            <a:ext cx="4644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0</a:t>
            </a:r>
          </a:p>
        </p:txBody>
      </p:sp>
      <p:sp>
        <p:nvSpPr>
          <p:cNvPr id="47" name="Rektangel 46">
            <a:extLst>
              <a:ext uri="{FF2B5EF4-FFF2-40B4-BE49-F238E27FC236}">
                <a16:creationId xmlns:a16="http://schemas.microsoft.com/office/drawing/2014/main" id="{76814D56-1CBC-E54D-B730-44D2EC51C71A}"/>
              </a:ext>
            </a:extLst>
          </p:cNvPr>
          <p:cNvSpPr/>
          <p:nvPr/>
        </p:nvSpPr>
        <p:spPr>
          <a:xfrm>
            <a:off x="6909953" y="4963742"/>
            <a:ext cx="6448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>
                <a:solidFill>
                  <a:srgbClr val="9A0002"/>
                </a:solidFill>
              </a:rPr>
              <a:t>?</a:t>
            </a:r>
            <a:r>
              <a:rPr lang="sv-SE" dirty="0">
                <a:solidFill>
                  <a:srgbClr val="FF0000"/>
                </a:solidFill>
              </a:rPr>
              <a:t> </a:t>
            </a:r>
            <a:r>
              <a:rPr lang="sv-SE" dirty="0"/>
              <a:t>=</a:t>
            </a:r>
          </a:p>
        </p:txBody>
      </p:sp>
      <p:sp>
        <p:nvSpPr>
          <p:cNvPr id="48" name="Rektangel 47">
            <a:extLst>
              <a:ext uri="{FF2B5EF4-FFF2-40B4-BE49-F238E27FC236}">
                <a16:creationId xmlns:a16="http://schemas.microsoft.com/office/drawing/2014/main" id="{484F1C30-8D89-B44D-B2D1-3FADFB858A18}"/>
              </a:ext>
            </a:extLst>
          </p:cNvPr>
          <p:cNvSpPr/>
          <p:nvPr/>
        </p:nvSpPr>
        <p:spPr>
          <a:xfrm>
            <a:off x="2924209" y="5053585"/>
            <a:ext cx="2794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+</a:t>
            </a:r>
          </a:p>
        </p:txBody>
      </p:sp>
      <p:sp>
        <p:nvSpPr>
          <p:cNvPr id="49" name="Höger klammerparentes 48">
            <a:extLst>
              <a:ext uri="{FF2B5EF4-FFF2-40B4-BE49-F238E27FC236}">
                <a16:creationId xmlns:a16="http://schemas.microsoft.com/office/drawing/2014/main" id="{C51AFE3C-6CAA-9944-B11A-EDE7476C9C43}"/>
              </a:ext>
            </a:extLst>
          </p:cNvPr>
          <p:cNvSpPr/>
          <p:nvPr/>
        </p:nvSpPr>
        <p:spPr>
          <a:xfrm rot="5400000">
            <a:off x="3505804" y="4615269"/>
            <a:ext cx="186843" cy="626714"/>
          </a:xfrm>
          <a:prstGeom prst="rightBrace">
            <a:avLst/>
          </a:prstGeom>
          <a:ln w="19050">
            <a:solidFill>
              <a:srgbClr val="9A0002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0" name="Rektangel 49">
            <a:extLst>
              <a:ext uri="{FF2B5EF4-FFF2-40B4-BE49-F238E27FC236}">
                <a16:creationId xmlns:a16="http://schemas.microsoft.com/office/drawing/2014/main" id="{46944768-8DAA-8A40-AE35-A59F80085ABF}"/>
              </a:ext>
            </a:extLst>
          </p:cNvPr>
          <p:cNvSpPr/>
          <p:nvPr/>
        </p:nvSpPr>
        <p:spPr>
          <a:xfrm>
            <a:off x="3403677" y="5053585"/>
            <a:ext cx="5089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>
                <a:solidFill>
                  <a:srgbClr val="9A0002"/>
                </a:solidFill>
              </a:rPr>
              <a:t> ? </a:t>
            </a:r>
          </a:p>
        </p:txBody>
      </p:sp>
      <p:sp>
        <p:nvSpPr>
          <p:cNvPr id="53" name="Rektangel 52">
            <a:extLst>
              <a:ext uri="{FF2B5EF4-FFF2-40B4-BE49-F238E27FC236}">
                <a16:creationId xmlns:a16="http://schemas.microsoft.com/office/drawing/2014/main" id="{E4EC0223-1786-2E43-B835-862E98DB4E25}"/>
              </a:ext>
            </a:extLst>
          </p:cNvPr>
          <p:cNvSpPr/>
          <p:nvPr/>
        </p:nvSpPr>
        <p:spPr>
          <a:xfrm>
            <a:off x="4001699" y="5051028"/>
            <a:ext cx="7506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= 0</a:t>
            </a:r>
          </a:p>
        </p:txBody>
      </p:sp>
      <p:sp>
        <p:nvSpPr>
          <p:cNvPr id="58" name="Rektangel 57">
            <a:extLst>
              <a:ext uri="{FF2B5EF4-FFF2-40B4-BE49-F238E27FC236}">
                <a16:creationId xmlns:a16="http://schemas.microsoft.com/office/drawing/2014/main" id="{E7BE3066-58D0-214D-89D0-96EA622DAC02}"/>
              </a:ext>
            </a:extLst>
          </p:cNvPr>
          <p:cNvSpPr/>
          <p:nvPr/>
        </p:nvSpPr>
        <p:spPr>
          <a:xfrm>
            <a:off x="3556749" y="5984696"/>
            <a:ext cx="2009579" cy="461665"/>
          </a:xfrm>
          <a:prstGeom prst="rect">
            <a:avLst/>
          </a:prstGeom>
          <a:ln>
            <a:solidFill>
              <a:srgbClr val="9A0002"/>
            </a:solidFill>
          </a:ln>
        </p:spPr>
        <p:txBody>
          <a:bodyPr wrap="square">
            <a:spAutoFit/>
          </a:bodyPr>
          <a:lstStyle/>
          <a:p>
            <a:r>
              <a:rPr lang="sv-SE" sz="2400" dirty="0">
                <a:solidFill>
                  <a:srgbClr val="0070C0"/>
                </a:solidFill>
              </a:rPr>
              <a:t>  (-3) </a:t>
            </a:r>
            <a:r>
              <a:rPr lang="is-IS" sz="2400" dirty="0"/>
              <a:t>∙</a:t>
            </a:r>
            <a:r>
              <a:rPr lang="sv-SE" sz="2400" dirty="0">
                <a:solidFill>
                  <a:srgbClr val="9A0002"/>
                </a:solidFill>
              </a:rPr>
              <a:t> </a:t>
            </a:r>
            <a:r>
              <a:rPr lang="sv-SE" sz="2400" dirty="0">
                <a:solidFill>
                  <a:srgbClr val="0070C0"/>
                </a:solidFill>
              </a:rPr>
              <a:t>(-2) </a:t>
            </a:r>
            <a:r>
              <a:rPr lang="sv-SE" sz="2400" dirty="0"/>
              <a:t>=</a:t>
            </a:r>
            <a:r>
              <a:rPr lang="sv-SE" sz="2400" dirty="0">
                <a:solidFill>
                  <a:srgbClr val="0070C0"/>
                </a:solidFill>
              </a:rPr>
              <a:t> </a:t>
            </a:r>
            <a:r>
              <a:rPr lang="sv-SE" sz="2400" dirty="0"/>
              <a:t>6</a:t>
            </a:r>
            <a:r>
              <a:rPr lang="sv-SE" dirty="0"/>
              <a:t> </a:t>
            </a:r>
          </a:p>
        </p:txBody>
      </p:sp>
      <p:sp>
        <p:nvSpPr>
          <p:cNvPr id="59" name="Rektangel 58">
            <a:extLst>
              <a:ext uri="{FF2B5EF4-FFF2-40B4-BE49-F238E27FC236}">
                <a16:creationId xmlns:a16="http://schemas.microsoft.com/office/drawing/2014/main" id="{E5D3F060-5ED5-6044-AC19-FBB05C254F06}"/>
              </a:ext>
            </a:extLst>
          </p:cNvPr>
          <p:cNvSpPr/>
          <p:nvPr/>
        </p:nvSpPr>
        <p:spPr>
          <a:xfrm>
            <a:off x="6182307" y="2405594"/>
            <a:ext cx="18662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Vad är  </a:t>
            </a:r>
            <a:r>
              <a:rPr lang="sv-SE" dirty="0">
                <a:solidFill>
                  <a:srgbClr val="0070C0"/>
                </a:solidFill>
              </a:rPr>
              <a:t>(-3) </a:t>
            </a:r>
            <a:r>
              <a:rPr lang="is-IS" dirty="0"/>
              <a:t>∙</a:t>
            </a:r>
            <a:r>
              <a:rPr lang="sv-SE" dirty="0">
                <a:solidFill>
                  <a:srgbClr val="9A0002"/>
                </a:solidFill>
              </a:rPr>
              <a:t> </a:t>
            </a:r>
            <a:r>
              <a:rPr lang="sv-SE" dirty="0">
                <a:solidFill>
                  <a:srgbClr val="0070C0"/>
                </a:solidFill>
              </a:rPr>
              <a:t>(-2) </a:t>
            </a:r>
            <a:r>
              <a:rPr lang="sv-SE" dirty="0"/>
              <a:t>?</a:t>
            </a:r>
          </a:p>
        </p:txBody>
      </p:sp>
      <p:sp>
        <p:nvSpPr>
          <p:cNvPr id="60" name="Rektangel 59">
            <a:extLst>
              <a:ext uri="{FF2B5EF4-FFF2-40B4-BE49-F238E27FC236}">
                <a16:creationId xmlns:a16="http://schemas.microsoft.com/office/drawing/2014/main" id="{3D2B805D-032B-1C49-B4FB-2FA9D22656C0}"/>
              </a:ext>
            </a:extLst>
          </p:cNvPr>
          <p:cNvSpPr/>
          <p:nvPr/>
        </p:nvSpPr>
        <p:spPr>
          <a:xfrm>
            <a:off x="3385377" y="5068781"/>
            <a:ext cx="508906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sv-SE" b="1" dirty="0"/>
              <a:t> 6 </a:t>
            </a:r>
          </a:p>
        </p:txBody>
      </p:sp>
      <p:sp>
        <p:nvSpPr>
          <p:cNvPr id="61" name="Rektangel 60">
            <a:extLst>
              <a:ext uri="{FF2B5EF4-FFF2-40B4-BE49-F238E27FC236}">
                <a16:creationId xmlns:a16="http://schemas.microsoft.com/office/drawing/2014/main" id="{8ED2C9B0-C35E-6E40-91FF-CC99090E4BF3}"/>
              </a:ext>
            </a:extLst>
          </p:cNvPr>
          <p:cNvSpPr/>
          <p:nvPr/>
        </p:nvSpPr>
        <p:spPr>
          <a:xfrm>
            <a:off x="7247105" y="4967504"/>
            <a:ext cx="4644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506618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9" grpId="0"/>
      <p:bldP spid="11" grpId="0"/>
      <p:bldP spid="17" grpId="0"/>
      <p:bldP spid="21" grpId="0"/>
      <p:bldP spid="12" grpId="0"/>
      <p:bldP spid="22" grpId="0"/>
      <p:bldP spid="23" grpId="0"/>
      <p:bldP spid="25" grpId="0"/>
      <p:bldP spid="26" grpId="0"/>
      <p:bldP spid="27" grpId="0"/>
      <p:bldP spid="28" grpId="0"/>
      <p:bldP spid="29" grpId="0" animBg="1"/>
      <p:bldP spid="13" grpId="0" animBg="1"/>
      <p:bldP spid="31" grpId="0"/>
      <p:bldP spid="32" grpId="0" animBg="1"/>
      <p:bldP spid="33" grpId="0" animBg="1"/>
      <p:bldP spid="34" grpId="0"/>
      <p:bldP spid="35" grpId="0"/>
      <p:bldP spid="36" grpId="0"/>
      <p:bldP spid="37" grpId="0"/>
      <p:bldP spid="38" grpId="0"/>
      <p:bldP spid="42" grpId="0" animBg="1"/>
      <p:bldP spid="43" grpId="0"/>
      <p:bldP spid="44" grpId="0"/>
      <p:bldP spid="46" grpId="0"/>
      <p:bldP spid="47" grpId="0"/>
      <p:bldP spid="48" grpId="0"/>
      <p:bldP spid="49" grpId="0" animBg="1"/>
      <p:bldP spid="50" grpId="0"/>
      <p:bldP spid="53" grpId="0"/>
      <p:bldP spid="58" grpId="0" animBg="1"/>
      <p:bldP spid="59" grpId="0"/>
      <p:bldP spid="60" grpId="0" animBg="1"/>
      <p:bldP spid="6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15327A37-F650-494C-BA2E-3CBD10CC3D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7306" y="775078"/>
            <a:ext cx="6313136" cy="803490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A25E37ED-F5BA-E642-9145-96A6B4D26A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7306" y="2222405"/>
            <a:ext cx="6409388" cy="889164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2418EB24-9DA5-5947-8A6C-C52E3C78A2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7306" y="3818295"/>
            <a:ext cx="6409388" cy="904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694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8458FC5B-FDF6-F249-AF17-C411B561D9A6}"/>
              </a:ext>
            </a:extLst>
          </p:cNvPr>
          <p:cNvSpPr/>
          <p:nvPr/>
        </p:nvSpPr>
        <p:spPr>
          <a:xfrm>
            <a:off x="2501194" y="427871"/>
            <a:ext cx="43011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>
                <a:solidFill>
                  <a:srgbClr val="9A0002"/>
                </a:solidFill>
              </a:rPr>
              <a:t>Multiplikation med flera negativa faktorer 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D1F96CB9-3D15-0B46-8035-EE774E2BA226}"/>
              </a:ext>
            </a:extLst>
          </p:cNvPr>
          <p:cNvSpPr/>
          <p:nvPr/>
        </p:nvSpPr>
        <p:spPr>
          <a:xfrm>
            <a:off x="1196171" y="1167706"/>
            <a:ext cx="16958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2</a:t>
            </a:r>
            <a:r>
              <a:rPr lang="sv-SE" dirty="0">
                <a:solidFill>
                  <a:srgbClr val="9A0002"/>
                </a:solidFill>
              </a:rPr>
              <a:t> </a:t>
            </a:r>
            <a:r>
              <a:rPr lang="is-IS" dirty="0"/>
              <a:t>∙</a:t>
            </a:r>
            <a:r>
              <a:rPr lang="sv-SE" dirty="0">
                <a:solidFill>
                  <a:srgbClr val="9A0002"/>
                </a:solidFill>
              </a:rPr>
              <a:t> </a:t>
            </a:r>
            <a:r>
              <a:rPr lang="sv-SE" dirty="0"/>
              <a:t>2</a:t>
            </a:r>
            <a:r>
              <a:rPr lang="sv-SE" dirty="0">
                <a:solidFill>
                  <a:srgbClr val="9A0002"/>
                </a:solidFill>
              </a:rPr>
              <a:t> </a:t>
            </a:r>
            <a:r>
              <a:rPr lang="is-IS" dirty="0"/>
              <a:t>∙</a:t>
            </a:r>
            <a:r>
              <a:rPr lang="sv-SE" dirty="0">
                <a:solidFill>
                  <a:srgbClr val="9A0002"/>
                </a:solidFill>
              </a:rPr>
              <a:t> </a:t>
            </a:r>
            <a:r>
              <a:rPr lang="sv-SE" dirty="0"/>
              <a:t>2</a:t>
            </a:r>
            <a:r>
              <a:rPr lang="sv-SE" dirty="0">
                <a:solidFill>
                  <a:srgbClr val="9A0002"/>
                </a:solidFill>
              </a:rPr>
              <a:t> </a:t>
            </a:r>
            <a:r>
              <a:rPr lang="is-IS" dirty="0"/>
              <a:t>∙</a:t>
            </a:r>
            <a:r>
              <a:rPr lang="sv-SE" dirty="0">
                <a:solidFill>
                  <a:srgbClr val="9A0002"/>
                </a:solidFill>
              </a:rPr>
              <a:t> </a:t>
            </a:r>
            <a:r>
              <a:rPr lang="sv-SE" dirty="0"/>
              <a:t>2</a:t>
            </a:r>
            <a:r>
              <a:rPr lang="sv-SE" dirty="0">
                <a:solidFill>
                  <a:srgbClr val="9A0002"/>
                </a:solidFill>
              </a:rPr>
              <a:t> </a:t>
            </a:r>
            <a:r>
              <a:rPr lang="sv-SE" dirty="0"/>
              <a:t>=   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85C68F81-6410-BD4A-9443-9FE4D930D713}"/>
              </a:ext>
            </a:extLst>
          </p:cNvPr>
          <p:cNvSpPr/>
          <p:nvPr/>
        </p:nvSpPr>
        <p:spPr>
          <a:xfrm>
            <a:off x="2799160" y="1195026"/>
            <a:ext cx="10800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4</a:t>
            </a:r>
            <a:r>
              <a:rPr lang="sv-SE" dirty="0">
                <a:solidFill>
                  <a:srgbClr val="9A0002"/>
                </a:solidFill>
              </a:rPr>
              <a:t> </a:t>
            </a:r>
            <a:r>
              <a:rPr lang="is-IS" dirty="0"/>
              <a:t>∙</a:t>
            </a:r>
            <a:r>
              <a:rPr lang="sv-SE" dirty="0">
                <a:solidFill>
                  <a:srgbClr val="9A0002"/>
                </a:solidFill>
              </a:rPr>
              <a:t> </a:t>
            </a:r>
            <a:r>
              <a:rPr lang="sv-SE" dirty="0"/>
              <a:t>4</a:t>
            </a:r>
            <a:r>
              <a:rPr lang="sv-SE" dirty="0">
                <a:solidFill>
                  <a:srgbClr val="9A0002"/>
                </a:solidFill>
              </a:rPr>
              <a:t>  </a:t>
            </a:r>
            <a:r>
              <a:rPr lang="sv-SE" dirty="0"/>
              <a:t>=   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E930BF44-254D-574F-8489-05C7DCE75955}"/>
              </a:ext>
            </a:extLst>
          </p:cNvPr>
          <p:cNvSpPr/>
          <p:nvPr/>
        </p:nvSpPr>
        <p:spPr>
          <a:xfrm>
            <a:off x="3660383" y="1195026"/>
            <a:ext cx="9355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solidFill>
                  <a:srgbClr val="FF0000"/>
                </a:solidFill>
              </a:rPr>
              <a:t>16</a:t>
            </a:r>
            <a:r>
              <a:rPr lang="sv-SE" dirty="0"/>
              <a:t>  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C5A4A890-5C46-EE4B-A671-A7B9C8AE07D8}"/>
              </a:ext>
            </a:extLst>
          </p:cNvPr>
          <p:cNvSpPr/>
          <p:nvPr/>
        </p:nvSpPr>
        <p:spPr>
          <a:xfrm>
            <a:off x="5084387" y="1195026"/>
            <a:ext cx="2171521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dirty="0"/>
              <a:t>  0 negativa faktorer  </a:t>
            </a:r>
          </a:p>
        </p:txBody>
      </p:sp>
      <p:sp>
        <p:nvSpPr>
          <p:cNvPr id="8" name="Höger klammerparentes 7">
            <a:extLst>
              <a:ext uri="{FF2B5EF4-FFF2-40B4-BE49-F238E27FC236}">
                <a16:creationId xmlns:a16="http://schemas.microsoft.com/office/drawing/2014/main" id="{2865FE3C-CEC2-4240-B6BF-10B5351BE995}"/>
              </a:ext>
            </a:extLst>
          </p:cNvPr>
          <p:cNvSpPr/>
          <p:nvPr/>
        </p:nvSpPr>
        <p:spPr>
          <a:xfrm rot="5400000">
            <a:off x="1412452" y="1301217"/>
            <a:ext cx="124959" cy="424808"/>
          </a:xfrm>
          <a:prstGeom prst="rightBrace">
            <a:avLst/>
          </a:prstGeom>
          <a:ln w="19050">
            <a:solidFill>
              <a:srgbClr val="9A0002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BAF29E17-7820-CE4D-8052-4E265E03AD16}"/>
              </a:ext>
            </a:extLst>
          </p:cNvPr>
          <p:cNvSpPr/>
          <p:nvPr/>
        </p:nvSpPr>
        <p:spPr>
          <a:xfrm>
            <a:off x="1323532" y="1518792"/>
            <a:ext cx="2641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4</a:t>
            </a:r>
          </a:p>
        </p:txBody>
      </p:sp>
      <p:sp>
        <p:nvSpPr>
          <p:cNvPr id="10" name="Höger klammerparentes 9">
            <a:extLst>
              <a:ext uri="{FF2B5EF4-FFF2-40B4-BE49-F238E27FC236}">
                <a16:creationId xmlns:a16="http://schemas.microsoft.com/office/drawing/2014/main" id="{EED49016-E5D3-084F-B54F-F8279BDF9D16}"/>
              </a:ext>
            </a:extLst>
          </p:cNvPr>
          <p:cNvSpPr/>
          <p:nvPr/>
        </p:nvSpPr>
        <p:spPr>
          <a:xfrm rot="5400000">
            <a:off x="1961924" y="1301216"/>
            <a:ext cx="124960" cy="424810"/>
          </a:xfrm>
          <a:prstGeom prst="rightBrace">
            <a:avLst/>
          </a:prstGeom>
          <a:ln w="19050">
            <a:solidFill>
              <a:srgbClr val="9A0002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747F04AC-B196-C94D-A6D7-42B5AE69A887}"/>
              </a:ext>
            </a:extLst>
          </p:cNvPr>
          <p:cNvSpPr/>
          <p:nvPr/>
        </p:nvSpPr>
        <p:spPr>
          <a:xfrm>
            <a:off x="1860781" y="1518792"/>
            <a:ext cx="2641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4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74F1BB27-EB9E-0440-A894-935A0ED9ADFC}"/>
              </a:ext>
            </a:extLst>
          </p:cNvPr>
          <p:cNvSpPr/>
          <p:nvPr/>
        </p:nvSpPr>
        <p:spPr>
          <a:xfrm>
            <a:off x="1081871" y="2196406"/>
            <a:ext cx="16958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solidFill>
                  <a:srgbClr val="0070C0"/>
                </a:solidFill>
              </a:rPr>
              <a:t>(-2) </a:t>
            </a:r>
            <a:r>
              <a:rPr lang="is-IS" dirty="0"/>
              <a:t>∙</a:t>
            </a:r>
            <a:r>
              <a:rPr lang="sv-SE" dirty="0">
                <a:solidFill>
                  <a:srgbClr val="9A0002"/>
                </a:solidFill>
              </a:rPr>
              <a:t> </a:t>
            </a:r>
            <a:r>
              <a:rPr lang="sv-SE" dirty="0"/>
              <a:t>2</a:t>
            </a:r>
            <a:r>
              <a:rPr lang="sv-SE" dirty="0">
                <a:solidFill>
                  <a:srgbClr val="9A0002"/>
                </a:solidFill>
              </a:rPr>
              <a:t> </a:t>
            </a:r>
            <a:r>
              <a:rPr lang="is-IS" dirty="0"/>
              <a:t>∙</a:t>
            </a:r>
            <a:r>
              <a:rPr lang="sv-SE" dirty="0">
                <a:solidFill>
                  <a:srgbClr val="9A0002"/>
                </a:solidFill>
              </a:rPr>
              <a:t> </a:t>
            </a:r>
            <a:r>
              <a:rPr lang="sv-SE" dirty="0"/>
              <a:t>2</a:t>
            </a:r>
            <a:r>
              <a:rPr lang="sv-SE" dirty="0">
                <a:solidFill>
                  <a:srgbClr val="9A0002"/>
                </a:solidFill>
              </a:rPr>
              <a:t> </a:t>
            </a:r>
            <a:r>
              <a:rPr lang="is-IS" dirty="0"/>
              <a:t>∙</a:t>
            </a:r>
            <a:r>
              <a:rPr lang="sv-SE" dirty="0">
                <a:solidFill>
                  <a:srgbClr val="9A0002"/>
                </a:solidFill>
              </a:rPr>
              <a:t> </a:t>
            </a:r>
            <a:r>
              <a:rPr lang="sv-SE" dirty="0"/>
              <a:t>2</a:t>
            </a:r>
            <a:r>
              <a:rPr lang="sv-SE" dirty="0">
                <a:solidFill>
                  <a:srgbClr val="9A0002"/>
                </a:solidFill>
              </a:rPr>
              <a:t> </a:t>
            </a:r>
            <a:r>
              <a:rPr lang="sv-SE" dirty="0"/>
              <a:t>=   </a:t>
            </a:r>
          </a:p>
        </p:txBody>
      </p:sp>
      <p:sp>
        <p:nvSpPr>
          <p:cNvPr id="13" name="Höger klammerparentes 12">
            <a:extLst>
              <a:ext uri="{FF2B5EF4-FFF2-40B4-BE49-F238E27FC236}">
                <a16:creationId xmlns:a16="http://schemas.microsoft.com/office/drawing/2014/main" id="{E0ACF68A-DEBB-5E4A-B75E-33E55747F2F2}"/>
              </a:ext>
            </a:extLst>
          </p:cNvPr>
          <p:cNvSpPr/>
          <p:nvPr/>
        </p:nvSpPr>
        <p:spPr>
          <a:xfrm rot="5400000">
            <a:off x="1405227" y="2343442"/>
            <a:ext cx="132767" cy="483618"/>
          </a:xfrm>
          <a:prstGeom prst="rightBrace">
            <a:avLst/>
          </a:prstGeom>
          <a:ln w="19050">
            <a:solidFill>
              <a:srgbClr val="9A0002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F81F9D1F-36AB-C54B-914D-41CA8A881183}"/>
              </a:ext>
            </a:extLst>
          </p:cNvPr>
          <p:cNvSpPr/>
          <p:nvPr/>
        </p:nvSpPr>
        <p:spPr>
          <a:xfrm>
            <a:off x="1198595" y="2589355"/>
            <a:ext cx="5460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(-4)</a:t>
            </a:r>
          </a:p>
        </p:txBody>
      </p:sp>
      <p:sp>
        <p:nvSpPr>
          <p:cNvPr id="15" name="Höger klammerparentes 14">
            <a:extLst>
              <a:ext uri="{FF2B5EF4-FFF2-40B4-BE49-F238E27FC236}">
                <a16:creationId xmlns:a16="http://schemas.microsoft.com/office/drawing/2014/main" id="{A122B0F5-D1E3-294E-957B-511405BDCBDD}"/>
              </a:ext>
            </a:extLst>
          </p:cNvPr>
          <p:cNvSpPr/>
          <p:nvPr/>
        </p:nvSpPr>
        <p:spPr>
          <a:xfrm rot="5400000">
            <a:off x="2064865" y="2386744"/>
            <a:ext cx="132769" cy="381397"/>
          </a:xfrm>
          <a:prstGeom prst="rightBrace">
            <a:avLst/>
          </a:prstGeom>
          <a:ln w="19050">
            <a:solidFill>
              <a:srgbClr val="9A0002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DC278491-7FF6-7D40-8655-179251386294}"/>
              </a:ext>
            </a:extLst>
          </p:cNvPr>
          <p:cNvSpPr/>
          <p:nvPr/>
        </p:nvSpPr>
        <p:spPr>
          <a:xfrm>
            <a:off x="1966480" y="2599434"/>
            <a:ext cx="2641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4</a:t>
            </a: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D63C5CEC-FF57-7B44-9A83-AB1C5553D516}"/>
              </a:ext>
            </a:extLst>
          </p:cNvPr>
          <p:cNvSpPr/>
          <p:nvPr/>
        </p:nvSpPr>
        <p:spPr>
          <a:xfrm>
            <a:off x="2692916" y="2215919"/>
            <a:ext cx="12381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(-4)</a:t>
            </a:r>
            <a:r>
              <a:rPr lang="sv-SE" dirty="0">
                <a:solidFill>
                  <a:srgbClr val="9A0002"/>
                </a:solidFill>
              </a:rPr>
              <a:t> </a:t>
            </a:r>
            <a:r>
              <a:rPr lang="is-IS" dirty="0"/>
              <a:t>∙</a:t>
            </a:r>
            <a:r>
              <a:rPr lang="sv-SE" dirty="0">
                <a:solidFill>
                  <a:srgbClr val="9A0002"/>
                </a:solidFill>
              </a:rPr>
              <a:t> </a:t>
            </a:r>
            <a:r>
              <a:rPr lang="sv-SE" dirty="0"/>
              <a:t>4</a:t>
            </a:r>
            <a:r>
              <a:rPr lang="sv-SE" dirty="0">
                <a:solidFill>
                  <a:srgbClr val="9A0002"/>
                </a:solidFill>
              </a:rPr>
              <a:t>  </a:t>
            </a:r>
            <a:r>
              <a:rPr lang="sv-SE" dirty="0"/>
              <a:t>=   </a:t>
            </a: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CE17EEA7-1613-8140-9756-DE361274D60C}"/>
              </a:ext>
            </a:extLst>
          </p:cNvPr>
          <p:cNvSpPr/>
          <p:nvPr/>
        </p:nvSpPr>
        <p:spPr>
          <a:xfrm>
            <a:off x="3660383" y="2219913"/>
            <a:ext cx="9355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solidFill>
                  <a:srgbClr val="0070C0"/>
                </a:solidFill>
              </a:rPr>
              <a:t>-16 </a:t>
            </a:r>
            <a:r>
              <a:rPr lang="sv-SE" dirty="0"/>
              <a:t> </a:t>
            </a: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A05D8316-60C6-FA47-B865-1CEFBA7DD015}"/>
              </a:ext>
            </a:extLst>
          </p:cNvPr>
          <p:cNvSpPr/>
          <p:nvPr/>
        </p:nvSpPr>
        <p:spPr>
          <a:xfrm>
            <a:off x="5084387" y="2219913"/>
            <a:ext cx="2125977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dirty="0"/>
              <a:t>  1 negativ faktor </a:t>
            </a:r>
          </a:p>
        </p:txBody>
      </p:sp>
      <p:sp>
        <p:nvSpPr>
          <p:cNvPr id="26" name="Rektangel 25">
            <a:extLst>
              <a:ext uri="{FF2B5EF4-FFF2-40B4-BE49-F238E27FC236}">
                <a16:creationId xmlns:a16="http://schemas.microsoft.com/office/drawing/2014/main" id="{3BF80F9E-AB64-7947-B456-E112194E3B31}"/>
              </a:ext>
            </a:extLst>
          </p:cNvPr>
          <p:cNvSpPr/>
          <p:nvPr/>
        </p:nvSpPr>
        <p:spPr>
          <a:xfrm>
            <a:off x="945901" y="3278419"/>
            <a:ext cx="18912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solidFill>
                  <a:srgbClr val="0070C0"/>
                </a:solidFill>
              </a:rPr>
              <a:t>(-2) </a:t>
            </a:r>
            <a:r>
              <a:rPr lang="is-IS" dirty="0"/>
              <a:t>∙</a:t>
            </a:r>
            <a:r>
              <a:rPr lang="sv-SE" dirty="0">
                <a:solidFill>
                  <a:srgbClr val="9A0002"/>
                </a:solidFill>
              </a:rPr>
              <a:t> </a:t>
            </a:r>
            <a:r>
              <a:rPr lang="sv-SE" dirty="0">
                <a:solidFill>
                  <a:srgbClr val="0070C0"/>
                </a:solidFill>
              </a:rPr>
              <a:t>(-2)</a:t>
            </a:r>
            <a:r>
              <a:rPr lang="sv-SE" dirty="0">
                <a:solidFill>
                  <a:srgbClr val="9A0002"/>
                </a:solidFill>
              </a:rPr>
              <a:t> </a:t>
            </a:r>
            <a:r>
              <a:rPr lang="is-IS" dirty="0"/>
              <a:t>∙</a:t>
            </a:r>
            <a:r>
              <a:rPr lang="sv-SE" dirty="0">
                <a:solidFill>
                  <a:srgbClr val="9A0002"/>
                </a:solidFill>
              </a:rPr>
              <a:t> </a:t>
            </a:r>
            <a:r>
              <a:rPr lang="sv-SE" dirty="0"/>
              <a:t>2</a:t>
            </a:r>
            <a:r>
              <a:rPr lang="sv-SE" dirty="0">
                <a:solidFill>
                  <a:srgbClr val="9A0002"/>
                </a:solidFill>
              </a:rPr>
              <a:t> </a:t>
            </a:r>
            <a:r>
              <a:rPr lang="is-IS" dirty="0"/>
              <a:t>∙</a:t>
            </a:r>
            <a:r>
              <a:rPr lang="sv-SE" dirty="0">
                <a:solidFill>
                  <a:srgbClr val="9A0002"/>
                </a:solidFill>
              </a:rPr>
              <a:t> </a:t>
            </a:r>
            <a:r>
              <a:rPr lang="sv-SE" dirty="0"/>
              <a:t>2</a:t>
            </a:r>
            <a:r>
              <a:rPr lang="sv-SE" dirty="0">
                <a:solidFill>
                  <a:srgbClr val="9A0002"/>
                </a:solidFill>
              </a:rPr>
              <a:t> </a:t>
            </a:r>
            <a:r>
              <a:rPr lang="sv-SE" dirty="0"/>
              <a:t>=   </a:t>
            </a:r>
          </a:p>
        </p:txBody>
      </p:sp>
      <p:sp>
        <p:nvSpPr>
          <p:cNvPr id="27" name="Höger klammerparentes 26">
            <a:extLst>
              <a:ext uri="{FF2B5EF4-FFF2-40B4-BE49-F238E27FC236}">
                <a16:creationId xmlns:a16="http://schemas.microsoft.com/office/drawing/2014/main" id="{844CF1F9-1717-544E-AD80-378E41DE25E3}"/>
              </a:ext>
            </a:extLst>
          </p:cNvPr>
          <p:cNvSpPr/>
          <p:nvPr/>
        </p:nvSpPr>
        <p:spPr>
          <a:xfrm rot="5400000">
            <a:off x="1380550" y="3305918"/>
            <a:ext cx="132767" cy="730128"/>
          </a:xfrm>
          <a:prstGeom prst="rightBrace">
            <a:avLst/>
          </a:prstGeom>
          <a:ln w="19050">
            <a:solidFill>
              <a:srgbClr val="9A0002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08AB82BA-A80E-424F-899F-CFF7CA505511}"/>
              </a:ext>
            </a:extLst>
          </p:cNvPr>
          <p:cNvSpPr/>
          <p:nvPr/>
        </p:nvSpPr>
        <p:spPr>
          <a:xfrm>
            <a:off x="1291898" y="3705704"/>
            <a:ext cx="5460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4</a:t>
            </a:r>
          </a:p>
        </p:txBody>
      </p:sp>
      <p:sp>
        <p:nvSpPr>
          <p:cNvPr id="29" name="Höger klammerparentes 28">
            <a:extLst>
              <a:ext uri="{FF2B5EF4-FFF2-40B4-BE49-F238E27FC236}">
                <a16:creationId xmlns:a16="http://schemas.microsoft.com/office/drawing/2014/main" id="{FEA61846-4A67-914B-90EC-26081E2E924E}"/>
              </a:ext>
            </a:extLst>
          </p:cNvPr>
          <p:cNvSpPr/>
          <p:nvPr/>
        </p:nvSpPr>
        <p:spPr>
          <a:xfrm rot="5400000">
            <a:off x="2131735" y="3480283"/>
            <a:ext cx="132769" cy="381397"/>
          </a:xfrm>
          <a:prstGeom prst="rightBrace">
            <a:avLst/>
          </a:prstGeom>
          <a:ln w="19050">
            <a:solidFill>
              <a:srgbClr val="9A0002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ED2BDD5F-FC8E-4D43-B5D3-F230D410E9A5}"/>
              </a:ext>
            </a:extLst>
          </p:cNvPr>
          <p:cNvSpPr/>
          <p:nvPr/>
        </p:nvSpPr>
        <p:spPr>
          <a:xfrm>
            <a:off x="2032142" y="3705704"/>
            <a:ext cx="2641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4</a:t>
            </a:r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72272A87-77C5-0248-BA2F-AAAF5D930C0B}"/>
              </a:ext>
            </a:extLst>
          </p:cNvPr>
          <p:cNvSpPr/>
          <p:nvPr/>
        </p:nvSpPr>
        <p:spPr>
          <a:xfrm>
            <a:off x="2913167" y="3278419"/>
            <a:ext cx="12381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4 </a:t>
            </a:r>
            <a:r>
              <a:rPr lang="is-IS" dirty="0"/>
              <a:t>∙</a:t>
            </a:r>
            <a:r>
              <a:rPr lang="sv-SE" dirty="0">
                <a:solidFill>
                  <a:srgbClr val="9A0002"/>
                </a:solidFill>
              </a:rPr>
              <a:t> </a:t>
            </a:r>
            <a:r>
              <a:rPr lang="sv-SE" dirty="0"/>
              <a:t>4</a:t>
            </a:r>
            <a:r>
              <a:rPr lang="sv-SE" dirty="0">
                <a:solidFill>
                  <a:srgbClr val="9A0002"/>
                </a:solidFill>
              </a:rPr>
              <a:t>  </a:t>
            </a:r>
            <a:r>
              <a:rPr lang="sv-SE" dirty="0"/>
              <a:t>=   </a:t>
            </a:r>
          </a:p>
        </p:txBody>
      </p:sp>
      <p:sp>
        <p:nvSpPr>
          <p:cNvPr id="32" name="Rektangel 31">
            <a:extLst>
              <a:ext uri="{FF2B5EF4-FFF2-40B4-BE49-F238E27FC236}">
                <a16:creationId xmlns:a16="http://schemas.microsoft.com/office/drawing/2014/main" id="{7391CCC4-67A6-314A-80DD-7D9C717D9773}"/>
              </a:ext>
            </a:extLst>
          </p:cNvPr>
          <p:cNvSpPr/>
          <p:nvPr/>
        </p:nvSpPr>
        <p:spPr>
          <a:xfrm>
            <a:off x="3660383" y="3278419"/>
            <a:ext cx="9355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 </a:t>
            </a:r>
            <a:r>
              <a:rPr lang="sv-SE" dirty="0">
                <a:solidFill>
                  <a:srgbClr val="FF0000"/>
                </a:solidFill>
              </a:rPr>
              <a:t>16 </a:t>
            </a:r>
            <a:r>
              <a:rPr lang="sv-SE" dirty="0"/>
              <a:t> </a:t>
            </a:r>
          </a:p>
        </p:txBody>
      </p:sp>
      <p:sp>
        <p:nvSpPr>
          <p:cNvPr id="33" name="Rektangel 32">
            <a:extLst>
              <a:ext uri="{FF2B5EF4-FFF2-40B4-BE49-F238E27FC236}">
                <a16:creationId xmlns:a16="http://schemas.microsoft.com/office/drawing/2014/main" id="{8CE887B8-8BF8-2540-9192-22A268D860EC}"/>
              </a:ext>
            </a:extLst>
          </p:cNvPr>
          <p:cNvSpPr/>
          <p:nvPr/>
        </p:nvSpPr>
        <p:spPr>
          <a:xfrm>
            <a:off x="5084388" y="3305643"/>
            <a:ext cx="2123906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dirty="0"/>
              <a:t>  2 negativa faktorer </a:t>
            </a:r>
          </a:p>
        </p:txBody>
      </p:sp>
      <p:sp>
        <p:nvSpPr>
          <p:cNvPr id="34" name="Rektangel 33">
            <a:extLst>
              <a:ext uri="{FF2B5EF4-FFF2-40B4-BE49-F238E27FC236}">
                <a16:creationId xmlns:a16="http://schemas.microsoft.com/office/drawing/2014/main" id="{1029A0D2-C7CC-784F-ADFA-4FE61C6A5308}"/>
              </a:ext>
            </a:extLst>
          </p:cNvPr>
          <p:cNvSpPr/>
          <p:nvPr/>
        </p:nvSpPr>
        <p:spPr>
          <a:xfrm>
            <a:off x="737587" y="4178425"/>
            <a:ext cx="21239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solidFill>
                  <a:srgbClr val="0070C0"/>
                </a:solidFill>
              </a:rPr>
              <a:t>(-2) </a:t>
            </a:r>
            <a:r>
              <a:rPr lang="is-IS" dirty="0"/>
              <a:t>∙</a:t>
            </a:r>
            <a:r>
              <a:rPr lang="sv-SE" dirty="0">
                <a:solidFill>
                  <a:srgbClr val="9A0002"/>
                </a:solidFill>
              </a:rPr>
              <a:t> </a:t>
            </a:r>
            <a:r>
              <a:rPr lang="sv-SE" dirty="0">
                <a:solidFill>
                  <a:srgbClr val="0070C0"/>
                </a:solidFill>
              </a:rPr>
              <a:t>(-2)</a:t>
            </a:r>
            <a:r>
              <a:rPr lang="sv-SE" dirty="0">
                <a:solidFill>
                  <a:srgbClr val="9A0002"/>
                </a:solidFill>
              </a:rPr>
              <a:t> </a:t>
            </a:r>
            <a:r>
              <a:rPr lang="is-IS" dirty="0"/>
              <a:t>∙</a:t>
            </a:r>
            <a:r>
              <a:rPr lang="sv-SE" dirty="0">
                <a:solidFill>
                  <a:srgbClr val="9A0002"/>
                </a:solidFill>
              </a:rPr>
              <a:t> </a:t>
            </a:r>
            <a:r>
              <a:rPr lang="sv-SE" dirty="0">
                <a:solidFill>
                  <a:srgbClr val="0070C0"/>
                </a:solidFill>
              </a:rPr>
              <a:t>(-2)</a:t>
            </a:r>
            <a:r>
              <a:rPr lang="sv-SE" dirty="0">
                <a:solidFill>
                  <a:srgbClr val="9A0002"/>
                </a:solidFill>
              </a:rPr>
              <a:t> </a:t>
            </a:r>
            <a:r>
              <a:rPr lang="is-IS" dirty="0"/>
              <a:t>∙</a:t>
            </a:r>
            <a:r>
              <a:rPr lang="sv-SE" dirty="0">
                <a:solidFill>
                  <a:srgbClr val="9A0002"/>
                </a:solidFill>
              </a:rPr>
              <a:t> </a:t>
            </a:r>
            <a:r>
              <a:rPr lang="sv-SE" dirty="0"/>
              <a:t>2</a:t>
            </a:r>
            <a:r>
              <a:rPr lang="sv-SE" dirty="0">
                <a:solidFill>
                  <a:srgbClr val="9A0002"/>
                </a:solidFill>
              </a:rPr>
              <a:t> </a:t>
            </a:r>
            <a:r>
              <a:rPr lang="sv-SE" dirty="0"/>
              <a:t>=   </a:t>
            </a:r>
          </a:p>
        </p:txBody>
      </p:sp>
      <p:sp>
        <p:nvSpPr>
          <p:cNvPr id="35" name="Höger klammerparentes 34">
            <a:extLst>
              <a:ext uri="{FF2B5EF4-FFF2-40B4-BE49-F238E27FC236}">
                <a16:creationId xmlns:a16="http://schemas.microsoft.com/office/drawing/2014/main" id="{734BE978-6BA9-D34D-9FA2-16CC9F86F425}"/>
              </a:ext>
            </a:extLst>
          </p:cNvPr>
          <p:cNvSpPr/>
          <p:nvPr/>
        </p:nvSpPr>
        <p:spPr>
          <a:xfrm rot="5400000">
            <a:off x="1157757" y="4206983"/>
            <a:ext cx="132767" cy="730128"/>
          </a:xfrm>
          <a:prstGeom prst="rightBrace">
            <a:avLst/>
          </a:prstGeom>
          <a:ln w="19050">
            <a:solidFill>
              <a:srgbClr val="9A0002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6" name="Rektangel 35">
            <a:extLst>
              <a:ext uri="{FF2B5EF4-FFF2-40B4-BE49-F238E27FC236}">
                <a16:creationId xmlns:a16="http://schemas.microsoft.com/office/drawing/2014/main" id="{8D2FD680-2FA1-744E-AB46-0E7D05E70F32}"/>
              </a:ext>
            </a:extLst>
          </p:cNvPr>
          <p:cNvSpPr/>
          <p:nvPr/>
        </p:nvSpPr>
        <p:spPr>
          <a:xfrm>
            <a:off x="1059237" y="4596337"/>
            <a:ext cx="3079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4</a:t>
            </a:r>
          </a:p>
        </p:txBody>
      </p:sp>
      <p:sp>
        <p:nvSpPr>
          <p:cNvPr id="37" name="Höger klammerparentes 36">
            <a:extLst>
              <a:ext uri="{FF2B5EF4-FFF2-40B4-BE49-F238E27FC236}">
                <a16:creationId xmlns:a16="http://schemas.microsoft.com/office/drawing/2014/main" id="{6C5B04A1-22B0-D244-85CF-BCEE8AEA12C7}"/>
              </a:ext>
            </a:extLst>
          </p:cNvPr>
          <p:cNvSpPr/>
          <p:nvPr/>
        </p:nvSpPr>
        <p:spPr>
          <a:xfrm rot="5400000">
            <a:off x="2033901" y="4294154"/>
            <a:ext cx="132769" cy="555783"/>
          </a:xfrm>
          <a:prstGeom prst="rightBrace">
            <a:avLst/>
          </a:prstGeom>
          <a:ln w="19050">
            <a:solidFill>
              <a:srgbClr val="9A0002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8" name="Rektangel 37">
            <a:extLst>
              <a:ext uri="{FF2B5EF4-FFF2-40B4-BE49-F238E27FC236}">
                <a16:creationId xmlns:a16="http://schemas.microsoft.com/office/drawing/2014/main" id="{D1B4F440-8AE4-7E4D-B095-5253327E49C2}"/>
              </a:ext>
            </a:extLst>
          </p:cNvPr>
          <p:cNvSpPr/>
          <p:nvPr/>
        </p:nvSpPr>
        <p:spPr>
          <a:xfrm>
            <a:off x="1853157" y="4571411"/>
            <a:ext cx="6635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(-4)</a:t>
            </a:r>
          </a:p>
        </p:txBody>
      </p:sp>
      <p:sp>
        <p:nvSpPr>
          <p:cNvPr id="39" name="Rektangel 38">
            <a:extLst>
              <a:ext uri="{FF2B5EF4-FFF2-40B4-BE49-F238E27FC236}">
                <a16:creationId xmlns:a16="http://schemas.microsoft.com/office/drawing/2014/main" id="{A4A54DA5-DE33-AD44-A036-2104BEE3CC8C}"/>
              </a:ext>
            </a:extLst>
          </p:cNvPr>
          <p:cNvSpPr/>
          <p:nvPr/>
        </p:nvSpPr>
        <p:spPr>
          <a:xfrm>
            <a:off x="2712398" y="4202715"/>
            <a:ext cx="12381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4 </a:t>
            </a:r>
            <a:r>
              <a:rPr lang="is-IS" dirty="0"/>
              <a:t>∙</a:t>
            </a:r>
            <a:r>
              <a:rPr lang="sv-SE" dirty="0">
                <a:solidFill>
                  <a:srgbClr val="9A0002"/>
                </a:solidFill>
              </a:rPr>
              <a:t> </a:t>
            </a:r>
            <a:r>
              <a:rPr lang="sv-SE" dirty="0"/>
              <a:t>(-4)</a:t>
            </a:r>
            <a:r>
              <a:rPr lang="sv-SE" dirty="0">
                <a:solidFill>
                  <a:srgbClr val="9A0002"/>
                </a:solidFill>
              </a:rPr>
              <a:t>  </a:t>
            </a:r>
            <a:r>
              <a:rPr lang="sv-SE" dirty="0"/>
              <a:t>=   </a:t>
            </a:r>
          </a:p>
        </p:txBody>
      </p:sp>
      <p:sp>
        <p:nvSpPr>
          <p:cNvPr id="40" name="Rektangel 39">
            <a:extLst>
              <a:ext uri="{FF2B5EF4-FFF2-40B4-BE49-F238E27FC236}">
                <a16:creationId xmlns:a16="http://schemas.microsoft.com/office/drawing/2014/main" id="{DFEE60DE-8DE6-D642-B68E-14D8B6C4845C}"/>
              </a:ext>
            </a:extLst>
          </p:cNvPr>
          <p:cNvSpPr/>
          <p:nvPr/>
        </p:nvSpPr>
        <p:spPr>
          <a:xfrm>
            <a:off x="5086458" y="4178425"/>
            <a:ext cx="2123907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dirty="0"/>
              <a:t>  3 negativa faktorer </a:t>
            </a:r>
          </a:p>
        </p:txBody>
      </p:sp>
      <p:sp>
        <p:nvSpPr>
          <p:cNvPr id="41" name="Rektangel 40">
            <a:extLst>
              <a:ext uri="{FF2B5EF4-FFF2-40B4-BE49-F238E27FC236}">
                <a16:creationId xmlns:a16="http://schemas.microsoft.com/office/drawing/2014/main" id="{89490E52-95A4-8849-9A5F-3F0ACB365314}"/>
              </a:ext>
            </a:extLst>
          </p:cNvPr>
          <p:cNvSpPr/>
          <p:nvPr/>
        </p:nvSpPr>
        <p:spPr>
          <a:xfrm>
            <a:off x="3681435" y="4187523"/>
            <a:ext cx="9355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solidFill>
                  <a:srgbClr val="0070C0"/>
                </a:solidFill>
              </a:rPr>
              <a:t>-16 </a:t>
            </a:r>
            <a:r>
              <a:rPr lang="sv-SE" dirty="0"/>
              <a:t> </a:t>
            </a:r>
          </a:p>
        </p:txBody>
      </p:sp>
      <p:sp>
        <p:nvSpPr>
          <p:cNvPr id="44" name="Rektangel 43">
            <a:extLst>
              <a:ext uri="{FF2B5EF4-FFF2-40B4-BE49-F238E27FC236}">
                <a16:creationId xmlns:a16="http://schemas.microsoft.com/office/drawing/2014/main" id="{155C6D17-E9B0-594D-BE1A-8A594DC3CC31}"/>
              </a:ext>
            </a:extLst>
          </p:cNvPr>
          <p:cNvSpPr/>
          <p:nvPr/>
        </p:nvSpPr>
        <p:spPr>
          <a:xfrm>
            <a:off x="682216" y="5175025"/>
            <a:ext cx="3745817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dirty="0"/>
              <a:t>  Produkten växlar mellan </a:t>
            </a:r>
            <a:r>
              <a:rPr lang="sv-SE" b="1" dirty="0">
                <a:solidFill>
                  <a:srgbClr val="FF0000"/>
                </a:solidFill>
              </a:rPr>
              <a:t>16</a:t>
            </a:r>
            <a:r>
              <a:rPr lang="sv-SE" dirty="0"/>
              <a:t> och </a:t>
            </a:r>
            <a:r>
              <a:rPr lang="sv-SE" b="1" dirty="0">
                <a:solidFill>
                  <a:srgbClr val="0070C0"/>
                </a:solidFill>
              </a:rPr>
              <a:t>-16</a:t>
            </a:r>
            <a:r>
              <a:rPr lang="sv-SE" dirty="0"/>
              <a:t>. </a:t>
            </a:r>
          </a:p>
        </p:txBody>
      </p:sp>
      <p:sp>
        <p:nvSpPr>
          <p:cNvPr id="45" name="Rektangel 44">
            <a:extLst>
              <a:ext uri="{FF2B5EF4-FFF2-40B4-BE49-F238E27FC236}">
                <a16:creationId xmlns:a16="http://schemas.microsoft.com/office/drawing/2014/main" id="{8BE1F6D5-36B3-F645-8B05-5FA231D18AFF}"/>
              </a:ext>
            </a:extLst>
          </p:cNvPr>
          <p:cNvSpPr/>
          <p:nvPr/>
        </p:nvSpPr>
        <p:spPr>
          <a:xfrm>
            <a:off x="833951" y="5738420"/>
            <a:ext cx="3291513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dirty="0"/>
              <a:t>  Antalet negativa faktorer avgör </a:t>
            </a:r>
          </a:p>
          <a:p>
            <a:r>
              <a:rPr lang="sv-SE" dirty="0"/>
              <a:t>  om produkten blir negativ.   </a:t>
            </a:r>
          </a:p>
        </p:txBody>
      </p:sp>
      <p:pic>
        <p:nvPicPr>
          <p:cNvPr id="46" name="Bildobjekt 45">
            <a:extLst>
              <a:ext uri="{FF2B5EF4-FFF2-40B4-BE49-F238E27FC236}">
                <a16:creationId xmlns:a16="http://schemas.microsoft.com/office/drawing/2014/main" id="{D15BC722-1592-0B4E-B20D-307AE845C1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9244" y="5175025"/>
            <a:ext cx="3950717" cy="536883"/>
          </a:xfrm>
          <a:prstGeom prst="rect">
            <a:avLst/>
          </a:prstGeom>
        </p:spPr>
      </p:pic>
      <p:pic>
        <p:nvPicPr>
          <p:cNvPr id="47" name="Bildobjekt 46">
            <a:extLst>
              <a:ext uri="{FF2B5EF4-FFF2-40B4-BE49-F238E27FC236}">
                <a16:creationId xmlns:a16="http://schemas.microsoft.com/office/drawing/2014/main" id="{E4E5D841-E9E5-CF48-B0DA-F797FCBF0B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9245" y="5830412"/>
            <a:ext cx="3950716" cy="503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271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 animBg="1"/>
      <p:bldP spid="8" grpId="0" animBg="1"/>
      <p:bldP spid="9" grpId="0"/>
      <p:bldP spid="10" grpId="0" animBg="1"/>
      <p:bldP spid="11" grpId="0"/>
      <p:bldP spid="12" grpId="0"/>
      <p:bldP spid="13" grpId="0" animBg="1"/>
      <p:bldP spid="14" grpId="0"/>
      <p:bldP spid="15" grpId="0" animBg="1"/>
      <p:bldP spid="16" grpId="0"/>
      <p:bldP spid="17" grpId="0"/>
      <p:bldP spid="18" grpId="0"/>
      <p:bldP spid="19" grpId="0" animBg="1"/>
      <p:bldP spid="26" grpId="0"/>
      <p:bldP spid="27" grpId="0" animBg="1"/>
      <p:bldP spid="28" grpId="0"/>
      <p:bldP spid="29" grpId="0" animBg="1"/>
      <p:bldP spid="30" grpId="0"/>
      <p:bldP spid="31" grpId="0"/>
      <p:bldP spid="32" grpId="0"/>
      <p:bldP spid="33" grpId="0" animBg="1"/>
      <p:bldP spid="34" grpId="0"/>
      <p:bldP spid="35" grpId="0" animBg="1"/>
      <p:bldP spid="36" grpId="0"/>
      <p:bldP spid="37" grpId="0" animBg="1"/>
      <p:bldP spid="38" grpId="0"/>
      <p:bldP spid="39" grpId="0"/>
      <p:bldP spid="40" grpId="0" animBg="1"/>
      <p:bldP spid="41" grpId="0"/>
      <p:bldP spid="44" grpId="0" animBg="1"/>
      <p:bldP spid="4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356633D0-1F0D-8342-BBE3-A2ED798980B9}"/>
              </a:ext>
            </a:extLst>
          </p:cNvPr>
          <p:cNvSpPr/>
          <p:nvPr/>
        </p:nvSpPr>
        <p:spPr>
          <a:xfrm>
            <a:off x="3297244" y="130855"/>
            <a:ext cx="26778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>
                <a:solidFill>
                  <a:srgbClr val="9A0002"/>
                </a:solidFill>
              </a:rPr>
              <a:t>Division med negativa tal 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5D60E023-2C4A-EE4E-ADE2-229BED4B7647}"/>
              </a:ext>
            </a:extLst>
          </p:cNvPr>
          <p:cNvSpPr/>
          <p:nvPr/>
        </p:nvSpPr>
        <p:spPr>
          <a:xfrm>
            <a:off x="1878546" y="661830"/>
            <a:ext cx="59707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Vi använder oss av att division är omvänd multiplikation.  </a:t>
            </a:r>
          </a:p>
        </p:txBody>
      </p:sp>
      <p:grpSp>
        <p:nvGrpSpPr>
          <p:cNvPr id="4" name="Grupp 3">
            <a:extLst>
              <a:ext uri="{FF2B5EF4-FFF2-40B4-BE49-F238E27FC236}">
                <a16:creationId xmlns:a16="http://schemas.microsoft.com/office/drawing/2014/main" id="{92CCD398-DF2D-7F4A-A6A9-4E4CBC380673}"/>
              </a:ext>
            </a:extLst>
          </p:cNvPr>
          <p:cNvGrpSpPr/>
          <p:nvPr/>
        </p:nvGrpSpPr>
        <p:grpSpPr>
          <a:xfrm>
            <a:off x="2407470" y="1201119"/>
            <a:ext cx="418704" cy="663662"/>
            <a:chOff x="3906618" y="1845346"/>
            <a:chExt cx="418704" cy="663662"/>
          </a:xfrm>
        </p:grpSpPr>
        <p:sp>
          <p:nvSpPr>
            <p:cNvPr id="5" name="textruta 4">
              <a:extLst>
                <a:ext uri="{FF2B5EF4-FFF2-40B4-BE49-F238E27FC236}">
                  <a16:creationId xmlns:a16="http://schemas.microsoft.com/office/drawing/2014/main" id="{6B600506-7EA5-3740-BBBA-D59490FE7B2A}"/>
                </a:ext>
              </a:extLst>
            </p:cNvPr>
            <p:cNvSpPr txBox="1"/>
            <p:nvPr/>
          </p:nvSpPr>
          <p:spPr>
            <a:xfrm>
              <a:off x="3906618" y="1845346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>
                  <a:solidFill>
                    <a:srgbClr val="FF0000"/>
                  </a:solidFill>
                </a:rPr>
                <a:t>10</a:t>
              </a:r>
            </a:p>
          </p:txBody>
        </p:sp>
        <p:sp>
          <p:nvSpPr>
            <p:cNvPr id="6" name="textruta 5">
              <a:extLst>
                <a:ext uri="{FF2B5EF4-FFF2-40B4-BE49-F238E27FC236}">
                  <a16:creationId xmlns:a16="http://schemas.microsoft.com/office/drawing/2014/main" id="{C7EA8A76-BA52-1946-AF23-4C7919C1DC7C}"/>
                </a:ext>
              </a:extLst>
            </p:cNvPr>
            <p:cNvSpPr txBox="1"/>
            <p:nvPr/>
          </p:nvSpPr>
          <p:spPr>
            <a:xfrm>
              <a:off x="3938678" y="2139676"/>
              <a:ext cx="3545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>
                  <a:solidFill>
                    <a:srgbClr val="FF0000"/>
                  </a:solidFill>
                </a:rPr>
                <a:t> 2</a:t>
              </a:r>
            </a:p>
          </p:txBody>
        </p:sp>
        <p:cxnSp>
          <p:nvCxnSpPr>
            <p:cNvPr id="7" name="Rak 6">
              <a:extLst>
                <a:ext uri="{FF2B5EF4-FFF2-40B4-BE49-F238E27FC236}">
                  <a16:creationId xmlns:a16="http://schemas.microsoft.com/office/drawing/2014/main" id="{CD4B057F-C3DF-FF4A-ABA5-32471492B2AA}"/>
                </a:ext>
              </a:extLst>
            </p:cNvPr>
            <p:cNvCxnSpPr>
              <a:cxnSpLocks/>
            </p:cNvCxnSpPr>
            <p:nvPr/>
          </p:nvCxnSpPr>
          <p:spPr>
            <a:xfrm>
              <a:off x="3938678" y="2183662"/>
              <a:ext cx="386644" cy="0"/>
            </a:xfrm>
            <a:prstGeom prst="line">
              <a:avLst/>
            </a:prstGeom>
            <a:ln w="158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Rektangel 9">
            <a:extLst>
              <a:ext uri="{FF2B5EF4-FFF2-40B4-BE49-F238E27FC236}">
                <a16:creationId xmlns:a16="http://schemas.microsoft.com/office/drawing/2014/main" id="{32CFA81F-F461-844D-8E10-B86A4CDB1A99}"/>
              </a:ext>
            </a:extLst>
          </p:cNvPr>
          <p:cNvSpPr/>
          <p:nvPr/>
        </p:nvSpPr>
        <p:spPr>
          <a:xfrm>
            <a:off x="2818243" y="1329938"/>
            <a:ext cx="4043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solidFill>
                  <a:srgbClr val="9A0002"/>
                </a:solidFill>
              </a:rPr>
              <a:t> </a:t>
            </a:r>
            <a:r>
              <a:rPr lang="sv-SE" dirty="0"/>
              <a:t>= 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4F6389D0-25C3-FD4C-90D5-E68743EE8C2D}"/>
              </a:ext>
            </a:extLst>
          </p:cNvPr>
          <p:cNvSpPr/>
          <p:nvPr/>
        </p:nvSpPr>
        <p:spPr>
          <a:xfrm>
            <a:off x="3135988" y="1329938"/>
            <a:ext cx="4154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solidFill>
                  <a:srgbClr val="FF0000"/>
                </a:solidFill>
              </a:rPr>
              <a:t>5</a:t>
            </a:r>
            <a:r>
              <a:rPr lang="sv-SE" dirty="0"/>
              <a:t>  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828D2E38-5381-0144-AA0D-218C21D73C3D}"/>
              </a:ext>
            </a:extLst>
          </p:cNvPr>
          <p:cNvSpPr/>
          <p:nvPr/>
        </p:nvSpPr>
        <p:spPr>
          <a:xfrm>
            <a:off x="5720901" y="1357862"/>
            <a:ext cx="8612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solidFill>
                  <a:srgbClr val="FF0000"/>
                </a:solidFill>
              </a:rPr>
              <a:t>2 </a:t>
            </a:r>
            <a:r>
              <a:rPr lang="is-IS" dirty="0">
                <a:solidFill>
                  <a:srgbClr val="FF0000"/>
                </a:solidFill>
              </a:rPr>
              <a:t>∙</a:t>
            </a:r>
            <a:r>
              <a:rPr lang="sv-SE" dirty="0">
                <a:solidFill>
                  <a:srgbClr val="FF0000"/>
                </a:solidFill>
              </a:rPr>
              <a:t> 5  </a:t>
            </a:r>
            <a:r>
              <a:rPr lang="sv-SE" dirty="0"/>
              <a:t>=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F98C5C77-AE4E-4D4B-BB1E-BCFA6CBBE7BD}"/>
              </a:ext>
            </a:extLst>
          </p:cNvPr>
          <p:cNvSpPr/>
          <p:nvPr/>
        </p:nvSpPr>
        <p:spPr>
          <a:xfrm>
            <a:off x="6478224" y="1366366"/>
            <a:ext cx="9355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solidFill>
                  <a:srgbClr val="FF0000"/>
                </a:solidFill>
              </a:rPr>
              <a:t>10 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E84574C1-DB22-0249-AAFA-5014B98AB174}"/>
              </a:ext>
            </a:extLst>
          </p:cNvPr>
          <p:cNvSpPr/>
          <p:nvPr/>
        </p:nvSpPr>
        <p:spPr>
          <a:xfrm>
            <a:off x="4077248" y="1329938"/>
            <a:ext cx="11178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eftersom </a:t>
            </a:r>
          </a:p>
        </p:txBody>
      </p:sp>
      <p:grpSp>
        <p:nvGrpSpPr>
          <p:cNvPr id="15" name="Grupp 14">
            <a:extLst>
              <a:ext uri="{FF2B5EF4-FFF2-40B4-BE49-F238E27FC236}">
                <a16:creationId xmlns:a16="http://schemas.microsoft.com/office/drawing/2014/main" id="{FB180507-5674-AE48-8FD3-FEFBFC6745F6}"/>
              </a:ext>
            </a:extLst>
          </p:cNvPr>
          <p:cNvGrpSpPr/>
          <p:nvPr/>
        </p:nvGrpSpPr>
        <p:grpSpPr>
          <a:xfrm>
            <a:off x="2345754" y="2054177"/>
            <a:ext cx="542136" cy="665228"/>
            <a:chOff x="3844902" y="1845346"/>
            <a:chExt cx="542136" cy="665228"/>
          </a:xfrm>
        </p:grpSpPr>
        <p:sp>
          <p:nvSpPr>
            <p:cNvPr id="16" name="textruta 15">
              <a:extLst>
                <a:ext uri="{FF2B5EF4-FFF2-40B4-BE49-F238E27FC236}">
                  <a16:creationId xmlns:a16="http://schemas.microsoft.com/office/drawing/2014/main" id="{6EA64240-4A98-054A-AF51-388EC6D4E300}"/>
                </a:ext>
              </a:extLst>
            </p:cNvPr>
            <p:cNvSpPr txBox="1"/>
            <p:nvPr/>
          </p:nvSpPr>
          <p:spPr>
            <a:xfrm>
              <a:off x="3844902" y="1845346"/>
              <a:ext cx="5421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>
                  <a:solidFill>
                    <a:srgbClr val="0070C0"/>
                  </a:solidFill>
                </a:rPr>
                <a:t>- 10</a:t>
              </a:r>
            </a:p>
          </p:txBody>
        </p:sp>
        <p:sp>
          <p:nvSpPr>
            <p:cNvPr id="17" name="textruta 16">
              <a:extLst>
                <a:ext uri="{FF2B5EF4-FFF2-40B4-BE49-F238E27FC236}">
                  <a16:creationId xmlns:a16="http://schemas.microsoft.com/office/drawing/2014/main" id="{51E770D9-84E3-F14D-8B93-FBE1F269BB4D}"/>
                </a:ext>
              </a:extLst>
            </p:cNvPr>
            <p:cNvSpPr txBox="1"/>
            <p:nvPr/>
          </p:nvSpPr>
          <p:spPr>
            <a:xfrm>
              <a:off x="3937846" y="2141242"/>
              <a:ext cx="3545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>
                  <a:solidFill>
                    <a:srgbClr val="FF0000"/>
                  </a:solidFill>
                </a:rPr>
                <a:t> 2</a:t>
              </a:r>
            </a:p>
          </p:txBody>
        </p:sp>
        <p:cxnSp>
          <p:nvCxnSpPr>
            <p:cNvPr id="18" name="Rak 17">
              <a:extLst>
                <a:ext uri="{FF2B5EF4-FFF2-40B4-BE49-F238E27FC236}">
                  <a16:creationId xmlns:a16="http://schemas.microsoft.com/office/drawing/2014/main" id="{3CB6C77C-976D-A845-B1A8-492946B5E353}"/>
                </a:ext>
              </a:extLst>
            </p:cNvPr>
            <p:cNvCxnSpPr>
              <a:cxnSpLocks/>
            </p:cNvCxnSpPr>
            <p:nvPr/>
          </p:nvCxnSpPr>
          <p:spPr>
            <a:xfrm>
              <a:off x="3938678" y="2183662"/>
              <a:ext cx="386644" cy="0"/>
            </a:xfrm>
            <a:prstGeom prst="line">
              <a:avLst/>
            </a:prstGeom>
            <a:ln w="158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Rektangel 18">
            <a:extLst>
              <a:ext uri="{FF2B5EF4-FFF2-40B4-BE49-F238E27FC236}">
                <a16:creationId xmlns:a16="http://schemas.microsoft.com/office/drawing/2014/main" id="{84E0A76C-31BC-5F40-B1CC-E9853C54FBEF}"/>
              </a:ext>
            </a:extLst>
          </p:cNvPr>
          <p:cNvSpPr/>
          <p:nvPr/>
        </p:nvSpPr>
        <p:spPr>
          <a:xfrm>
            <a:off x="2818243" y="2182996"/>
            <a:ext cx="4043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solidFill>
                  <a:srgbClr val="9A0002"/>
                </a:solidFill>
              </a:rPr>
              <a:t> </a:t>
            </a:r>
            <a:r>
              <a:rPr lang="sv-SE" dirty="0"/>
              <a:t>= </a:t>
            </a: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F3C31585-A1B4-DA4B-8CCD-79183726BD76}"/>
              </a:ext>
            </a:extLst>
          </p:cNvPr>
          <p:cNvSpPr/>
          <p:nvPr/>
        </p:nvSpPr>
        <p:spPr>
          <a:xfrm>
            <a:off x="3088051" y="2182996"/>
            <a:ext cx="6303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solidFill>
                  <a:srgbClr val="0070C0"/>
                </a:solidFill>
              </a:rPr>
              <a:t>-5</a:t>
            </a:r>
            <a:r>
              <a:rPr lang="sv-SE" dirty="0"/>
              <a:t>  </a:t>
            </a:r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96BF8201-F65B-D64E-A654-20CD9120AC7A}"/>
              </a:ext>
            </a:extLst>
          </p:cNvPr>
          <p:cNvSpPr/>
          <p:nvPr/>
        </p:nvSpPr>
        <p:spPr>
          <a:xfrm>
            <a:off x="5573958" y="2182996"/>
            <a:ext cx="10440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solidFill>
                  <a:srgbClr val="FF0000"/>
                </a:solidFill>
              </a:rPr>
              <a:t>2</a:t>
            </a:r>
            <a:r>
              <a:rPr lang="sv-SE" dirty="0">
                <a:solidFill>
                  <a:srgbClr val="9A0002"/>
                </a:solidFill>
              </a:rPr>
              <a:t> </a:t>
            </a:r>
            <a:r>
              <a:rPr lang="is-IS" dirty="0"/>
              <a:t>∙</a:t>
            </a:r>
            <a:r>
              <a:rPr lang="sv-SE" dirty="0">
                <a:solidFill>
                  <a:srgbClr val="9A0002"/>
                </a:solidFill>
              </a:rPr>
              <a:t> </a:t>
            </a:r>
            <a:r>
              <a:rPr lang="sv-SE" dirty="0">
                <a:solidFill>
                  <a:srgbClr val="0070C0"/>
                </a:solidFill>
              </a:rPr>
              <a:t>(-5)</a:t>
            </a:r>
            <a:r>
              <a:rPr lang="sv-SE" dirty="0">
                <a:solidFill>
                  <a:srgbClr val="9A0002"/>
                </a:solidFill>
              </a:rPr>
              <a:t>  </a:t>
            </a:r>
            <a:r>
              <a:rPr lang="sv-SE" dirty="0"/>
              <a:t>=</a:t>
            </a:r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043F8CC6-9F72-5446-8100-133C571A81D6}"/>
              </a:ext>
            </a:extLst>
          </p:cNvPr>
          <p:cNvSpPr/>
          <p:nvPr/>
        </p:nvSpPr>
        <p:spPr>
          <a:xfrm>
            <a:off x="6478224" y="2182996"/>
            <a:ext cx="5795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solidFill>
                  <a:srgbClr val="0070C0"/>
                </a:solidFill>
              </a:rPr>
              <a:t>-10</a:t>
            </a:r>
          </a:p>
        </p:txBody>
      </p:sp>
      <p:grpSp>
        <p:nvGrpSpPr>
          <p:cNvPr id="23" name="Grupp 22">
            <a:extLst>
              <a:ext uri="{FF2B5EF4-FFF2-40B4-BE49-F238E27FC236}">
                <a16:creationId xmlns:a16="http://schemas.microsoft.com/office/drawing/2014/main" id="{40E44188-3FC9-244E-9A49-C7F689CB25FC}"/>
              </a:ext>
            </a:extLst>
          </p:cNvPr>
          <p:cNvGrpSpPr/>
          <p:nvPr/>
        </p:nvGrpSpPr>
        <p:grpSpPr>
          <a:xfrm>
            <a:off x="2407414" y="2944075"/>
            <a:ext cx="454613" cy="682385"/>
            <a:chOff x="3870709" y="1845346"/>
            <a:chExt cx="454613" cy="682385"/>
          </a:xfrm>
        </p:grpSpPr>
        <p:sp>
          <p:nvSpPr>
            <p:cNvPr id="24" name="textruta 23">
              <a:extLst>
                <a:ext uri="{FF2B5EF4-FFF2-40B4-BE49-F238E27FC236}">
                  <a16:creationId xmlns:a16="http://schemas.microsoft.com/office/drawing/2014/main" id="{02FCF33A-8863-7B49-AD3E-000BA7949B0B}"/>
                </a:ext>
              </a:extLst>
            </p:cNvPr>
            <p:cNvSpPr txBox="1"/>
            <p:nvPr/>
          </p:nvSpPr>
          <p:spPr>
            <a:xfrm>
              <a:off x="3906618" y="1845346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>
                  <a:solidFill>
                    <a:srgbClr val="FF0000"/>
                  </a:solidFill>
                </a:rPr>
                <a:t>10</a:t>
              </a:r>
            </a:p>
          </p:txBody>
        </p:sp>
        <p:sp>
          <p:nvSpPr>
            <p:cNvPr id="25" name="textruta 24">
              <a:extLst>
                <a:ext uri="{FF2B5EF4-FFF2-40B4-BE49-F238E27FC236}">
                  <a16:creationId xmlns:a16="http://schemas.microsoft.com/office/drawing/2014/main" id="{5CF1481F-2745-344C-82AB-A66C139447E0}"/>
                </a:ext>
              </a:extLst>
            </p:cNvPr>
            <p:cNvSpPr txBox="1"/>
            <p:nvPr/>
          </p:nvSpPr>
          <p:spPr>
            <a:xfrm>
              <a:off x="3870709" y="2158399"/>
              <a:ext cx="4251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/>
                <a:t> </a:t>
              </a:r>
              <a:r>
                <a:rPr lang="sv-SE" dirty="0">
                  <a:solidFill>
                    <a:srgbClr val="0070C0"/>
                  </a:solidFill>
                </a:rPr>
                <a:t>-2</a:t>
              </a:r>
            </a:p>
          </p:txBody>
        </p:sp>
        <p:cxnSp>
          <p:nvCxnSpPr>
            <p:cNvPr id="26" name="Rak 25">
              <a:extLst>
                <a:ext uri="{FF2B5EF4-FFF2-40B4-BE49-F238E27FC236}">
                  <a16:creationId xmlns:a16="http://schemas.microsoft.com/office/drawing/2014/main" id="{04E3B002-C108-F443-87EB-E22C65468F34}"/>
                </a:ext>
              </a:extLst>
            </p:cNvPr>
            <p:cNvCxnSpPr>
              <a:cxnSpLocks/>
            </p:cNvCxnSpPr>
            <p:nvPr/>
          </p:nvCxnSpPr>
          <p:spPr>
            <a:xfrm>
              <a:off x="3938678" y="2183662"/>
              <a:ext cx="386644" cy="0"/>
            </a:xfrm>
            <a:prstGeom prst="line">
              <a:avLst/>
            </a:prstGeom>
            <a:ln w="158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Rektangel 26">
            <a:extLst>
              <a:ext uri="{FF2B5EF4-FFF2-40B4-BE49-F238E27FC236}">
                <a16:creationId xmlns:a16="http://schemas.microsoft.com/office/drawing/2014/main" id="{4E045DCE-B145-174B-8395-BAAFA188D7E0}"/>
              </a:ext>
            </a:extLst>
          </p:cNvPr>
          <p:cNvSpPr/>
          <p:nvPr/>
        </p:nvSpPr>
        <p:spPr>
          <a:xfrm>
            <a:off x="2854096" y="3072894"/>
            <a:ext cx="4043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solidFill>
                  <a:srgbClr val="9A0002"/>
                </a:solidFill>
              </a:rPr>
              <a:t> </a:t>
            </a:r>
            <a:r>
              <a:rPr lang="sv-SE" dirty="0"/>
              <a:t>= </a:t>
            </a:r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E6E22D6F-B756-9A47-A7ED-BB8591E89B80}"/>
              </a:ext>
            </a:extLst>
          </p:cNvPr>
          <p:cNvSpPr/>
          <p:nvPr/>
        </p:nvSpPr>
        <p:spPr>
          <a:xfrm>
            <a:off x="3064768" y="3072894"/>
            <a:ext cx="6303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solidFill>
                  <a:srgbClr val="0070C0"/>
                </a:solidFill>
              </a:rPr>
              <a:t> -5 </a:t>
            </a:r>
            <a:r>
              <a:rPr lang="sv-SE" dirty="0"/>
              <a:t> </a:t>
            </a:r>
          </a:p>
        </p:txBody>
      </p:sp>
      <p:sp>
        <p:nvSpPr>
          <p:cNvPr id="29" name="Rektangel 28">
            <a:extLst>
              <a:ext uri="{FF2B5EF4-FFF2-40B4-BE49-F238E27FC236}">
                <a16:creationId xmlns:a16="http://schemas.microsoft.com/office/drawing/2014/main" id="{CAD4E813-9E0C-5640-AB21-C702BCEE7328}"/>
              </a:ext>
            </a:extLst>
          </p:cNvPr>
          <p:cNvSpPr/>
          <p:nvPr/>
        </p:nvSpPr>
        <p:spPr>
          <a:xfrm>
            <a:off x="5399778" y="3072894"/>
            <a:ext cx="12216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solidFill>
                  <a:srgbClr val="0070C0"/>
                </a:solidFill>
              </a:rPr>
              <a:t>(-2)</a:t>
            </a:r>
            <a:r>
              <a:rPr lang="sv-SE" dirty="0">
                <a:solidFill>
                  <a:srgbClr val="9A0002"/>
                </a:solidFill>
              </a:rPr>
              <a:t> </a:t>
            </a:r>
            <a:r>
              <a:rPr lang="is-IS" dirty="0"/>
              <a:t>∙</a:t>
            </a:r>
            <a:r>
              <a:rPr lang="sv-SE" dirty="0">
                <a:solidFill>
                  <a:srgbClr val="9A0002"/>
                </a:solidFill>
              </a:rPr>
              <a:t> </a:t>
            </a:r>
            <a:r>
              <a:rPr lang="sv-SE" dirty="0">
                <a:solidFill>
                  <a:srgbClr val="0070C0"/>
                </a:solidFill>
              </a:rPr>
              <a:t>(-5)</a:t>
            </a:r>
            <a:r>
              <a:rPr lang="sv-SE" dirty="0">
                <a:solidFill>
                  <a:srgbClr val="9A0002"/>
                </a:solidFill>
              </a:rPr>
              <a:t>  </a:t>
            </a:r>
            <a:r>
              <a:rPr lang="sv-SE" dirty="0"/>
              <a:t>=</a:t>
            </a:r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5BB528D9-0B85-504C-BD85-29E8FA44AC05}"/>
              </a:ext>
            </a:extLst>
          </p:cNvPr>
          <p:cNvSpPr/>
          <p:nvPr/>
        </p:nvSpPr>
        <p:spPr>
          <a:xfrm>
            <a:off x="6578962" y="3072894"/>
            <a:ext cx="9355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solidFill>
                  <a:srgbClr val="FF0000"/>
                </a:solidFill>
              </a:rPr>
              <a:t>10 </a:t>
            </a:r>
          </a:p>
        </p:txBody>
      </p:sp>
      <p:grpSp>
        <p:nvGrpSpPr>
          <p:cNvPr id="32" name="Grupp 31">
            <a:extLst>
              <a:ext uri="{FF2B5EF4-FFF2-40B4-BE49-F238E27FC236}">
                <a16:creationId xmlns:a16="http://schemas.microsoft.com/office/drawing/2014/main" id="{AD071796-AD91-2C43-9951-546F478FB7CE}"/>
              </a:ext>
            </a:extLst>
          </p:cNvPr>
          <p:cNvGrpSpPr/>
          <p:nvPr/>
        </p:nvGrpSpPr>
        <p:grpSpPr>
          <a:xfrm>
            <a:off x="2407117" y="3861897"/>
            <a:ext cx="489236" cy="672353"/>
            <a:chOff x="3870765" y="1845346"/>
            <a:chExt cx="489236" cy="672353"/>
          </a:xfrm>
        </p:grpSpPr>
        <p:sp>
          <p:nvSpPr>
            <p:cNvPr id="33" name="textruta 32">
              <a:extLst>
                <a:ext uri="{FF2B5EF4-FFF2-40B4-BE49-F238E27FC236}">
                  <a16:creationId xmlns:a16="http://schemas.microsoft.com/office/drawing/2014/main" id="{B8191D03-4749-4449-AD0A-8FEA2C684433}"/>
                </a:ext>
              </a:extLst>
            </p:cNvPr>
            <p:cNvSpPr txBox="1"/>
            <p:nvPr/>
          </p:nvSpPr>
          <p:spPr>
            <a:xfrm>
              <a:off x="3870765" y="1845346"/>
              <a:ext cx="4892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>
                  <a:solidFill>
                    <a:srgbClr val="0070C0"/>
                  </a:solidFill>
                </a:rPr>
                <a:t>-10</a:t>
              </a:r>
            </a:p>
          </p:txBody>
        </p:sp>
        <p:sp>
          <p:nvSpPr>
            <p:cNvPr id="34" name="textruta 33">
              <a:extLst>
                <a:ext uri="{FF2B5EF4-FFF2-40B4-BE49-F238E27FC236}">
                  <a16:creationId xmlns:a16="http://schemas.microsoft.com/office/drawing/2014/main" id="{B5A5ABB8-18CA-C345-BB86-0CAD9E5BB67A}"/>
                </a:ext>
              </a:extLst>
            </p:cNvPr>
            <p:cNvSpPr txBox="1"/>
            <p:nvPr/>
          </p:nvSpPr>
          <p:spPr>
            <a:xfrm>
              <a:off x="3870765" y="2148367"/>
              <a:ext cx="4251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/>
                <a:t> </a:t>
              </a:r>
              <a:r>
                <a:rPr lang="sv-SE" dirty="0">
                  <a:solidFill>
                    <a:srgbClr val="0070C0"/>
                  </a:solidFill>
                </a:rPr>
                <a:t>-2</a:t>
              </a:r>
            </a:p>
          </p:txBody>
        </p:sp>
        <p:cxnSp>
          <p:nvCxnSpPr>
            <p:cNvPr id="35" name="Rak 34">
              <a:extLst>
                <a:ext uri="{FF2B5EF4-FFF2-40B4-BE49-F238E27FC236}">
                  <a16:creationId xmlns:a16="http://schemas.microsoft.com/office/drawing/2014/main" id="{465C30F1-09A7-724E-A856-CD3C976E0EAF}"/>
                </a:ext>
              </a:extLst>
            </p:cNvPr>
            <p:cNvCxnSpPr>
              <a:cxnSpLocks/>
            </p:cNvCxnSpPr>
            <p:nvPr/>
          </p:nvCxnSpPr>
          <p:spPr>
            <a:xfrm>
              <a:off x="3938678" y="2183662"/>
              <a:ext cx="386644" cy="0"/>
            </a:xfrm>
            <a:prstGeom prst="line">
              <a:avLst/>
            </a:prstGeom>
            <a:ln w="158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Rektangel 35">
            <a:extLst>
              <a:ext uri="{FF2B5EF4-FFF2-40B4-BE49-F238E27FC236}">
                <a16:creationId xmlns:a16="http://schemas.microsoft.com/office/drawing/2014/main" id="{44299287-C21D-6143-996C-D20DA939C2A2}"/>
              </a:ext>
            </a:extLst>
          </p:cNvPr>
          <p:cNvSpPr/>
          <p:nvPr/>
        </p:nvSpPr>
        <p:spPr>
          <a:xfrm>
            <a:off x="2853743" y="3990716"/>
            <a:ext cx="4043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solidFill>
                  <a:srgbClr val="9A0002"/>
                </a:solidFill>
              </a:rPr>
              <a:t> </a:t>
            </a:r>
            <a:r>
              <a:rPr lang="sv-SE" dirty="0"/>
              <a:t>= </a:t>
            </a:r>
          </a:p>
        </p:txBody>
      </p:sp>
      <p:sp>
        <p:nvSpPr>
          <p:cNvPr id="37" name="Rektangel 36">
            <a:extLst>
              <a:ext uri="{FF2B5EF4-FFF2-40B4-BE49-F238E27FC236}">
                <a16:creationId xmlns:a16="http://schemas.microsoft.com/office/drawing/2014/main" id="{97708878-99BA-AF46-BC0A-FA4060648227}"/>
              </a:ext>
            </a:extLst>
          </p:cNvPr>
          <p:cNvSpPr/>
          <p:nvPr/>
        </p:nvSpPr>
        <p:spPr>
          <a:xfrm>
            <a:off x="3202437" y="3990716"/>
            <a:ext cx="6303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solidFill>
                  <a:srgbClr val="FF0000"/>
                </a:solidFill>
              </a:rPr>
              <a:t>5 </a:t>
            </a:r>
          </a:p>
        </p:txBody>
      </p:sp>
      <p:sp>
        <p:nvSpPr>
          <p:cNvPr id="38" name="Rektangel 37">
            <a:extLst>
              <a:ext uri="{FF2B5EF4-FFF2-40B4-BE49-F238E27FC236}">
                <a16:creationId xmlns:a16="http://schemas.microsoft.com/office/drawing/2014/main" id="{FA01FF89-4EF7-2041-AC42-1F0AE06EEF03}"/>
              </a:ext>
            </a:extLst>
          </p:cNvPr>
          <p:cNvSpPr/>
          <p:nvPr/>
        </p:nvSpPr>
        <p:spPr>
          <a:xfrm>
            <a:off x="5642224" y="3990716"/>
            <a:ext cx="12216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solidFill>
                  <a:srgbClr val="0070C0"/>
                </a:solidFill>
              </a:rPr>
              <a:t>(-2)</a:t>
            </a:r>
            <a:r>
              <a:rPr lang="sv-SE" dirty="0">
                <a:solidFill>
                  <a:srgbClr val="9A0002"/>
                </a:solidFill>
              </a:rPr>
              <a:t> </a:t>
            </a:r>
            <a:r>
              <a:rPr lang="is-IS" dirty="0"/>
              <a:t>∙</a:t>
            </a:r>
            <a:r>
              <a:rPr lang="sv-SE" dirty="0">
                <a:solidFill>
                  <a:srgbClr val="9A0002"/>
                </a:solidFill>
              </a:rPr>
              <a:t> </a:t>
            </a:r>
            <a:r>
              <a:rPr lang="sv-SE" dirty="0">
                <a:solidFill>
                  <a:srgbClr val="FF0000"/>
                </a:solidFill>
              </a:rPr>
              <a:t>5</a:t>
            </a:r>
            <a:r>
              <a:rPr lang="sv-SE" dirty="0">
                <a:solidFill>
                  <a:srgbClr val="9A0002"/>
                </a:solidFill>
              </a:rPr>
              <a:t>  </a:t>
            </a:r>
            <a:r>
              <a:rPr lang="sv-SE" dirty="0"/>
              <a:t>=</a:t>
            </a:r>
          </a:p>
        </p:txBody>
      </p:sp>
      <p:sp>
        <p:nvSpPr>
          <p:cNvPr id="39" name="Rektangel 38">
            <a:extLst>
              <a:ext uri="{FF2B5EF4-FFF2-40B4-BE49-F238E27FC236}">
                <a16:creationId xmlns:a16="http://schemas.microsoft.com/office/drawing/2014/main" id="{7DF40FAA-7446-7A40-952B-3F1A514B8CDF}"/>
              </a:ext>
            </a:extLst>
          </p:cNvPr>
          <p:cNvSpPr/>
          <p:nvPr/>
        </p:nvSpPr>
        <p:spPr>
          <a:xfrm>
            <a:off x="6578961" y="3990716"/>
            <a:ext cx="9355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solidFill>
                  <a:srgbClr val="0070C0"/>
                </a:solidFill>
              </a:rPr>
              <a:t>-10 </a:t>
            </a:r>
          </a:p>
        </p:txBody>
      </p:sp>
      <p:sp>
        <p:nvSpPr>
          <p:cNvPr id="40" name="Rektangel 39">
            <a:extLst>
              <a:ext uri="{FF2B5EF4-FFF2-40B4-BE49-F238E27FC236}">
                <a16:creationId xmlns:a16="http://schemas.microsoft.com/office/drawing/2014/main" id="{E38AAF99-6821-8C41-84C2-C0F34B4DA5E8}"/>
              </a:ext>
            </a:extLst>
          </p:cNvPr>
          <p:cNvSpPr/>
          <p:nvPr/>
        </p:nvSpPr>
        <p:spPr>
          <a:xfrm>
            <a:off x="4122859" y="2156497"/>
            <a:ext cx="11178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eftersom </a:t>
            </a:r>
          </a:p>
        </p:txBody>
      </p:sp>
      <p:sp>
        <p:nvSpPr>
          <p:cNvPr id="41" name="Rektangel 40">
            <a:extLst>
              <a:ext uri="{FF2B5EF4-FFF2-40B4-BE49-F238E27FC236}">
                <a16:creationId xmlns:a16="http://schemas.microsoft.com/office/drawing/2014/main" id="{10076707-3B98-214D-B801-6ADF39AAB5BD}"/>
              </a:ext>
            </a:extLst>
          </p:cNvPr>
          <p:cNvSpPr/>
          <p:nvPr/>
        </p:nvSpPr>
        <p:spPr>
          <a:xfrm>
            <a:off x="4122859" y="3064553"/>
            <a:ext cx="11178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eftersom </a:t>
            </a:r>
          </a:p>
        </p:txBody>
      </p:sp>
      <p:sp>
        <p:nvSpPr>
          <p:cNvPr id="42" name="Rektangel 41">
            <a:extLst>
              <a:ext uri="{FF2B5EF4-FFF2-40B4-BE49-F238E27FC236}">
                <a16:creationId xmlns:a16="http://schemas.microsoft.com/office/drawing/2014/main" id="{BFFB4BE3-F987-0640-AB5A-D49F8B92A693}"/>
              </a:ext>
            </a:extLst>
          </p:cNvPr>
          <p:cNvSpPr/>
          <p:nvPr/>
        </p:nvSpPr>
        <p:spPr>
          <a:xfrm>
            <a:off x="4122859" y="3980252"/>
            <a:ext cx="11178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eftersom </a:t>
            </a:r>
          </a:p>
        </p:txBody>
      </p:sp>
      <p:pic>
        <p:nvPicPr>
          <p:cNvPr id="43" name="Bildobjekt 42">
            <a:extLst>
              <a:ext uri="{FF2B5EF4-FFF2-40B4-BE49-F238E27FC236}">
                <a16:creationId xmlns:a16="http://schemas.microsoft.com/office/drawing/2014/main" id="{E3F6DAD1-703F-8B4D-A1DC-D7B486F418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8243" y="4751795"/>
            <a:ext cx="3830357" cy="2068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064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0" grpId="0"/>
      <p:bldP spid="11" grpId="0"/>
      <p:bldP spid="12" grpId="0"/>
      <p:bldP spid="13" grpId="0"/>
      <p:bldP spid="14" grpId="0"/>
      <p:bldP spid="19" grpId="0"/>
      <p:bldP spid="20" grpId="0"/>
      <p:bldP spid="21" grpId="0"/>
      <p:bldP spid="22" grpId="0"/>
      <p:bldP spid="27" grpId="0"/>
      <p:bldP spid="28" grpId="0"/>
      <p:bldP spid="29" grpId="0"/>
      <p:bldP spid="30" grpId="0"/>
      <p:bldP spid="36" grpId="0"/>
      <p:bldP spid="37" grpId="0"/>
      <p:bldP spid="38" grpId="0"/>
      <p:bldP spid="39" grpId="0"/>
      <p:bldP spid="40" grpId="0"/>
      <p:bldP spid="41" grpId="0"/>
      <p:bldP spid="4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:a16="http://schemas.microsoft.com/office/drawing/2014/main" id="{3EAB2E31-79A6-234A-B1EF-AF461E231DBB}"/>
              </a:ext>
            </a:extLst>
          </p:cNvPr>
          <p:cNvSpPr txBox="1"/>
          <p:nvPr/>
        </p:nvSpPr>
        <p:spPr>
          <a:xfrm>
            <a:off x="1249061" y="873855"/>
            <a:ext cx="1653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>
                <a:latin typeface="+mn-lt"/>
              </a:rPr>
              <a:t>a)   6 – (–2) 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E3F16E24-9529-C445-879E-E66AAFD8328D}"/>
              </a:ext>
            </a:extLst>
          </p:cNvPr>
          <p:cNvSpPr txBox="1"/>
          <p:nvPr/>
        </p:nvSpPr>
        <p:spPr>
          <a:xfrm>
            <a:off x="644602" y="428913"/>
            <a:ext cx="1015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>
                <a:solidFill>
                  <a:srgbClr val="C00000"/>
                </a:solidFill>
                <a:latin typeface="+mn-lt"/>
              </a:rPr>
              <a:t>Exempel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62DDB8F8-AB19-554B-A541-9CE6280044C3}"/>
              </a:ext>
            </a:extLst>
          </p:cNvPr>
          <p:cNvSpPr txBox="1"/>
          <p:nvPr/>
        </p:nvSpPr>
        <p:spPr>
          <a:xfrm>
            <a:off x="5493235" y="873855"/>
            <a:ext cx="1275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i="1" dirty="0">
                <a:latin typeface="+mn-lt"/>
              </a:rPr>
              <a:t>6 – (– 2)  =</a:t>
            </a: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278AA0E3-3AE6-004A-99FB-2F09D1B95CBD}"/>
              </a:ext>
            </a:extLst>
          </p:cNvPr>
          <p:cNvSpPr txBox="1"/>
          <p:nvPr/>
        </p:nvSpPr>
        <p:spPr>
          <a:xfrm>
            <a:off x="6702297" y="862337"/>
            <a:ext cx="1102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i="1" dirty="0">
                <a:latin typeface="+mn-lt"/>
              </a:rPr>
              <a:t>6 + 2 = </a:t>
            </a:r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AEF3D4C2-C83E-3841-A37D-D93368D3C4DB}"/>
              </a:ext>
            </a:extLst>
          </p:cNvPr>
          <p:cNvSpPr txBox="1"/>
          <p:nvPr/>
        </p:nvSpPr>
        <p:spPr>
          <a:xfrm>
            <a:off x="7536590" y="870613"/>
            <a:ext cx="636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i="1" dirty="0">
                <a:latin typeface="+mn-lt"/>
              </a:rPr>
              <a:t>8  </a:t>
            </a:r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D2FB5E11-8E83-7A47-AD74-B90CE1C52F72}"/>
              </a:ext>
            </a:extLst>
          </p:cNvPr>
          <p:cNvSpPr txBox="1"/>
          <p:nvPr/>
        </p:nvSpPr>
        <p:spPr>
          <a:xfrm>
            <a:off x="1257950" y="1876279"/>
            <a:ext cx="1653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>
                <a:latin typeface="+mn-lt"/>
              </a:rPr>
              <a:t>b)   (–6) + (–2)  </a:t>
            </a: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2F7F939B-6E8F-B04D-9407-93D2C2355617}"/>
              </a:ext>
            </a:extLst>
          </p:cNvPr>
          <p:cNvSpPr txBox="1"/>
          <p:nvPr/>
        </p:nvSpPr>
        <p:spPr>
          <a:xfrm>
            <a:off x="5222574" y="1876279"/>
            <a:ext cx="1554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i="1" dirty="0">
                <a:latin typeface="+mn-lt"/>
              </a:rPr>
              <a:t>(– 6) + (– 2)  =</a:t>
            </a:r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id="{FFA85EE2-C1C2-D642-BD23-52AFB58CB2FE}"/>
              </a:ext>
            </a:extLst>
          </p:cNvPr>
          <p:cNvSpPr txBox="1"/>
          <p:nvPr/>
        </p:nvSpPr>
        <p:spPr>
          <a:xfrm>
            <a:off x="6711186" y="1864761"/>
            <a:ext cx="1102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i="1" dirty="0">
                <a:latin typeface="+mn-lt"/>
              </a:rPr>
              <a:t>– 6 – 2 = </a:t>
            </a:r>
          </a:p>
        </p:txBody>
      </p:sp>
      <p:sp>
        <p:nvSpPr>
          <p:cNvPr id="17" name="textruta 16">
            <a:extLst>
              <a:ext uri="{FF2B5EF4-FFF2-40B4-BE49-F238E27FC236}">
                <a16:creationId xmlns:a16="http://schemas.microsoft.com/office/drawing/2014/main" id="{EE08B883-EBF2-3D4F-A304-4FA91CE56682}"/>
              </a:ext>
            </a:extLst>
          </p:cNvPr>
          <p:cNvSpPr txBox="1"/>
          <p:nvPr/>
        </p:nvSpPr>
        <p:spPr>
          <a:xfrm>
            <a:off x="7668148" y="1864761"/>
            <a:ext cx="636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i="1" dirty="0">
                <a:latin typeface="+mn-lt"/>
              </a:rPr>
              <a:t>– 8  </a:t>
            </a:r>
          </a:p>
        </p:txBody>
      </p:sp>
      <p:sp>
        <p:nvSpPr>
          <p:cNvPr id="18" name="textruta 17">
            <a:extLst>
              <a:ext uri="{FF2B5EF4-FFF2-40B4-BE49-F238E27FC236}">
                <a16:creationId xmlns:a16="http://schemas.microsoft.com/office/drawing/2014/main" id="{55703D56-2751-CE4F-9237-7A97C6A3818F}"/>
              </a:ext>
            </a:extLst>
          </p:cNvPr>
          <p:cNvSpPr txBox="1"/>
          <p:nvPr/>
        </p:nvSpPr>
        <p:spPr>
          <a:xfrm>
            <a:off x="1257950" y="2826733"/>
            <a:ext cx="1653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>
                <a:latin typeface="+mn-lt"/>
              </a:rPr>
              <a:t>c)   (–6) </a:t>
            </a:r>
            <a:r>
              <a:rPr lang="is-IS" b="1" dirty="0">
                <a:latin typeface="+mn-lt"/>
              </a:rPr>
              <a:t>∙</a:t>
            </a:r>
            <a:r>
              <a:rPr lang="sv-SE" b="1" dirty="0">
                <a:latin typeface="+mn-lt"/>
              </a:rPr>
              <a:t> 2  </a:t>
            </a:r>
          </a:p>
        </p:txBody>
      </p:sp>
      <p:sp>
        <p:nvSpPr>
          <p:cNvPr id="19" name="textruta 18">
            <a:extLst>
              <a:ext uri="{FF2B5EF4-FFF2-40B4-BE49-F238E27FC236}">
                <a16:creationId xmlns:a16="http://schemas.microsoft.com/office/drawing/2014/main" id="{823DAAD2-3C55-E945-BC26-C8E20FC44CE6}"/>
              </a:ext>
            </a:extLst>
          </p:cNvPr>
          <p:cNvSpPr txBox="1"/>
          <p:nvPr/>
        </p:nvSpPr>
        <p:spPr>
          <a:xfrm>
            <a:off x="5624561" y="2815215"/>
            <a:ext cx="1251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i="1" dirty="0">
                <a:latin typeface="+mn-lt"/>
              </a:rPr>
              <a:t>(– 6) </a:t>
            </a:r>
            <a:r>
              <a:rPr lang="is-IS" i="1" dirty="0">
                <a:latin typeface="+mn-lt"/>
              </a:rPr>
              <a:t>∙ </a:t>
            </a:r>
            <a:r>
              <a:rPr lang="sv-SE" i="1" dirty="0">
                <a:latin typeface="+mn-lt"/>
              </a:rPr>
              <a:t>2  =</a:t>
            </a:r>
          </a:p>
        </p:txBody>
      </p:sp>
      <p:sp>
        <p:nvSpPr>
          <p:cNvPr id="21" name="textruta 20">
            <a:extLst>
              <a:ext uri="{FF2B5EF4-FFF2-40B4-BE49-F238E27FC236}">
                <a16:creationId xmlns:a16="http://schemas.microsoft.com/office/drawing/2014/main" id="{365ED86E-0FF1-2A43-AC83-30F04FDC078A}"/>
              </a:ext>
            </a:extLst>
          </p:cNvPr>
          <p:cNvSpPr txBox="1"/>
          <p:nvPr/>
        </p:nvSpPr>
        <p:spPr>
          <a:xfrm>
            <a:off x="6711185" y="2815215"/>
            <a:ext cx="8342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i="1" dirty="0">
                <a:latin typeface="+mn-lt"/>
              </a:rPr>
              <a:t>– 12  </a:t>
            </a:r>
          </a:p>
        </p:txBody>
      </p:sp>
      <p:sp>
        <p:nvSpPr>
          <p:cNvPr id="25" name="textruta 24">
            <a:extLst>
              <a:ext uri="{FF2B5EF4-FFF2-40B4-BE49-F238E27FC236}">
                <a16:creationId xmlns:a16="http://schemas.microsoft.com/office/drawing/2014/main" id="{FD2C4932-A775-B749-8550-BE7770F5C421}"/>
              </a:ext>
            </a:extLst>
          </p:cNvPr>
          <p:cNvSpPr txBox="1"/>
          <p:nvPr/>
        </p:nvSpPr>
        <p:spPr>
          <a:xfrm>
            <a:off x="6616488" y="3800060"/>
            <a:ext cx="636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i="1" dirty="0">
                <a:latin typeface="+mn-lt"/>
              </a:rPr>
              <a:t>– 3  </a:t>
            </a:r>
          </a:p>
        </p:txBody>
      </p:sp>
      <p:grpSp>
        <p:nvGrpSpPr>
          <p:cNvPr id="30" name="Grupp 29">
            <a:extLst>
              <a:ext uri="{FF2B5EF4-FFF2-40B4-BE49-F238E27FC236}">
                <a16:creationId xmlns:a16="http://schemas.microsoft.com/office/drawing/2014/main" id="{30A24F17-9A10-F148-A85E-DDA0757BEEFF}"/>
              </a:ext>
            </a:extLst>
          </p:cNvPr>
          <p:cNvGrpSpPr/>
          <p:nvPr/>
        </p:nvGrpSpPr>
        <p:grpSpPr>
          <a:xfrm>
            <a:off x="1249061" y="3701349"/>
            <a:ext cx="1653627" cy="692846"/>
            <a:chOff x="1249061" y="2824611"/>
            <a:chExt cx="1653627" cy="692846"/>
          </a:xfrm>
        </p:grpSpPr>
        <p:sp>
          <p:nvSpPr>
            <p:cNvPr id="22" name="textruta 21">
              <a:extLst>
                <a:ext uri="{FF2B5EF4-FFF2-40B4-BE49-F238E27FC236}">
                  <a16:creationId xmlns:a16="http://schemas.microsoft.com/office/drawing/2014/main" id="{4D03F3C6-850D-7F4C-8B95-3245AB1FB9BA}"/>
                </a:ext>
              </a:extLst>
            </p:cNvPr>
            <p:cNvSpPr txBox="1"/>
            <p:nvPr/>
          </p:nvSpPr>
          <p:spPr>
            <a:xfrm>
              <a:off x="1249061" y="2915190"/>
              <a:ext cx="16536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b="1" dirty="0">
                  <a:latin typeface="+mn-lt"/>
                </a:rPr>
                <a:t>d)   </a:t>
              </a:r>
            </a:p>
          </p:txBody>
        </p:sp>
        <p:grpSp>
          <p:nvGrpSpPr>
            <p:cNvPr id="26" name="Grupp 25">
              <a:extLst>
                <a:ext uri="{FF2B5EF4-FFF2-40B4-BE49-F238E27FC236}">
                  <a16:creationId xmlns:a16="http://schemas.microsoft.com/office/drawing/2014/main" id="{098898F9-195F-3242-A749-0A05E3F40819}"/>
                </a:ext>
              </a:extLst>
            </p:cNvPr>
            <p:cNvGrpSpPr/>
            <p:nvPr/>
          </p:nvGrpSpPr>
          <p:grpSpPr>
            <a:xfrm>
              <a:off x="1605874" y="2824611"/>
              <a:ext cx="470000" cy="692846"/>
              <a:chOff x="3855322" y="1870261"/>
              <a:chExt cx="470000" cy="692846"/>
            </a:xfrm>
          </p:grpSpPr>
          <p:sp>
            <p:nvSpPr>
              <p:cNvPr id="27" name="textruta 26">
                <a:extLst>
                  <a:ext uri="{FF2B5EF4-FFF2-40B4-BE49-F238E27FC236}">
                    <a16:creationId xmlns:a16="http://schemas.microsoft.com/office/drawing/2014/main" id="{0FFD0D81-FCE8-2542-9C8D-44B1C3A1FB0C}"/>
                  </a:ext>
                </a:extLst>
              </p:cNvPr>
              <p:cNvSpPr txBox="1"/>
              <p:nvPr/>
            </p:nvSpPr>
            <p:spPr>
              <a:xfrm>
                <a:off x="3988280" y="1870261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b="1" dirty="0">
                    <a:latin typeface="+mn-lt"/>
                  </a:rPr>
                  <a:t>6</a:t>
                </a:r>
              </a:p>
            </p:txBody>
          </p:sp>
          <p:sp>
            <p:nvSpPr>
              <p:cNvPr id="28" name="textruta 27">
                <a:extLst>
                  <a:ext uri="{FF2B5EF4-FFF2-40B4-BE49-F238E27FC236}">
                    <a16:creationId xmlns:a16="http://schemas.microsoft.com/office/drawing/2014/main" id="{381E38A5-B740-714C-80BD-D8C402724811}"/>
                  </a:ext>
                </a:extLst>
              </p:cNvPr>
              <p:cNvSpPr txBox="1"/>
              <p:nvPr/>
            </p:nvSpPr>
            <p:spPr>
              <a:xfrm>
                <a:off x="3855322" y="2193775"/>
                <a:ext cx="4700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b="1" dirty="0">
                    <a:latin typeface="+mn-lt"/>
                  </a:rPr>
                  <a:t> –2</a:t>
                </a:r>
              </a:p>
            </p:txBody>
          </p:sp>
          <p:cxnSp>
            <p:nvCxnSpPr>
              <p:cNvPr id="29" name="Rak 28">
                <a:extLst>
                  <a:ext uri="{FF2B5EF4-FFF2-40B4-BE49-F238E27FC236}">
                    <a16:creationId xmlns:a16="http://schemas.microsoft.com/office/drawing/2014/main" id="{9A8BC084-FC5A-4849-8D01-B84CB6038D4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38678" y="2183662"/>
                <a:ext cx="386644" cy="0"/>
              </a:xfrm>
              <a:prstGeom prst="line">
                <a:avLst/>
              </a:prstGeom>
              <a:ln w="158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6" name="Grupp 35">
            <a:extLst>
              <a:ext uri="{FF2B5EF4-FFF2-40B4-BE49-F238E27FC236}">
                <a16:creationId xmlns:a16="http://schemas.microsoft.com/office/drawing/2014/main" id="{0E5E81F6-05B7-9E4C-AA4E-E6478A0C1022}"/>
              </a:ext>
            </a:extLst>
          </p:cNvPr>
          <p:cNvGrpSpPr/>
          <p:nvPr/>
        </p:nvGrpSpPr>
        <p:grpSpPr>
          <a:xfrm>
            <a:off x="5851460" y="3661936"/>
            <a:ext cx="949209" cy="662377"/>
            <a:chOff x="5851460" y="2785198"/>
            <a:chExt cx="949209" cy="662377"/>
          </a:xfrm>
        </p:grpSpPr>
        <p:grpSp>
          <p:nvGrpSpPr>
            <p:cNvPr id="31" name="Grupp 30">
              <a:extLst>
                <a:ext uri="{FF2B5EF4-FFF2-40B4-BE49-F238E27FC236}">
                  <a16:creationId xmlns:a16="http://schemas.microsoft.com/office/drawing/2014/main" id="{CD0211AA-C54A-CC4F-950E-DE4727F80349}"/>
                </a:ext>
              </a:extLst>
            </p:cNvPr>
            <p:cNvGrpSpPr/>
            <p:nvPr/>
          </p:nvGrpSpPr>
          <p:grpSpPr>
            <a:xfrm>
              <a:off x="5851460" y="2785198"/>
              <a:ext cx="522900" cy="662377"/>
              <a:chOff x="3833350" y="1872097"/>
              <a:chExt cx="522900" cy="662377"/>
            </a:xfrm>
          </p:grpSpPr>
          <p:sp>
            <p:nvSpPr>
              <p:cNvPr id="32" name="textruta 31">
                <a:extLst>
                  <a:ext uri="{FF2B5EF4-FFF2-40B4-BE49-F238E27FC236}">
                    <a16:creationId xmlns:a16="http://schemas.microsoft.com/office/drawing/2014/main" id="{A9ABCA19-3276-334F-84F6-0FC6A0DBC3E5}"/>
                  </a:ext>
                </a:extLst>
              </p:cNvPr>
              <p:cNvSpPr txBox="1"/>
              <p:nvPr/>
            </p:nvSpPr>
            <p:spPr>
              <a:xfrm>
                <a:off x="3973057" y="1872097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i="1" dirty="0">
                    <a:latin typeface="+mn-lt"/>
                  </a:rPr>
                  <a:t>6</a:t>
                </a:r>
              </a:p>
            </p:txBody>
          </p:sp>
          <p:sp>
            <p:nvSpPr>
              <p:cNvPr id="33" name="textruta 32">
                <a:extLst>
                  <a:ext uri="{FF2B5EF4-FFF2-40B4-BE49-F238E27FC236}">
                    <a16:creationId xmlns:a16="http://schemas.microsoft.com/office/drawing/2014/main" id="{4CA45820-3280-C543-84EE-52A945788BB7}"/>
                  </a:ext>
                </a:extLst>
              </p:cNvPr>
              <p:cNvSpPr txBox="1"/>
              <p:nvPr/>
            </p:nvSpPr>
            <p:spPr>
              <a:xfrm>
                <a:off x="3833350" y="2165142"/>
                <a:ext cx="5229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i="1" dirty="0">
                    <a:latin typeface="+mn-lt"/>
                  </a:rPr>
                  <a:t> – 2</a:t>
                </a:r>
              </a:p>
            </p:txBody>
          </p:sp>
          <p:cxnSp>
            <p:nvCxnSpPr>
              <p:cNvPr id="34" name="Rak 33">
                <a:extLst>
                  <a:ext uri="{FF2B5EF4-FFF2-40B4-BE49-F238E27FC236}">
                    <a16:creationId xmlns:a16="http://schemas.microsoft.com/office/drawing/2014/main" id="{AE750652-2062-6A42-8CEA-3AAF149570A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38678" y="2183662"/>
                <a:ext cx="386644" cy="0"/>
              </a:xfrm>
              <a:prstGeom prst="line">
                <a:avLst/>
              </a:prstGeom>
              <a:ln w="158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5" name="Rektangel 34">
              <a:extLst>
                <a:ext uri="{FF2B5EF4-FFF2-40B4-BE49-F238E27FC236}">
                  <a16:creationId xmlns:a16="http://schemas.microsoft.com/office/drawing/2014/main" id="{5FFA6E4B-5781-B74D-BA4D-8F3221FB73D3}"/>
                </a:ext>
              </a:extLst>
            </p:cNvPr>
            <p:cNvSpPr/>
            <p:nvPr/>
          </p:nvSpPr>
          <p:spPr>
            <a:xfrm>
              <a:off x="6396332" y="2915190"/>
              <a:ext cx="40433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i="1" dirty="0">
                  <a:latin typeface="+mn-lt"/>
                </a:rPr>
                <a:t>=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66209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1" grpId="0"/>
      <p:bldP spid="25" grpId="0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30030</TotalTime>
  <Words>620</Words>
  <Application>Microsoft Macintosh PowerPoint</Application>
  <PresentationFormat>Bildspel på skärmen (4:3)</PresentationFormat>
  <Paragraphs>132</Paragraphs>
  <Slides>7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Kristina Johnson Förvaltning 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Gemensamma Uppgifter (GU)</dc:title>
  <dc:creator>Kristina Johnson</dc:creator>
  <cp:lastModifiedBy>Kristina Johnson</cp:lastModifiedBy>
  <cp:revision>216</cp:revision>
  <dcterms:created xsi:type="dcterms:W3CDTF">2017-04-10T07:17:33Z</dcterms:created>
  <dcterms:modified xsi:type="dcterms:W3CDTF">2021-08-05T07:56:32Z</dcterms:modified>
</cp:coreProperties>
</file>