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9" autoAdjust="0"/>
    <p:restoredTop sz="97942" autoAdjust="0"/>
  </p:normalViewPr>
  <p:slideViewPr>
    <p:cSldViewPr snapToGrid="0" snapToObjects="1">
      <p:cViewPr varScale="1">
        <p:scale>
          <a:sx n="128" d="100"/>
          <a:sy n="128" d="100"/>
        </p:scale>
        <p:origin x="12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 21">
            <a:extLst>
              <a:ext uri="{FF2B5EF4-FFF2-40B4-BE49-F238E27FC236}">
                <a16:creationId xmlns:a16="http://schemas.microsoft.com/office/drawing/2014/main" id="{E27E5C13-1569-0D4D-A7EF-9D121E6FBA31}"/>
              </a:ext>
            </a:extLst>
          </p:cNvPr>
          <p:cNvGrpSpPr/>
          <p:nvPr/>
        </p:nvGrpSpPr>
        <p:grpSpPr>
          <a:xfrm>
            <a:off x="4389141" y="2045537"/>
            <a:ext cx="4754859" cy="3393867"/>
            <a:chOff x="4389141" y="2045537"/>
            <a:chExt cx="4754859" cy="3393867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BD7C449B-37AA-7545-901D-4D3B04D949AC}"/>
                </a:ext>
              </a:extLst>
            </p:cNvPr>
            <p:cNvGrpSpPr/>
            <p:nvPr/>
          </p:nvGrpSpPr>
          <p:grpSpPr>
            <a:xfrm>
              <a:off x="4389141" y="2045537"/>
              <a:ext cx="4754859" cy="3393867"/>
              <a:chOff x="4389141" y="2045537"/>
              <a:chExt cx="4754859" cy="3393867"/>
            </a:xfrm>
          </p:grpSpPr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5D4B00AE-2B2C-874B-B5D6-22B998A009CE}"/>
                  </a:ext>
                </a:extLst>
              </p:cNvPr>
              <p:cNvGrpSpPr/>
              <p:nvPr/>
            </p:nvGrpSpPr>
            <p:grpSpPr>
              <a:xfrm>
                <a:off x="4389141" y="2045537"/>
                <a:ext cx="4754859" cy="3393867"/>
                <a:chOff x="4389141" y="2045537"/>
                <a:chExt cx="4754859" cy="3393867"/>
              </a:xfrm>
            </p:grpSpPr>
            <p:pic>
              <p:nvPicPr>
                <p:cNvPr id="6" name="Bildobjekt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25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9141" y="2045537"/>
                  <a:ext cx="4754859" cy="3393867"/>
                </a:xfrm>
                <a:prstGeom prst="rect">
                  <a:avLst/>
                </a:prstGeom>
              </p:spPr>
            </p:pic>
            <p:sp>
              <p:nvSpPr>
                <p:cNvPr id="18" name="textruta 17">
                  <a:extLst>
                    <a:ext uri="{FF2B5EF4-FFF2-40B4-BE49-F238E27FC236}">
                      <a16:creationId xmlns:a16="http://schemas.microsoft.com/office/drawing/2014/main" id="{B339442C-E639-5F46-9F52-C66C5DD68EE4}"/>
                    </a:ext>
                  </a:extLst>
                </p:cNvPr>
                <p:cNvSpPr txBox="1"/>
                <p:nvPr/>
              </p:nvSpPr>
              <p:spPr>
                <a:xfrm>
                  <a:off x="4796984" y="2256268"/>
                  <a:ext cx="113807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Antal rätt</a:t>
                  </a:r>
                </a:p>
                <a:p>
                  <a:pPr algn="ctr"/>
                  <a:r>
                    <a:rPr lang="sv-SE" i="1" dirty="0"/>
                    <a:t>x</a:t>
                  </a:r>
                </a:p>
              </p:txBody>
            </p:sp>
            <p:sp>
              <p:nvSpPr>
                <p:cNvPr id="56" name="textruta 55">
                  <a:extLst>
                    <a:ext uri="{FF2B5EF4-FFF2-40B4-BE49-F238E27FC236}">
                      <a16:creationId xmlns:a16="http://schemas.microsoft.com/office/drawing/2014/main" id="{A328F89B-151D-2C49-9033-E754A62E0D13}"/>
                    </a:ext>
                  </a:extLst>
                </p:cNvPr>
                <p:cNvSpPr txBox="1"/>
                <p:nvPr/>
              </p:nvSpPr>
              <p:spPr>
                <a:xfrm>
                  <a:off x="6108113" y="2261234"/>
                  <a:ext cx="113807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Frekvens</a:t>
                  </a:r>
                </a:p>
                <a:p>
                  <a:pPr algn="ctr"/>
                  <a:r>
                    <a:rPr lang="sv-SE" i="1" dirty="0"/>
                    <a:t>f</a:t>
                  </a:r>
                </a:p>
              </p:txBody>
            </p:sp>
            <p:sp>
              <p:nvSpPr>
                <p:cNvPr id="57" name="textruta 56">
                  <a:extLst>
                    <a:ext uri="{FF2B5EF4-FFF2-40B4-BE49-F238E27FC236}">
                      <a16:creationId xmlns:a16="http://schemas.microsoft.com/office/drawing/2014/main" id="{455F08AE-8FFE-C54B-A467-A1AA584B9206}"/>
                    </a:ext>
                  </a:extLst>
                </p:cNvPr>
                <p:cNvSpPr txBox="1"/>
                <p:nvPr/>
              </p:nvSpPr>
              <p:spPr>
                <a:xfrm>
                  <a:off x="7558305" y="2396670"/>
                  <a:ext cx="113807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i="1" dirty="0"/>
                    <a:t>f · x</a:t>
                  </a:r>
                </a:p>
              </p:txBody>
            </p:sp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3CE46336-ED6E-8049-BE54-DA1A250F4938}"/>
                    </a:ext>
                  </a:extLst>
                </p:cNvPr>
                <p:cNvSpPr/>
                <p:nvPr/>
              </p:nvSpPr>
              <p:spPr>
                <a:xfrm>
                  <a:off x="5145471" y="2996570"/>
                  <a:ext cx="342528" cy="2043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7E2A3BE-2EDE-3F45-AFC6-418F56E1971B}"/>
                    </a:ext>
                  </a:extLst>
                </p:cNvPr>
                <p:cNvSpPr/>
                <p:nvPr/>
              </p:nvSpPr>
              <p:spPr>
                <a:xfrm>
                  <a:off x="5200906" y="3330747"/>
                  <a:ext cx="342528" cy="2043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982C50D9-E789-D545-BD6D-33A0D94937AC}"/>
                    </a:ext>
                  </a:extLst>
                </p:cNvPr>
                <p:cNvSpPr/>
                <p:nvPr/>
              </p:nvSpPr>
              <p:spPr>
                <a:xfrm>
                  <a:off x="5172131" y="3633397"/>
                  <a:ext cx="342528" cy="23423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0E259231-1004-504A-9EE6-74A4D1A01821}"/>
                    </a:ext>
                  </a:extLst>
                </p:cNvPr>
                <p:cNvSpPr/>
                <p:nvPr/>
              </p:nvSpPr>
              <p:spPr>
                <a:xfrm>
                  <a:off x="5160300" y="4000372"/>
                  <a:ext cx="342528" cy="2043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F37ADCFD-2FFB-564B-929E-AE4E19C5815B}"/>
                    </a:ext>
                  </a:extLst>
                </p:cNvPr>
                <p:cNvSpPr/>
                <p:nvPr/>
              </p:nvSpPr>
              <p:spPr>
                <a:xfrm>
                  <a:off x="5145471" y="4337434"/>
                  <a:ext cx="342528" cy="2043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BD9231AA-8932-944E-B573-24E05824D42B}"/>
                    </a:ext>
                  </a:extLst>
                </p:cNvPr>
                <p:cNvSpPr/>
                <p:nvPr/>
              </p:nvSpPr>
              <p:spPr>
                <a:xfrm>
                  <a:off x="5107743" y="4681239"/>
                  <a:ext cx="342528" cy="2043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27075E77-7E4B-3644-844B-96BEA1F75AD9}"/>
                    </a:ext>
                  </a:extLst>
                </p:cNvPr>
                <p:cNvSpPr/>
                <p:nvPr/>
              </p:nvSpPr>
              <p:spPr>
                <a:xfrm>
                  <a:off x="6227727" y="4939629"/>
                  <a:ext cx="342528" cy="2043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5" name="Rektangel 64">
                  <a:extLst>
                    <a:ext uri="{FF2B5EF4-FFF2-40B4-BE49-F238E27FC236}">
                      <a16:creationId xmlns:a16="http://schemas.microsoft.com/office/drawing/2014/main" id="{CF0BB71A-5AC5-FE43-AE92-9E2D837C5941}"/>
                    </a:ext>
                  </a:extLst>
                </p:cNvPr>
                <p:cNvSpPr/>
                <p:nvPr/>
              </p:nvSpPr>
              <p:spPr>
                <a:xfrm>
                  <a:off x="7324480" y="4949243"/>
                  <a:ext cx="1008090" cy="23871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245ED46B-EF22-1C4E-B4D7-846379D2AF9B}"/>
                  </a:ext>
                </a:extLst>
              </p:cNvPr>
              <p:cNvSpPr txBox="1"/>
              <p:nvPr/>
            </p:nvSpPr>
            <p:spPr>
              <a:xfrm>
                <a:off x="5188245" y="2900839"/>
                <a:ext cx="45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EF8D8B1D-084F-7749-B728-D0CE805EF4BC}"/>
                  </a:ext>
                </a:extLst>
              </p:cNvPr>
              <p:cNvSpPr txBox="1"/>
              <p:nvPr/>
            </p:nvSpPr>
            <p:spPr>
              <a:xfrm>
                <a:off x="5191765" y="3227981"/>
                <a:ext cx="45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6</a:t>
                </a:r>
              </a:p>
            </p:txBody>
          </p:sp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3AEC55E7-939A-9F46-83B2-DB4A4CCEE26D}"/>
                  </a:ext>
                </a:extLst>
              </p:cNvPr>
              <p:cNvSpPr txBox="1"/>
              <p:nvPr/>
            </p:nvSpPr>
            <p:spPr>
              <a:xfrm>
                <a:off x="5188245" y="3561300"/>
                <a:ext cx="45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7</a:t>
                </a:r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59B413B9-E841-BA43-A831-874BD98B0DB1}"/>
                  </a:ext>
                </a:extLst>
              </p:cNvPr>
              <p:cNvSpPr txBox="1"/>
              <p:nvPr/>
            </p:nvSpPr>
            <p:spPr>
              <a:xfrm>
                <a:off x="5204521" y="3898297"/>
                <a:ext cx="45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8</a:t>
                </a:r>
              </a:p>
            </p:txBody>
          </p:sp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3A8493D5-3393-D84B-81AD-4AE9BD9B5BBC}"/>
                  </a:ext>
                </a:extLst>
              </p:cNvPr>
              <p:cNvSpPr txBox="1"/>
              <p:nvPr/>
            </p:nvSpPr>
            <p:spPr>
              <a:xfrm>
                <a:off x="5209594" y="4212125"/>
                <a:ext cx="45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9</a:t>
                </a:r>
              </a:p>
            </p:txBody>
          </p:sp>
          <p:sp>
            <p:nvSpPr>
              <p:cNvPr id="70" name="textruta 69">
                <a:extLst>
                  <a:ext uri="{FF2B5EF4-FFF2-40B4-BE49-F238E27FC236}">
                    <a16:creationId xmlns:a16="http://schemas.microsoft.com/office/drawing/2014/main" id="{FDFCFB11-3B71-4846-BF2D-3266D9BF94A2}"/>
                  </a:ext>
                </a:extLst>
              </p:cNvPr>
              <p:cNvSpPr txBox="1"/>
              <p:nvPr/>
            </p:nvSpPr>
            <p:spPr>
              <a:xfrm>
                <a:off x="5155949" y="4568613"/>
                <a:ext cx="45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</p:grp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4F84AA18-7A34-3A4A-9D78-2C6027630F43}"/>
                </a:ext>
              </a:extLst>
            </p:cNvPr>
            <p:cNvSpPr txBox="1"/>
            <p:nvPr/>
          </p:nvSpPr>
          <p:spPr>
            <a:xfrm>
              <a:off x="6139555" y="4860888"/>
              <a:ext cx="58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i="1" dirty="0"/>
                <a:t>n</a:t>
              </a:r>
              <a:r>
                <a:rPr lang="sv-SE" sz="2000" dirty="0"/>
                <a:t> =</a:t>
              </a:r>
              <a:endParaRPr lang="sv-SE" sz="2000" i="1" dirty="0"/>
            </a:p>
          </p:txBody>
        </p:sp>
      </p:grpSp>
      <p:sp>
        <p:nvSpPr>
          <p:cNvPr id="3" name="Rektangel 2"/>
          <p:cNvSpPr/>
          <p:nvPr/>
        </p:nvSpPr>
        <p:spPr>
          <a:xfrm>
            <a:off x="1028348" y="1031176"/>
            <a:ext cx="618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en diagnos i matematik hade eleverna följande antal rätt:</a:t>
            </a:r>
          </a:p>
        </p:txBody>
      </p:sp>
      <p:sp>
        <p:nvSpPr>
          <p:cNvPr id="4" name="Rektangel 3"/>
          <p:cNvSpPr/>
          <p:nvPr/>
        </p:nvSpPr>
        <p:spPr>
          <a:xfrm>
            <a:off x="518163" y="1346753"/>
            <a:ext cx="6760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800000"/>
                </a:solidFill>
              </a:rPr>
              <a:t>5, 7, 6, 7, 8, 9, 8, 8, 5, 10, 9, 8, 7, 8, 9, 6, 7, 8, 9, 10, 10, 9, 8, 7, 7</a:t>
            </a:r>
            <a:endParaRPr lang="sv-SE" sz="2000" b="1" dirty="0">
              <a:solidFill>
                <a:srgbClr val="8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919267" y="1688691"/>
            <a:ext cx="256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För in värdena i tabellen.</a:t>
            </a:r>
          </a:p>
        </p:txBody>
      </p:sp>
      <p:sp>
        <p:nvSpPr>
          <p:cNvPr id="8" name="Rektangel 7"/>
          <p:cNvSpPr/>
          <p:nvPr/>
        </p:nvSpPr>
        <p:spPr>
          <a:xfrm>
            <a:off x="355628" y="2045537"/>
            <a:ext cx="2295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Beräkna medelvärdet.</a:t>
            </a:r>
          </a:p>
        </p:txBody>
      </p:sp>
      <p:sp>
        <p:nvSpPr>
          <p:cNvPr id="9" name="Rektangel 8"/>
          <p:cNvSpPr/>
          <p:nvPr/>
        </p:nvSpPr>
        <p:spPr>
          <a:xfrm>
            <a:off x="347264" y="3620528"/>
            <a:ext cx="204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Beräkna medianen.</a:t>
            </a:r>
          </a:p>
        </p:txBody>
      </p:sp>
      <p:sp>
        <p:nvSpPr>
          <p:cNvPr id="10" name="Rektangel 9"/>
          <p:cNvSpPr/>
          <p:nvPr/>
        </p:nvSpPr>
        <p:spPr>
          <a:xfrm>
            <a:off x="347264" y="5273688"/>
            <a:ext cx="200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Beräkna typvärdet.</a:t>
            </a:r>
          </a:p>
        </p:txBody>
      </p:sp>
      <p:grpSp>
        <p:nvGrpSpPr>
          <p:cNvPr id="29" name="Grupp 28"/>
          <p:cNvGrpSpPr/>
          <p:nvPr/>
        </p:nvGrpSpPr>
        <p:grpSpPr>
          <a:xfrm>
            <a:off x="6473073" y="2880360"/>
            <a:ext cx="313583" cy="2036167"/>
            <a:chOff x="6473073" y="2880360"/>
            <a:chExt cx="313583" cy="2036167"/>
          </a:xfrm>
        </p:grpSpPr>
        <p:sp>
          <p:nvSpPr>
            <p:cNvPr id="7" name="textruta 6"/>
            <p:cNvSpPr txBox="1"/>
            <p:nvPr/>
          </p:nvSpPr>
          <p:spPr>
            <a:xfrm>
              <a:off x="6476004" y="2880360"/>
              <a:ext cx="29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rgbClr val="800000"/>
                  </a:solidFill>
                </a:rPr>
                <a:t>2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6476004" y="3212592"/>
              <a:ext cx="29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rgbClr val="800000"/>
                  </a:solidFill>
                </a:rPr>
                <a:t>2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476004" y="3535071"/>
              <a:ext cx="29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rgbClr val="800000"/>
                  </a:solidFill>
                </a:rPr>
                <a:t>6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6473073" y="3848704"/>
              <a:ext cx="29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rgbClr val="800000"/>
                  </a:solidFill>
                </a:rPr>
                <a:t>7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6476004" y="4158075"/>
              <a:ext cx="290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rgbClr val="800000"/>
                  </a:solidFill>
                </a:rPr>
                <a:t>5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6493560" y="4516417"/>
              <a:ext cx="29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rgbClr val="800000"/>
                  </a:solidFill>
                </a:rPr>
                <a:t>3</a:t>
              </a:r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7434234" y="2890295"/>
            <a:ext cx="1494910" cy="2045088"/>
            <a:chOff x="7434234" y="2890295"/>
            <a:chExt cx="1494910" cy="2045088"/>
          </a:xfrm>
        </p:grpSpPr>
        <p:sp>
          <p:nvSpPr>
            <p:cNvPr id="16" name="textruta 15"/>
            <p:cNvSpPr txBox="1"/>
            <p:nvPr/>
          </p:nvSpPr>
          <p:spPr>
            <a:xfrm>
              <a:off x="7558305" y="2890295"/>
              <a:ext cx="1370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5 · 2 = </a:t>
              </a:r>
              <a:r>
                <a:rPr lang="sv-SE" sz="2000" dirty="0">
                  <a:solidFill>
                    <a:srgbClr val="800000"/>
                  </a:solidFill>
                </a:rPr>
                <a:t>10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7549451" y="3212379"/>
              <a:ext cx="114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6 · 2 = </a:t>
              </a:r>
              <a:r>
                <a:rPr lang="sv-SE" sz="2000" dirty="0">
                  <a:solidFill>
                    <a:srgbClr val="9A0002"/>
                  </a:solidFill>
                </a:rPr>
                <a:t>12</a:t>
              </a: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564139" y="3550461"/>
              <a:ext cx="1206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7 · 6 = </a:t>
              </a:r>
              <a:r>
                <a:rPr lang="sv-SE" sz="2000" dirty="0">
                  <a:solidFill>
                    <a:srgbClr val="800000"/>
                  </a:solidFill>
                </a:rPr>
                <a:t>42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549451" y="3882591"/>
              <a:ext cx="1236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8 · 7 = </a:t>
              </a:r>
              <a:r>
                <a:rPr lang="sv-SE" sz="2000" dirty="0">
                  <a:solidFill>
                    <a:srgbClr val="800000"/>
                  </a:solidFill>
                </a:rPr>
                <a:t>56</a:t>
              </a: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7535259" y="4203254"/>
              <a:ext cx="1327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9 · 5 = </a:t>
              </a:r>
              <a:r>
                <a:rPr lang="sv-SE" sz="2000" dirty="0">
                  <a:solidFill>
                    <a:srgbClr val="800000"/>
                  </a:solidFill>
                </a:rPr>
                <a:t>45</a:t>
              </a: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7434234" y="4535273"/>
              <a:ext cx="1284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10 · 3 = </a:t>
              </a:r>
              <a:r>
                <a:rPr lang="sv-SE" sz="2000" dirty="0">
                  <a:solidFill>
                    <a:srgbClr val="800000"/>
                  </a:solidFill>
                </a:rPr>
                <a:t>30</a:t>
              </a:r>
            </a:p>
          </p:txBody>
        </p:sp>
      </p:grpSp>
      <p:sp>
        <p:nvSpPr>
          <p:cNvPr id="27" name="textruta 26"/>
          <p:cNvSpPr txBox="1"/>
          <p:nvPr/>
        </p:nvSpPr>
        <p:spPr>
          <a:xfrm>
            <a:off x="8078426" y="4855628"/>
            <a:ext cx="581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195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6510303" y="4860888"/>
            <a:ext cx="49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25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0883" y="3002679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A0002"/>
                </a:solidFill>
                <a:cs typeface="Bradley Hand Bold"/>
              </a:rPr>
              <a:t>Medelvärde</a:t>
            </a:r>
            <a:r>
              <a:rPr lang="sv-SE" dirty="0">
                <a:solidFill>
                  <a:srgbClr val="9A0002"/>
                </a:solidFill>
                <a:cs typeface="Bradley Hand Bold"/>
              </a:rPr>
              <a:t>:</a:t>
            </a:r>
          </a:p>
        </p:txBody>
      </p:sp>
      <p:grpSp>
        <p:nvGrpSpPr>
          <p:cNvPr id="33" name="Grupp 32"/>
          <p:cNvGrpSpPr/>
          <p:nvPr/>
        </p:nvGrpSpPr>
        <p:grpSpPr>
          <a:xfrm>
            <a:off x="1693373" y="2889263"/>
            <a:ext cx="1368473" cy="711632"/>
            <a:chOff x="1932046" y="5075064"/>
            <a:chExt cx="1368473" cy="711632"/>
          </a:xfrm>
        </p:grpSpPr>
        <p:grpSp>
          <p:nvGrpSpPr>
            <p:cNvPr id="34" name="Grupp 33"/>
            <p:cNvGrpSpPr/>
            <p:nvPr/>
          </p:nvGrpSpPr>
          <p:grpSpPr>
            <a:xfrm>
              <a:off x="1932046" y="5075064"/>
              <a:ext cx="1368473" cy="711632"/>
              <a:chOff x="2715285" y="3388917"/>
              <a:chExt cx="1368473" cy="711632"/>
            </a:xfrm>
          </p:grpSpPr>
          <p:grpSp>
            <p:nvGrpSpPr>
              <p:cNvPr id="36" name="Grupp 35"/>
              <p:cNvGrpSpPr>
                <a:grpSpLocks/>
              </p:cNvGrpSpPr>
              <p:nvPr/>
            </p:nvGrpSpPr>
            <p:grpSpPr bwMode="auto">
              <a:xfrm>
                <a:off x="2715285" y="3388917"/>
                <a:ext cx="535724" cy="711632"/>
                <a:chOff x="4119886" y="1846460"/>
                <a:chExt cx="535474" cy="711833"/>
              </a:xfrm>
            </p:grpSpPr>
            <p:sp>
              <p:nvSpPr>
                <p:cNvPr id="3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119886" y="1846460"/>
                  <a:ext cx="53547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195</a:t>
                  </a:r>
                </a:p>
              </p:txBody>
            </p:sp>
            <p:sp>
              <p:nvSpPr>
                <p:cNvPr id="3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44825" y="2188857"/>
                  <a:ext cx="41850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25</a:t>
                  </a:r>
                </a:p>
              </p:txBody>
            </p:sp>
            <p:cxnSp>
              <p:nvCxnSpPr>
                <p:cNvPr id="40" name="Rak 39"/>
                <p:cNvCxnSpPr/>
                <p:nvPr/>
              </p:nvCxnSpPr>
              <p:spPr>
                <a:xfrm>
                  <a:off x="4130816" y="2181406"/>
                  <a:ext cx="4718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ruta 36"/>
              <p:cNvSpPr txBox="1"/>
              <p:nvPr/>
            </p:nvSpPr>
            <p:spPr>
              <a:xfrm>
                <a:off x="3828288" y="3531164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35" name="textruta 34"/>
            <p:cNvSpPr txBox="1"/>
            <p:nvPr/>
          </p:nvSpPr>
          <p:spPr>
            <a:xfrm>
              <a:off x="2389526" y="520874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cs typeface="Bradley Hand Bold"/>
                </a:rPr>
                <a:t>poäng </a:t>
              </a:r>
              <a:endParaRPr lang="sv-SE" dirty="0"/>
            </a:p>
          </p:txBody>
        </p:sp>
      </p:grpSp>
      <p:sp>
        <p:nvSpPr>
          <p:cNvPr id="41" name="Rektangel 40"/>
          <p:cNvSpPr/>
          <p:nvPr/>
        </p:nvSpPr>
        <p:spPr>
          <a:xfrm>
            <a:off x="2996218" y="303151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7,8 poäng</a:t>
            </a:r>
            <a:endParaRPr lang="sv-SE" dirty="0">
              <a:cs typeface="Bradley Hand Bold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480654" y="6152249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A0002"/>
                </a:solidFill>
                <a:cs typeface="Bradley Hand Bold"/>
              </a:rPr>
              <a:t>Typvärdet</a:t>
            </a:r>
            <a:r>
              <a:rPr lang="sv-SE" dirty="0">
                <a:solidFill>
                  <a:srgbClr val="9A0002"/>
                </a:solidFill>
                <a:cs typeface="Bradley Hand Bold"/>
              </a:rPr>
              <a:t>:</a:t>
            </a:r>
          </a:p>
        </p:txBody>
      </p:sp>
      <p:sp>
        <p:nvSpPr>
          <p:cNvPr id="54" name="Rektangel 53"/>
          <p:cNvSpPr/>
          <p:nvPr/>
        </p:nvSpPr>
        <p:spPr>
          <a:xfrm>
            <a:off x="1526271" y="6152249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8 poäng</a:t>
            </a:r>
            <a:endParaRPr lang="sv-SE" dirty="0">
              <a:cs typeface="Bradley Hand Bold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166138" y="153765"/>
            <a:ext cx="880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   5.5		          Lägesmått från tabeller och diagram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D5ED6609-39CC-A242-9200-917B977870F1}"/>
              </a:ext>
            </a:extLst>
          </p:cNvPr>
          <p:cNvSpPr txBox="1"/>
          <p:nvPr/>
        </p:nvSpPr>
        <p:spPr>
          <a:xfrm>
            <a:off x="7515506" y="4860888"/>
            <a:ext cx="719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/>
              <a:t>S:a</a:t>
            </a:r>
            <a:r>
              <a:rPr lang="sv-SE" sz="2000" dirty="0"/>
              <a:t> =</a:t>
            </a:r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8EF09AD9-7581-8642-A017-AC606728786B}"/>
              </a:ext>
            </a:extLst>
          </p:cNvPr>
          <p:cNvGrpSpPr/>
          <p:nvPr/>
        </p:nvGrpSpPr>
        <p:grpSpPr>
          <a:xfrm>
            <a:off x="5526926" y="5167055"/>
            <a:ext cx="1457055" cy="1355918"/>
            <a:chOff x="5526926" y="5167055"/>
            <a:chExt cx="1457055" cy="1355918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661E192F-F728-9C41-B107-E47D40365669}"/>
                </a:ext>
              </a:extLst>
            </p:cNvPr>
            <p:cNvSpPr/>
            <p:nvPr/>
          </p:nvSpPr>
          <p:spPr>
            <a:xfrm>
              <a:off x="5526926" y="5691976"/>
              <a:ext cx="1457055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i="1" dirty="0"/>
                <a:t>n </a:t>
              </a:r>
              <a:r>
                <a:rPr lang="sv-SE" sz="1200" dirty="0"/>
                <a:t>står för hur många värden det är.</a:t>
              </a:r>
              <a:endParaRPr lang="sv-SE" sz="1200" i="1" dirty="0"/>
            </a:p>
            <a:p>
              <a:r>
                <a:rPr lang="sv-SE" sz="1200" dirty="0"/>
                <a:t>I detta fall att det är </a:t>
              </a:r>
            </a:p>
            <a:p>
              <a:r>
                <a:rPr lang="sv-SE" sz="1200" dirty="0"/>
                <a:t>25 elever i klassen.</a:t>
              </a:r>
            </a:p>
          </p:txBody>
        </p:sp>
        <p:cxnSp>
          <p:nvCxnSpPr>
            <p:cNvPr id="74" name="Rak pil 73">
              <a:extLst>
                <a:ext uri="{FF2B5EF4-FFF2-40B4-BE49-F238E27FC236}">
                  <a16:creationId xmlns:a16="http://schemas.microsoft.com/office/drawing/2014/main" id="{6067D960-AC8E-634D-A043-49F4F7E352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9606" y="5167055"/>
              <a:ext cx="11919" cy="519987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70ABABA9-8377-774A-A8E7-EC02C6568C15}"/>
              </a:ext>
            </a:extLst>
          </p:cNvPr>
          <p:cNvGrpSpPr/>
          <p:nvPr/>
        </p:nvGrpSpPr>
        <p:grpSpPr>
          <a:xfrm>
            <a:off x="7285150" y="1061121"/>
            <a:ext cx="1690437" cy="1438541"/>
            <a:chOff x="4945219" y="5423588"/>
            <a:chExt cx="1690437" cy="1438541"/>
          </a:xfrm>
        </p:grpSpPr>
        <p:sp>
          <p:nvSpPr>
            <p:cNvPr id="79" name="Rektangel 78">
              <a:extLst>
                <a:ext uri="{FF2B5EF4-FFF2-40B4-BE49-F238E27FC236}">
                  <a16:creationId xmlns:a16="http://schemas.microsoft.com/office/drawing/2014/main" id="{D8CD28C6-AAF2-B640-9E0F-C1739714A7E1}"/>
                </a:ext>
              </a:extLst>
            </p:cNvPr>
            <p:cNvSpPr/>
            <p:nvPr/>
          </p:nvSpPr>
          <p:spPr>
            <a:xfrm>
              <a:off x="4945219" y="5423588"/>
              <a:ext cx="1690437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(</a:t>
              </a:r>
              <a:r>
                <a:rPr lang="sv-SE" sz="1200" i="1" dirty="0"/>
                <a:t>f · x</a:t>
              </a:r>
              <a:r>
                <a:rPr lang="sv-SE" sz="1200" dirty="0"/>
                <a:t>) betyder det  sammanlagda resultatet för alla som har 5 rätt, </a:t>
              </a:r>
            </a:p>
            <a:p>
              <a:r>
                <a:rPr lang="sv-SE" sz="1200" dirty="0"/>
                <a:t>6 rätt osv. </a:t>
              </a:r>
            </a:p>
          </p:txBody>
        </p:sp>
        <p:cxnSp>
          <p:nvCxnSpPr>
            <p:cNvPr id="80" name="Rak pil 79">
              <a:extLst>
                <a:ext uri="{FF2B5EF4-FFF2-40B4-BE49-F238E27FC236}">
                  <a16:creationId xmlns:a16="http://schemas.microsoft.com/office/drawing/2014/main" id="{DCC44FA7-3045-7E41-B91A-BB688277EC25}"/>
                </a:ext>
              </a:extLst>
            </p:cNvPr>
            <p:cNvCxnSpPr>
              <a:cxnSpLocks/>
            </p:cNvCxnSpPr>
            <p:nvPr/>
          </p:nvCxnSpPr>
          <p:spPr>
            <a:xfrm>
              <a:off x="5787409" y="6256242"/>
              <a:ext cx="0" cy="605887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5" name="Grupp 84">
            <a:extLst>
              <a:ext uri="{FF2B5EF4-FFF2-40B4-BE49-F238E27FC236}">
                <a16:creationId xmlns:a16="http://schemas.microsoft.com/office/drawing/2014/main" id="{F932DD74-12EB-7F46-BC28-69A70492B618}"/>
              </a:ext>
            </a:extLst>
          </p:cNvPr>
          <p:cNvGrpSpPr/>
          <p:nvPr/>
        </p:nvGrpSpPr>
        <p:grpSpPr>
          <a:xfrm>
            <a:off x="7236277" y="5147856"/>
            <a:ext cx="1597141" cy="1375117"/>
            <a:chOff x="4625873" y="4838545"/>
            <a:chExt cx="1597141" cy="1375117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1AAAF1DC-E233-8F4C-B0A1-A3E87AAD008C}"/>
                </a:ext>
              </a:extLst>
            </p:cNvPr>
            <p:cNvSpPr/>
            <p:nvPr/>
          </p:nvSpPr>
          <p:spPr>
            <a:xfrm>
              <a:off x="4625873" y="5382665"/>
              <a:ext cx="1597141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i="1" dirty="0"/>
                <a:t>S:a </a:t>
              </a:r>
              <a:r>
                <a:rPr lang="sv-SE" sz="1200" dirty="0"/>
                <a:t>betyder </a:t>
              </a:r>
              <a:r>
                <a:rPr lang="sv-SE" sz="1200" i="1" dirty="0"/>
                <a:t>summa</a:t>
              </a:r>
              <a:r>
                <a:rPr lang="sv-SE" sz="1200" dirty="0"/>
                <a:t>. I detta fall är det den totala summan av alla elevers resultat.</a:t>
              </a:r>
            </a:p>
          </p:txBody>
        </p:sp>
        <p:cxnSp>
          <p:nvCxnSpPr>
            <p:cNvPr id="87" name="Rak pil 86">
              <a:extLst>
                <a:ext uri="{FF2B5EF4-FFF2-40B4-BE49-F238E27FC236}">
                  <a16:creationId xmlns:a16="http://schemas.microsoft.com/office/drawing/2014/main" id="{38195C4E-99C9-C84C-9424-B2588F420C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3176" y="4838545"/>
              <a:ext cx="2098" cy="54412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3" name="Rektangel 92">
            <a:extLst>
              <a:ext uri="{FF2B5EF4-FFF2-40B4-BE49-F238E27FC236}">
                <a16:creationId xmlns:a16="http://schemas.microsoft.com/office/drawing/2014/main" id="{39779AF7-BB2E-8746-8D42-C3CDAFEBD38F}"/>
              </a:ext>
            </a:extLst>
          </p:cNvPr>
          <p:cNvSpPr/>
          <p:nvPr/>
        </p:nvSpPr>
        <p:spPr>
          <a:xfrm>
            <a:off x="271844" y="2362811"/>
            <a:ext cx="394989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Medelvärdet får du fram genom att dividera summan av alla resultat (</a:t>
            </a:r>
            <a:r>
              <a:rPr lang="sv-SE" sz="1200" i="1" dirty="0"/>
              <a:t>S:a </a:t>
            </a:r>
            <a:r>
              <a:rPr lang="sv-SE" sz="1200" dirty="0"/>
              <a:t>= 195) med summan av frekvenserna (</a:t>
            </a:r>
            <a:r>
              <a:rPr lang="sv-SE" sz="1200" i="1" dirty="0"/>
              <a:t>n</a:t>
            </a:r>
            <a:r>
              <a:rPr lang="sv-SE" sz="1200" dirty="0"/>
              <a:t> = 25).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6A44FD5D-821C-B74F-95E2-F67FDF5D62E3}"/>
              </a:ext>
            </a:extLst>
          </p:cNvPr>
          <p:cNvSpPr/>
          <p:nvPr/>
        </p:nvSpPr>
        <p:spPr>
          <a:xfrm>
            <a:off x="329900" y="4088153"/>
            <a:ext cx="258936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är 25 elever i klassen. Det betyder att det 13:e värdet hamnar i mitten.  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AD3B294E-483A-1248-8EBE-ACB7091EF9AE}"/>
              </a:ext>
            </a:extLst>
          </p:cNvPr>
          <p:cNvSpPr/>
          <p:nvPr/>
        </p:nvSpPr>
        <p:spPr>
          <a:xfrm>
            <a:off x="355628" y="5690584"/>
            <a:ext cx="280757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värde som är vanligast. I tabellen kan vi avläsa att 8 poäng är det vanligaste.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64912A11-E7A7-7C47-93EB-0F140D5B533B}"/>
              </a:ext>
            </a:extLst>
          </p:cNvPr>
          <p:cNvSpPr/>
          <p:nvPr/>
        </p:nvSpPr>
        <p:spPr>
          <a:xfrm>
            <a:off x="3710420" y="647103"/>
            <a:ext cx="131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Från tabell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BAA93914-4DFA-9844-A079-632827A7C47C}"/>
              </a:ext>
            </a:extLst>
          </p:cNvPr>
          <p:cNvSpPr txBox="1"/>
          <p:nvPr/>
        </p:nvSpPr>
        <p:spPr>
          <a:xfrm>
            <a:off x="446396" y="4700128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A0002"/>
                </a:solidFill>
                <a:cs typeface="Bradley Hand Bold"/>
              </a:rPr>
              <a:t>Medianen</a:t>
            </a:r>
            <a:r>
              <a:rPr lang="sv-SE" dirty="0">
                <a:solidFill>
                  <a:srgbClr val="9A0002"/>
                </a:solidFill>
                <a:cs typeface="Bradley Hand Bold"/>
              </a:rPr>
              <a:t>:</a:t>
            </a:r>
            <a:endParaRPr lang="sv-SE" i="1" dirty="0">
              <a:solidFill>
                <a:srgbClr val="9A0002"/>
              </a:solidFill>
              <a:cs typeface="Bradley Hand Bold"/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91BEB9B3-F09F-2C4B-B7CA-836D9F036FD4}"/>
              </a:ext>
            </a:extLst>
          </p:cNvPr>
          <p:cNvSpPr/>
          <p:nvPr/>
        </p:nvSpPr>
        <p:spPr>
          <a:xfrm>
            <a:off x="1522230" y="4705074"/>
            <a:ext cx="147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cs typeface="Bradley Hand Bold"/>
              </a:rPr>
              <a:t>8 poäng</a:t>
            </a:r>
            <a:endParaRPr lang="sv-SE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4608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27" grpId="0"/>
      <p:bldP spid="28" grpId="0"/>
      <p:bldP spid="32" grpId="0"/>
      <p:bldP spid="41" grpId="0"/>
      <p:bldP spid="53" grpId="0"/>
      <p:bldP spid="54" grpId="0"/>
      <p:bldP spid="72" grpId="0"/>
      <p:bldP spid="93" grpId="0" animBg="1"/>
      <p:bldP spid="95" grpId="0" animBg="1"/>
      <p:bldP spid="96" grpId="0" animBg="1"/>
      <p:bldP spid="99" grpId="0"/>
      <p:bldP spid="101" grpId="0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03300" y="2834467"/>
            <a:ext cx="762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Beräkna medelvärdet av antalet prickar.</a:t>
            </a:r>
          </a:p>
        </p:txBody>
      </p:sp>
      <p:sp>
        <p:nvSpPr>
          <p:cNvPr id="7" name="Rektangel 6"/>
          <p:cNvSpPr/>
          <p:nvPr/>
        </p:nvSpPr>
        <p:spPr>
          <a:xfrm>
            <a:off x="299360" y="5291232"/>
            <a:ext cx="204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Beräkna medianen.</a:t>
            </a:r>
          </a:p>
        </p:txBody>
      </p:sp>
      <p:sp>
        <p:nvSpPr>
          <p:cNvPr id="8" name="Rektangel 7"/>
          <p:cNvSpPr/>
          <p:nvPr/>
        </p:nvSpPr>
        <p:spPr>
          <a:xfrm>
            <a:off x="299929" y="1634834"/>
            <a:ext cx="200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Beräkna typvärdet.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43309" y="3749408"/>
            <a:ext cx="146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Antal prickar:</a:t>
            </a:r>
          </a:p>
        </p:txBody>
      </p:sp>
      <p:sp>
        <p:nvSpPr>
          <p:cNvPr id="10" name="Rektangel 9"/>
          <p:cNvSpPr/>
          <p:nvPr/>
        </p:nvSpPr>
        <p:spPr>
          <a:xfrm>
            <a:off x="1861080" y="3773315"/>
            <a:ext cx="4659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(</a:t>
            </a:r>
            <a:r>
              <a:rPr lang="sv-SE" dirty="0"/>
              <a:t>3 · 1 + 4 · 2 + 2 · 3 + 5 · 4 + 3 · 5 + 3 · 6</a:t>
            </a:r>
            <a:r>
              <a:rPr lang="sv-SE" dirty="0">
                <a:cs typeface="Bradley Hand Bold"/>
              </a:rPr>
              <a:t>) prickar</a:t>
            </a:r>
            <a:r>
              <a:rPr lang="is-IS" dirty="0">
                <a:cs typeface="Bradley Hand Bold"/>
              </a:rPr>
              <a:t> =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6374085" y="3789829"/>
            <a:ext cx="147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cs typeface="Bradley Hand Bold"/>
              </a:rPr>
              <a:t>70 prickar</a:t>
            </a:r>
            <a:endParaRPr lang="sv-SE" dirty="0">
              <a:cs typeface="Bradley Hand Bold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82204" y="4154609"/>
            <a:ext cx="165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Antal kast: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854654" y="4132878"/>
            <a:ext cx="2822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(</a:t>
            </a:r>
            <a:r>
              <a:rPr lang="sv-SE" dirty="0"/>
              <a:t>3 + 4 + 2 + 5 + 3 + 3</a:t>
            </a:r>
            <a:r>
              <a:rPr lang="sv-SE" dirty="0">
                <a:cs typeface="Bradley Hand Bold"/>
              </a:rPr>
              <a:t>) kast</a:t>
            </a:r>
            <a:r>
              <a:rPr lang="is-IS" dirty="0">
                <a:cs typeface="Bradley Hand Bold"/>
              </a:rPr>
              <a:t>  = </a:t>
            </a:r>
            <a:endParaRPr lang="sv-SE" dirty="0"/>
          </a:p>
        </p:txBody>
      </p:sp>
      <p:sp>
        <p:nvSpPr>
          <p:cNvPr id="16" name="Rektangel 15"/>
          <p:cNvSpPr/>
          <p:nvPr/>
        </p:nvSpPr>
        <p:spPr>
          <a:xfrm>
            <a:off x="4537524" y="4134903"/>
            <a:ext cx="147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cs typeface="Bradley Hand Bold"/>
              </a:rPr>
              <a:t>20 kast</a:t>
            </a:r>
            <a:endParaRPr lang="sv-SE" dirty="0">
              <a:cs typeface="Bradley Hand Bold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591175" y="4624033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A0002"/>
                </a:solidFill>
                <a:cs typeface="Bradley Hand Bold"/>
              </a:rPr>
              <a:t>Medelvärde</a:t>
            </a:r>
            <a:r>
              <a:rPr lang="sv-SE" dirty="0">
                <a:solidFill>
                  <a:srgbClr val="9A0002"/>
                </a:solidFill>
                <a:cs typeface="Bradley Hand Bold"/>
              </a:rPr>
              <a:t>: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1951477" y="4494047"/>
            <a:ext cx="1536772" cy="691111"/>
            <a:chOff x="1932053" y="5083770"/>
            <a:chExt cx="1536772" cy="691111"/>
          </a:xfrm>
        </p:grpSpPr>
        <p:grpSp>
          <p:nvGrpSpPr>
            <p:cNvPr id="21" name="Grupp 20"/>
            <p:cNvGrpSpPr>
              <a:grpSpLocks/>
            </p:cNvGrpSpPr>
            <p:nvPr/>
          </p:nvGrpSpPr>
          <p:grpSpPr bwMode="auto">
            <a:xfrm>
              <a:off x="1932053" y="5083770"/>
              <a:ext cx="472048" cy="691111"/>
              <a:chOff x="4119886" y="1855168"/>
              <a:chExt cx="471827" cy="691306"/>
            </a:xfrm>
          </p:grpSpPr>
          <p:sp>
            <p:nvSpPr>
              <p:cNvPr id="23" name="textruta 29"/>
              <p:cNvSpPr txBox="1">
                <a:spLocks noChangeArrowheads="1"/>
              </p:cNvSpPr>
              <p:nvPr/>
            </p:nvSpPr>
            <p:spPr bwMode="auto">
              <a:xfrm>
                <a:off x="4156008" y="1855168"/>
                <a:ext cx="41850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70</a:t>
                </a:r>
              </a:p>
            </p:txBody>
          </p:sp>
          <p:sp>
            <p:nvSpPr>
              <p:cNvPr id="24" name="textruta 30"/>
              <p:cNvSpPr txBox="1">
                <a:spLocks noChangeArrowheads="1"/>
              </p:cNvSpPr>
              <p:nvPr/>
            </p:nvSpPr>
            <p:spPr bwMode="auto">
              <a:xfrm>
                <a:off x="4154559" y="2177038"/>
                <a:ext cx="41850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20</a:t>
                </a:r>
              </a:p>
            </p:txBody>
          </p:sp>
          <p:cxnSp>
            <p:nvCxnSpPr>
              <p:cNvPr id="25" name="Rak 24"/>
              <p:cNvCxnSpPr/>
              <p:nvPr/>
            </p:nvCxnSpPr>
            <p:spPr>
              <a:xfrm>
                <a:off x="4119886" y="2203748"/>
                <a:ext cx="4718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/>
            <p:cNvSpPr txBox="1"/>
            <p:nvPr/>
          </p:nvSpPr>
          <p:spPr>
            <a:xfrm>
              <a:off x="2366407" y="5204369"/>
              <a:ext cx="1102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cs typeface="Bradley Hand Bold"/>
                </a:rPr>
                <a:t>prickar =  </a:t>
              </a:r>
              <a:endParaRPr lang="sv-SE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3287351" y="4624483"/>
            <a:ext cx="18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3,5 prickar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576035" y="2316679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A0002"/>
                </a:solidFill>
                <a:cs typeface="Bradley Hand Bold"/>
              </a:rPr>
              <a:t>Typvärdet</a:t>
            </a:r>
            <a:r>
              <a:rPr lang="sv-SE" dirty="0">
                <a:solidFill>
                  <a:srgbClr val="9A0002"/>
                </a:solidFill>
                <a:cs typeface="Bradley Hand Bold"/>
              </a:rPr>
              <a:t>:</a:t>
            </a:r>
          </a:p>
        </p:txBody>
      </p:sp>
      <p:sp>
        <p:nvSpPr>
          <p:cNvPr id="41" name="Rektangel 40"/>
          <p:cNvSpPr/>
          <p:nvPr/>
        </p:nvSpPr>
        <p:spPr>
          <a:xfrm>
            <a:off x="1688390" y="2330801"/>
            <a:ext cx="99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4 prickar</a:t>
            </a:r>
            <a:endParaRPr lang="sv-SE" dirty="0">
              <a:cs typeface="Bradley Hand Bold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81AF258-495A-4E4A-92D1-0086A6A24417}"/>
              </a:ext>
            </a:extLst>
          </p:cNvPr>
          <p:cNvSpPr/>
          <p:nvPr/>
        </p:nvSpPr>
        <p:spPr>
          <a:xfrm>
            <a:off x="3098425" y="256032"/>
            <a:ext cx="1579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Från diagram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5F8CD2A-2BE2-A44F-AE61-0A5FDD3FF6B7}"/>
              </a:ext>
            </a:extLst>
          </p:cNvPr>
          <p:cNvSpPr/>
          <p:nvPr/>
        </p:nvSpPr>
        <p:spPr>
          <a:xfrm>
            <a:off x="547683" y="2002132"/>
            <a:ext cx="239998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Den längsta stolpen visar typvärdet.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AE8638F-9F9C-0D46-B00B-FB5D1B1C6E24}"/>
              </a:ext>
            </a:extLst>
          </p:cNvPr>
          <p:cNvSpPr/>
          <p:nvPr/>
        </p:nvSpPr>
        <p:spPr>
          <a:xfrm>
            <a:off x="550004" y="3211558"/>
            <a:ext cx="50039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Addera värdena som varje stolpe ger,  tre kast visade 1 prick, fyra kast visade 2 prickar osv. Antalet kast får du fram genom att addera frekvenserna.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2B1F47F-3C44-054B-ADC1-37EEF0B599B2}"/>
              </a:ext>
            </a:extLst>
          </p:cNvPr>
          <p:cNvSpPr/>
          <p:nvPr/>
        </p:nvSpPr>
        <p:spPr>
          <a:xfrm>
            <a:off x="550004" y="5647333"/>
            <a:ext cx="704374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är 20 kast. Det betyder att det 10:e och 11:e värdet hamnar i mitten.  Medianen är medelvärdet av dessa.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D9385AA3-44BA-6F49-98B1-17A0C834312F}"/>
              </a:ext>
            </a:extLst>
          </p:cNvPr>
          <p:cNvGrpSpPr/>
          <p:nvPr/>
        </p:nvGrpSpPr>
        <p:grpSpPr>
          <a:xfrm>
            <a:off x="816858" y="106783"/>
            <a:ext cx="8096634" cy="2568846"/>
            <a:chOff x="816858" y="106783"/>
            <a:chExt cx="8096634" cy="2568846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58516397-94F5-E346-AD35-45468586A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858" y="441860"/>
              <a:ext cx="846530" cy="1009325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1FE4642C-ED09-2E4A-AEBA-E894A2D38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8273" y="106783"/>
              <a:ext cx="3615219" cy="2568846"/>
            </a:xfrm>
            <a:prstGeom prst="rect">
              <a:avLst/>
            </a:prstGeom>
          </p:spPr>
        </p:pic>
        <p:sp>
          <p:nvSpPr>
            <p:cNvPr id="2" name="Rektangel 1"/>
            <p:cNvSpPr/>
            <p:nvPr/>
          </p:nvSpPr>
          <p:spPr>
            <a:xfrm>
              <a:off x="1663388" y="708629"/>
              <a:ext cx="4262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Stolpdiagrammet visar resultatet av ett antal kast med en sexsidig tärning.</a:t>
              </a:r>
            </a:p>
          </p:txBody>
        </p:sp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D9F2E6E1-BCFE-DB4E-ABAF-08451707C32C}"/>
              </a:ext>
            </a:extLst>
          </p:cNvPr>
          <p:cNvSpPr txBox="1"/>
          <p:nvPr/>
        </p:nvSpPr>
        <p:spPr>
          <a:xfrm>
            <a:off x="591175" y="6043257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A0002"/>
                </a:solidFill>
                <a:cs typeface="Bradley Hand Bold"/>
              </a:rPr>
              <a:t>Medianen</a:t>
            </a:r>
            <a:r>
              <a:rPr lang="sv-SE" dirty="0">
                <a:solidFill>
                  <a:srgbClr val="9A0002"/>
                </a:solidFill>
                <a:cs typeface="Bradley Hand Bold"/>
              </a:rPr>
              <a:t>: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6144052F-49CF-1D49-8D69-1D1D8CC827F7}"/>
              </a:ext>
            </a:extLst>
          </p:cNvPr>
          <p:cNvGrpSpPr/>
          <p:nvPr/>
        </p:nvGrpSpPr>
        <p:grpSpPr>
          <a:xfrm>
            <a:off x="1739901" y="5916164"/>
            <a:ext cx="1462980" cy="661686"/>
            <a:chOff x="1821777" y="5075066"/>
            <a:chExt cx="1462980" cy="661686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D881B072-9755-B14B-A101-56D064F12878}"/>
                </a:ext>
              </a:extLst>
            </p:cNvPr>
            <p:cNvGrpSpPr/>
            <p:nvPr/>
          </p:nvGrpSpPr>
          <p:grpSpPr>
            <a:xfrm>
              <a:off x="1821777" y="5075066"/>
              <a:ext cx="1462980" cy="661686"/>
              <a:chOff x="2605016" y="3388919"/>
              <a:chExt cx="1462980" cy="661686"/>
            </a:xfrm>
          </p:grpSpPr>
          <p:grpSp>
            <p:nvGrpSpPr>
              <p:cNvPr id="54" name="Grupp 53">
                <a:extLst>
                  <a:ext uri="{FF2B5EF4-FFF2-40B4-BE49-F238E27FC236}">
                    <a16:creationId xmlns:a16="http://schemas.microsoft.com/office/drawing/2014/main" id="{60AF8605-4E30-8F45-92B0-72D48CE93E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5016" y="3388919"/>
                <a:ext cx="639919" cy="661686"/>
                <a:chOff x="4009672" y="1846460"/>
                <a:chExt cx="639621" cy="661872"/>
              </a:xfrm>
            </p:grpSpPr>
            <p:sp>
              <p:nvSpPr>
                <p:cNvPr id="56" name="textruta 29">
                  <a:extLst>
                    <a:ext uri="{FF2B5EF4-FFF2-40B4-BE49-F238E27FC236}">
                      <a16:creationId xmlns:a16="http://schemas.microsoft.com/office/drawing/2014/main" id="{D729BC44-2CE3-FE4D-8804-A5CC206B4A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09672" y="1846460"/>
                  <a:ext cx="63962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4 + 4</a:t>
                  </a:r>
                </a:p>
              </p:txBody>
            </p:sp>
            <p:sp>
              <p:nvSpPr>
                <p:cNvPr id="57" name="textruta 30">
                  <a:extLst>
                    <a:ext uri="{FF2B5EF4-FFF2-40B4-BE49-F238E27FC236}">
                      <a16:creationId xmlns:a16="http://schemas.microsoft.com/office/drawing/2014/main" id="{E4A0A05A-1B29-A845-A50F-9C28629E64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0795" y="2138896"/>
                  <a:ext cx="3015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58" name="Rak 57">
                  <a:extLst>
                    <a:ext uri="{FF2B5EF4-FFF2-40B4-BE49-F238E27FC236}">
                      <a16:creationId xmlns:a16="http://schemas.microsoft.com/office/drawing/2014/main" id="{872F4F49-24D3-124E-B582-6D578EE91E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7482" y="2183738"/>
                  <a:ext cx="507665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812461A2-BA84-DE47-A395-41C0CD6BB2B5}"/>
                  </a:ext>
                </a:extLst>
              </p:cNvPr>
              <p:cNvSpPr txBox="1"/>
              <p:nvPr/>
            </p:nvSpPr>
            <p:spPr>
              <a:xfrm>
                <a:off x="3812526" y="3516012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9E047694-2A67-D643-9614-BA9AA2E34627}"/>
                </a:ext>
              </a:extLst>
            </p:cNvPr>
            <p:cNvSpPr txBox="1"/>
            <p:nvPr/>
          </p:nvSpPr>
          <p:spPr>
            <a:xfrm>
              <a:off x="2350452" y="5202159"/>
              <a:ext cx="881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cs typeface="Bradley Hand Bold"/>
                </a:rPr>
                <a:t>prickar </a:t>
              </a:r>
              <a:endParaRPr lang="sv-SE" dirty="0"/>
            </a:p>
          </p:txBody>
        </p:sp>
      </p:grpSp>
      <p:sp>
        <p:nvSpPr>
          <p:cNvPr id="59" name="Rektangel 58">
            <a:extLst>
              <a:ext uri="{FF2B5EF4-FFF2-40B4-BE49-F238E27FC236}">
                <a16:creationId xmlns:a16="http://schemas.microsoft.com/office/drawing/2014/main" id="{67FE066C-7152-B64C-A08C-88F72BD02F3B}"/>
              </a:ext>
            </a:extLst>
          </p:cNvPr>
          <p:cNvSpPr/>
          <p:nvPr/>
        </p:nvSpPr>
        <p:spPr>
          <a:xfrm>
            <a:off x="3146291" y="6043257"/>
            <a:ext cx="99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4 prickar</a:t>
            </a:r>
            <a:endParaRPr lang="sv-SE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2500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26" grpId="0"/>
      <p:bldP spid="40" grpId="0"/>
      <p:bldP spid="41" grpId="0"/>
      <p:bldP spid="31" grpId="0"/>
      <p:bldP spid="32" grpId="0" animBg="1"/>
      <p:bldP spid="33" grpId="0" animBg="1"/>
      <p:bldP spid="34" grpId="0" animBg="1"/>
      <p:bldP spid="50" grpId="0"/>
      <p:bldP spid="5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7778</TotalTime>
  <Words>447</Words>
  <Application>Microsoft Macintosh PowerPoint</Application>
  <PresentationFormat>Bildspel på skärmen (4:3)</PresentationFormat>
  <Paragraphs>81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49</cp:revision>
  <dcterms:created xsi:type="dcterms:W3CDTF">2017-04-14T14:36:05Z</dcterms:created>
  <dcterms:modified xsi:type="dcterms:W3CDTF">2021-04-07T15:11:53Z</dcterms:modified>
</cp:coreProperties>
</file>