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8" r:id="rId3"/>
    <p:sldId id="259" r:id="rId4"/>
    <p:sldId id="261" r:id="rId5"/>
    <p:sldId id="262" r:id="rId6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002"/>
    <a:srgbClr val="950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94" autoAdjust="0"/>
    <p:restoredTop sz="96819" autoAdjust="0"/>
  </p:normalViewPr>
  <p:slideViewPr>
    <p:cSldViewPr snapToGrid="0" snapToObjects="1">
      <p:cViewPr>
        <p:scale>
          <a:sx n="85" d="100"/>
          <a:sy n="85" d="100"/>
        </p:scale>
        <p:origin x="1104" y="7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2021-03-31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9391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2021-03-31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0685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2021-03-31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5010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2021-03-31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5621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2021-03-31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3754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2021-03-31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0213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2021-03-31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7384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2021-03-31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5128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2021-03-31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0055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2021-03-31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1825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78685-97AF-A24C-8BA0-13F35216F0F3}" type="datetimeFigureOut">
              <a:rPr lang="sv-SE" smtClean="0"/>
              <a:t>2021-03-31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0475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78685-97AF-A24C-8BA0-13F35216F0F3}" type="datetimeFigureOut">
              <a:rPr lang="sv-SE" smtClean="0"/>
              <a:t>2021-03-31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333C6-EA9B-FF47-ACEC-1C015B6E4A4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145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0EF9A6F2-21B0-7A4C-B488-7450DDBAF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513" y="2867412"/>
            <a:ext cx="1225898" cy="2547773"/>
          </a:xfrm>
          <a:prstGeom prst="rect">
            <a:avLst/>
          </a:prstGeom>
        </p:spPr>
      </p:pic>
      <p:sp>
        <p:nvSpPr>
          <p:cNvPr id="2" name="Rektangel 1"/>
          <p:cNvSpPr/>
          <p:nvPr/>
        </p:nvSpPr>
        <p:spPr>
          <a:xfrm>
            <a:off x="147284" y="151760"/>
            <a:ext cx="88784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/>
              <a:t>  5.2				          		  Statistik</a:t>
            </a:r>
          </a:p>
        </p:txBody>
      </p:sp>
      <p:sp>
        <p:nvSpPr>
          <p:cNvPr id="3" name="Rektangel 2"/>
          <p:cNvSpPr/>
          <p:nvPr/>
        </p:nvSpPr>
        <p:spPr>
          <a:xfrm>
            <a:off x="3056206" y="787528"/>
            <a:ext cx="33823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Frekvens och relativ frekvens </a:t>
            </a:r>
          </a:p>
        </p:txBody>
      </p:sp>
      <p:sp>
        <p:nvSpPr>
          <p:cNvPr id="4" name="Rektangel 3"/>
          <p:cNvSpPr/>
          <p:nvPr/>
        </p:nvSpPr>
        <p:spPr>
          <a:xfrm>
            <a:off x="1579684" y="1166643"/>
            <a:ext cx="6551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Under en lektion i historia fick eleverna i 8B se en film om andra världskriget. De betygsatte filmen i skala 1–5, där 5 var högst betyg. </a:t>
            </a:r>
          </a:p>
          <a:p>
            <a:r>
              <a:rPr lang="sv-SE" dirty="0"/>
              <a:t>Resultatet skrevs in i en </a:t>
            </a:r>
            <a:r>
              <a:rPr lang="sv-SE" b="1" i="1" dirty="0">
                <a:solidFill>
                  <a:srgbClr val="800000"/>
                </a:solidFill>
              </a:rPr>
              <a:t>frekvenstabell.</a:t>
            </a:r>
          </a:p>
        </p:txBody>
      </p:sp>
      <p:sp>
        <p:nvSpPr>
          <p:cNvPr id="6" name="Bildtext 1 5"/>
          <p:cNvSpPr/>
          <p:nvPr/>
        </p:nvSpPr>
        <p:spPr>
          <a:xfrm>
            <a:off x="40104" y="3238702"/>
            <a:ext cx="1612569" cy="852717"/>
          </a:xfrm>
          <a:prstGeom prst="borderCallout1">
            <a:avLst>
              <a:gd name="adj1" fmla="val 22669"/>
              <a:gd name="adj2" fmla="val 100027"/>
              <a:gd name="adj3" fmla="val 4877"/>
              <a:gd name="adj4" fmla="val 135796"/>
            </a:avLst>
          </a:prstGeom>
          <a:ln>
            <a:solidFill>
              <a:srgbClr val="8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600" dirty="0"/>
              <a:t>Betyget varierar och är därför en </a:t>
            </a:r>
            <a:r>
              <a:rPr lang="sv-SE" sz="1600" b="1" i="1" dirty="0">
                <a:solidFill>
                  <a:srgbClr val="800000"/>
                </a:solidFill>
              </a:rPr>
              <a:t>variabel</a:t>
            </a:r>
            <a:r>
              <a:rPr lang="sv-SE" sz="1600" dirty="0"/>
              <a:t>, ofta </a:t>
            </a:r>
            <a:r>
              <a:rPr lang="sv-SE" sz="1600" b="1" i="1" dirty="0">
                <a:solidFill>
                  <a:srgbClr val="800000"/>
                </a:solidFill>
              </a:rPr>
              <a:t>x</a:t>
            </a:r>
            <a:r>
              <a:rPr lang="sv-SE" sz="16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AA83FDF7-4C9A-7141-B093-7CD717170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6411" y="2867411"/>
            <a:ext cx="1219110" cy="2911113"/>
          </a:xfrm>
          <a:prstGeom prst="rect">
            <a:avLst/>
          </a:prstGeom>
        </p:spPr>
      </p:pic>
      <p:sp>
        <p:nvSpPr>
          <p:cNvPr id="10" name="Bildtext 1 9"/>
          <p:cNvSpPr/>
          <p:nvPr/>
        </p:nvSpPr>
        <p:spPr>
          <a:xfrm>
            <a:off x="519909" y="6016666"/>
            <a:ext cx="3905575" cy="767041"/>
          </a:xfrm>
          <a:prstGeom prst="borderCallout1">
            <a:avLst>
              <a:gd name="adj1" fmla="val -155"/>
              <a:gd name="adj2" fmla="val 58011"/>
              <a:gd name="adj3" fmla="val -46077"/>
              <a:gd name="adj4" fmla="val 66756"/>
            </a:avLst>
          </a:prstGeom>
          <a:ln>
            <a:solidFill>
              <a:srgbClr val="8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600" dirty="0"/>
              <a:t>Summan av frekvenserna kallar vi </a:t>
            </a:r>
            <a:r>
              <a:rPr lang="sv-SE" sz="1600" b="1" i="1" dirty="0">
                <a:solidFill>
                  <a:srgbClr val="800000"/>
                </a:solidFill>
              </a:rPr>
              <a:t>n</a:t>
            </a:r>
            <a:r>
              <a:rPr lang="sv-SE" sz="1600" dirty="0"/>
              <a:t>.</a:t>
            </a:r>
          </a:p>
          <a:p>
            <a:r>
              <a:rPr lang="sv-SE" sz="1600" dirty="0"/>
              <a:t>I det här fallet är </a:t>
            </a:r>
            <a:r>
              <a:rPr lang="sv-SE" sz="1600" i="1" dirty="0"/>
              <a:t>n</a:t>
            </a:r>
            <a:r>
              <a:rPr lang="sv-SE" sz="1600" dirty="0"/>
              <a:t> det totala antalet elever.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C6306FC1-AEC1-8A47-BB2C-582EFDD4CE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9726" y="2883620"/>
            <a:ext cx="1869356" cy="2894906"/>
          </a:xfrm>
          <a:prstGeom prst="rect">
            <a:avLst/>
          </a:prstGeom>
        </p:spPr>
      </p:pic>
      <p:sp>
        <p:nvSpPr>
          <p:cNvPr id="8" name="Bildtext 1 7"/>
          <p:cNvSpPr/>
          <p:nvPr/>
        </p:nvSpPr>
        <p:spPr>
          <a:xfrm>
            <a:off x="5373278" y="2099756"/>
            <a:ext cx="3403077" cy="543363"/>
          </a:xfrm>
          <a:prstGeom prst="borderCallout1">
            <a:avLst>
              <a:gd name="adj1" fmla="val 17238"/>
              <a:gd name="adj2" fmla="val 260"/>
              <a:gd name="adj3" fmla="val 159721"/>
              <a:gd name="adj4" fmla="val -42940"/>
            </a:avLst>
          </a:prstGeom>
          <a:ln>
            <a:solidFill>
              <a:srgbClr val="8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600" dirty="0"/>
              <a:t>Frekvensen visar hur många det är av varje värde. Frekvensen förkortas </a:t>
            </a:r>
            <a:r>
              <a:rPr lang="sv-SE" sz="1600" b="1" i="1" dirty="0">
                <a:solidFill>
                  <a:srgbClr val="800000"/>
                </a:solidFill>
              </a:rPr>
              <a:t>f</a:t>
            </a:r>
            <a:r>
              <a:rPr lang="sv-SE" sz="16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2" name="Bildtext 1 7">
            <a:extLst>
              <a:ext uri="{FF2B5EF4-FFF2-40B4-BE49-F238E27FC236}">
                <a16:creationId xmlns:a16="http://schemas.microsoft.com/office/drawing/2014/main" id="{315D9C4F-49BD-AE40-BCA3-7633C48A41B0}"/>
              </a:ext>
            </a:extLst>
          </p:cNvPr>
          <p:cNvSpPr/>
          <p:nvPr/>
        </p:nvSpPr>
        <p:spPr>
          <a:xfrm>
            <a:off x="6683433" y="3274666"/>
            <a:ext cx="2342340" cy="2042052"/>
          </a:xfrm>
          <a:prstGeom prst="borderCallout1">
            <a:avLst>
              <a:gd name="adj1" fmla="val 25784"/>
              <a:gd name="adj2" fmla="val -47"/>
              <a:gd name="adj3" fmla="val -1575"/>
              <a:gd name="adj4" fmla="val -32595"/>
            </a:avLst>
          </a:prstGeom>
          <a:ln>
            <a:solidFill>
              <a:srgbClr val="8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v-SE" sz="1600" dirty="0"/>
              <a:t>Den relativa frekvensen visar den procentuella fördelningen av betygen.</a:t>
            </a:r>
          </a:p>
          <a:p>
            <a:endParaRPr lang="sv-SE" sz="1600" dirty="0"/>
          </a:p>
          <a:p>
            <a:r>
              <a:rPr lang="sv-SE" sz="1600" dirty="0"/>
              <a:t>Den beräknas genom att man dividerar frekvensen för ett betyg med det totala antalet betyg, </a:t>
            </a:r>
            <a:r>
              <a:rPr lang="sv-SE" sz="1600" b="1" i="1" dirty="0">
                <a:solidFill>
                  <a:srgbClr val="800000"/>
                </a:solidFill>
              </a:rPr>
              <a:t>f / n</a:t>
            </a:r>
            <a:r>
              <a:rPr lang="sv-SE" sz="1600" b="1" i="1" dirty="0">
                <a:solidFill>
                  <a:schemeClr val="tx1"/>
                </a:solidFill>
              </a:rPr>
              <a:t>.</a:t>
            </a:r>
            <a:endParaRPr lang="sv-S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74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10" grpId="0" animBg="1"/>
      <p:bldP spid="8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485866" y="121300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b="1" dirty="0"/>
              <a:t>Stolpdiagram</a:t>
            </a:r>
          </a:p>
          <a:p>
            <a:r>
              <a:rPr lang="sv-SE" dirty="0"/>
              <a:t>• Används när man vill jämföra antal.</a:t>
            </a:r>
          </a:p>
          <a:p>
            <a:r>
              <a:rPr lang="sv-SE" dirty="0"/>
              <a:t>• Det observerade är tal.</a:t>
            </a:r>
          </a:p>
          <a:p>
            <a:r>
              <a:rPr lang="sv-SE" dirty="0"/>
              <a:t>• Ett stolpdiagram har därför tal</a:t>
            </a:r>
          </a:p>
          <a:p>
            <a:r>
              <a:rPr lang="sv-SE" dirty="0"/>
              <a:t>   längs </a:t>
            </a:r>
            <a:r>
              <a:rPr lang="sv-SE" i="1" dirty="0"/>
              <a:t>x </a:t>
            </a:r>
            <a:r>
              <a:rPr lang="sv-SE" dirty="0"/>
              <a:t>– axeln.</a:t>
            </a:r>
          </a:p>
        </p:txBody>
      </p:sp>
      <p:sp>
        <p:nvSpPr>
          <p:cNvPr id="4" name="Rektangel 3"/>
          <p:cNvSpPr/>
          <p:nvPr/>
        </p:nvSpPr>
        <p:spPr>
          <a:xfrm>
            <a:off x="485866" y="3685028"/>
            <a:ext cx="47789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/>
              <a:t>Stapeldiagram</a:t>
            </a:r>
          </a:p>
          <a:p>
            <a:r>
              <a:rPr lang="sv-SE" dirty="0"/>
              <a:t>• Används när man vill jämföra antal.</a:t>
            </a:r>
          </a:p>
          <a:p>
            <a:r>
              <a:rPr lang="sv-SE" dirty="0"/>
              <a:t>• Det observerade är inte tal.</a:t>
            </a:r>
          </a:p>
          <a:p>
            <a:r>
              <a:rPr lang="sv-SE" dirty="0"/>
              <a:t>• Ett stapeldiagram har därför till exempel</a:t>
            </a:r>
          </a:p>
          <a:p>
            <a:r>
              <a:rPr lang="sv-SE" dirty="0"/>
              <a:t>    namn, bilmärken eller länder längs </a:t>
            </a:r>
            <a:r>
              <a:rPr lang="sv-SE" i="1" dirty="0"/>
              <a:t>x</a:t>
            </a:r>
            <a:r>
              <a:rPr lang="sv-SE" dirty="0"/>
              <a:t>-axeln.</a:t>
            </a:r>
          </a:p>
          <a:p>
            <a:r>
              <a:rPr lang="sv-SE" dirty="0"/>
              <a:t>• Saknar pil på </a:t>
            </a:r>
            <a:r>
              <a:rPr lang="sv-SE" i="1" dirty="0"/>
              <a:t>x</a:t>
            </a:r>
            <a:r>
              <a:rPr lang="sv-SE" dirty="0"/>
              <a:t> – axeln .</a:t>
            </a:r>
          </a:p>
          <a:p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774" y="880495"/>
            <a:ext cx="3227680" cy="252601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7716" y="3366853"/>
            <a:ext cx="3086100" cy="2349500"/>
          </a:xfrm>
          <a:prstGeom prst="rect">
            <a:avLst/>
          </a:prstGeom>
        </p:spPr>
      </p:pic>
      <p:sp>
        <p:nvSpPr>
          <p:cNvPr id="12" name="Bildtext 1 11"/>
          <p:cNvSpPr/>
          <p:nvPr/>
        </p:nvSpPr>
        <p:spPr>
          <a:xfrm>
            <a:off x="3273319" y="5463609"/>
            <a:ext cx="1670883" cy="505487"/>
          </a:xfrm>
          <a:prstGeom prst="borderCallout1">
            <a:avLst>
              <a:gd name="adj1" fmla="val 1677"/>
              <a:gd name="adj2" fmla="val 100758"/>
              <a:gd name="adj3" fmla="val -26525"/>
              <a:gd name="adj4" fmla="val 129074"/>
            </a:avLst>
          </a:prstGeom>
          <a:ln w="6350" cmpd="sng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sv-SE" sz="1400" dirty="0"/>
              <a:t>Sågtandslinje, döljer värden på </a:t>
            </a:r>
            <a:r>
              <a:rPr lang="sv-SE" sz="1400" i="1" dirty="0"/>
              <a:t>y </a:t>
            </a:r>
            <a:r>
              <a:rPr lang="sv-SE" sz="1400" dirty="0"/>
              <a:t>– axeln</a:t>
            </a:r>
          </a:p>
          <a:p>
            <a:endParaRPr lang="sv-SE" dirty="0"/>
          </a:p>
        </p:txBody>
      </p:sp>
      <p:sp>
        <p:nvSpPr>
          <p:cNvPr id="8" name="Rektangel 7"/>
          <p:cNvSpPr/>
          <p:nvPr/>
        </p:nvSpPr>
        <p:spPr>
          <a:xfrm>
            <a:off x="3631243" y="218458"/>
            <a:ext cx="2357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Olika typer av diagram</a:t>
            </a:r>
          </a:p>
        </p:txBody>
      </p:sp>
    </p:spTree>
    <p:extLst>
      <p:ext uri="{BB962C8B-B14F-4D97-AF65-F5344CB8AC3E}">
        <p14:creationId xmlns:p14="http://schemas.microsoft.com/office/powerpoint/2010/main" val="159815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300" y="697726"/>
            <a:ext cx="3048000" cy="2730500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300" y="4216400"/>
            <a:ext cx="1981200" cy="1854200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609600" y="102663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b="1" dirty="0"/>
              <a:t>Linjediagram</a:t>
            </a:r>
          </a:p>
          <a:p>
            <a:r>
              <a:rPr lang="sv-SE" dirty="0"/>
              <a:t>• Används när man vill visa en förändring</a:t>
            </a:r>
          </a:p>
          <a:p>
            <a:r>
              <a:rPr lang="sv-SE" dirty="0"/>
              <a:t>    under en viss tid.</a:t>
            </a:r>
          </a:p>
          <a:p>
            <a:r>
              <a:rPr lang="sv-SE" dirty="0"/>
              <a:t>• Förändringen visas som en </a:t>
            </a:r>
            <a:r>
              <a:rPr lang="sv-SE" i="1" dirty="0"/>
              <a:t>graf</a:t>
            </a:r>
            <a:r>
              <a:rPr lang="sv-SE" dirty="0"/>
              <a:t> (linje).</a:t>
            </a:r>
          </a:p>
        </p:txBody>
      </p:sp>
      <p:sp>
        <p:nvSpPr>
          <p:cNvPr id="6" name="Rektangel 5"/>
          <p:cNvSpPr/>
          <p:nvPr/>
        </p:nvSpPr>
        <p:spPr>
          <a:xfrm>
            <a:off x="609600" y="4216400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b="1" dirty="0"/>
              <a:t>Cirkeldiagram</a:t>
            </a:r>
          </a:p>
          <a:p>
            <a:r>
              <a:rPr lang="sv-SE" dirty="0"/>
              <a:t>• Används när man vill visa hur det hela</a:t>
            </a:r>
          </a:p>
          <a:p>
            <a:r>
              <a:rPr lang="sv-SE" dirty="0"/>
              <a:t>   fördelas på sina delar.</a:t>
            </a:r>
          </a:p>
          <a:p>
            <a:r>
              <a:rPr lang="sv-SE" dirty="0"/>
              <a:t>• Hela cirkeln motsvarar det hela (100 %)</a:t>
            </a:r>
          </a:p>
          <a:p>
            <a:r>
              <a:rPr lang="sv-SE" dirty="0"/>
              <a:t>   och de olika stora ”tårtbitarna” motsvarar</a:t>
            </a:r>
          </a:p>
          <a:p>
            <a:r>
              <a:rPr lang="sv-SE" dirty="0"/>
              <a:t>   delarna.</a:t>
            </a:r>
          </a:p>
        </p:txBody>
      </p:sp>
    </p:spTree>
    <p:extLst>
      <p:ext uri="{BB962C8B-B14F-4D97-AF65-F5344CB8AC3E}">
        <p14:creationId xmlns:p14="http://schemas.microsoft.com/office/powerpoint/2010/main" val="11799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1EEF415D-695B-0F44-9B30-683FFB4D6E30}"/>
              </a:ext>
            </a:extLst>
          </p:cNvPr>
          <p:cNvSpPr/>
          <p:nvPr/>
        </p:nvSpPr>
        <p:spPr>
          <a:xfrm>
            <a:off x="3631243" y="218458"/>
            <a:ext cx="2211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Missvisande statistik 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83DEF579-9075-CF4E-AF33-B7B13256720A}"/>
              </a:ext>
            </a:extLst>
          </p:cNvPr>
          <p:cNvSpPr/>
          <p:nvPr/>
        </p:nvSpPr>
        <p:spPr>
          <a:xfrm>
            <a:off x="1165860" y="652397"/>
            <a:ext cx="77146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I tidningar och annan media visar man ofta diagram av olika slag. Det är viktigt att kritiskt granska dessa diagram eftersom de ibland ger ett felaktigt intryck.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3A495EC-70C2-4C44-B192-D4B742CC1F40}"/>
              </a:ext>
            </a:extLst>
          </p:cNvPr>
          <p:cNvSpPr/>
          <p:nvPr/>
        </p:nvSpPr>
        <p:spPr>
          <a:xfrm>
            <a:off x="1722411" y="1535745"/>
            <a:ext cx="48124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Antag till exempel att en tidning vill visa hur försäljningen under några år ökat från 124 000 exemplar per år till 130 000 exemplar.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89E3B11A-C598-514C-A8B5-D33E96744363}"/>
              </a:ext>
            </a:extLst>
          </p:cNvPr>
          <p:cNvSpPr/>
          <p:nvPr/>
        </p:nvSpPr>
        <p:spPr>
          <a:xfrm>
            <a:off x="1722411" y="2696093"/>
            <a:ext cx="4531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För att det ska se ut som att försäljningen ökat kraftigt kan man då visa det här diagrammet: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15736C7-613F-7F48-ACDC-8CEA07988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243" y="3421562"/>
            <a:ext cx="3424750" cy="3436438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E11D03BB-8DD7-954C-A4A9-172B0B8B6729}"/>
              </a:ext>
            </a:extLst>
          </p:cNvPr>
          <p:cNvSpPr/>
          <p:nvPr/>
        </p:nvSpPr>
        <p:spPr>
          <a:xfrm>
            <a:off x="523803" y="4161907"/>
            <a:ext cx="28294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Här </a:t>
            </a:r>
            <a:r>
              <a:rPr lang="sv-SE" dirty="0">
                <a:solidFill>
                  <a:srgbClr val="9A0002"/>
                </a:solidFill>
              </a:rPr>
              <a:t>visar</a:t>
            </a:r>
            <a:r>
              <a:rPr lang="sv-SE" dirty="0"/>
              <a:t> man </a:t>
            </a:r>
            <a:r>
              <a:rPr lang="sv-SE" dirty="0">
                <a:solidFill>
                  <a:srgbClr val="9A0002"/>
                </a:solidFill>
              </a:rPr>
              <a:t>inte hela </a:t>
            </a:r>
          </a:p>
          <a:p>
            <a:r>
              <a:rPr lang="sv-SE" i="1" dirty="0">
                <a:solidFill>
                  <a:srgbClr val="9A0002"/>
                </a:solidFill>
              </a:rPr>
              <a:t>y</a:t>
            </a:r>
            <a:r>
              <a:rPr lang="sv-SE" dirty="0">
                <a:solidFill>
                  <a:srgbClr val="9A0002"/>
                </a:solidFill>
              </a:rPr>
              <a:t>-axeln</a:t>
            </a:r>
            <a:r>
              <a:rPr lang="sv-SE" dirty="0"/>
              <a:t>. Det ser därför ut </a:t>
            </a:r>
          </a:p>
          <a:p>
            <a:r>
              <a:rPr lang="sv-SE" dirty="0"/>
              <a:t>som om upplagan 2018 är </a:t>
            </a:r>
          </a:p>
          <a:p>
            <a:r>
              <a:rPr lang="sv-SE" dirty="0"/>
              <a:t>tre gånger så stor som 2016.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5AA461B-E088-0348-BCDE-D6DA49A6F8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182" b="17234"/>
          <a:stretch/>
        </p:blipFill>
        <p:spPr>
          <a:xfrm>
            <a:off x="6534882" y="1398561"/>
            <a:ext cx="2148841" cy="142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11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681933C4-C068-6446-A90E-11A8FE13B303}"/>
              </a:ext>
            </a:extLst>
          </p:cNvPr>
          <p:cNvSpPr/>
          <p:nvPr/>
        </p:nvSpPr>
        <p:spPr>
          <a:xfrm>
            <a:off x="126389" y="214305"/>
            <a:ext cx="9946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Exempel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BB88975B-1C2C-7E4F-A4D8-E29C82598613}"/>
              </a:ext>
            </a:extLst>
          </p:cNvPr>
          <p:cNvSpPr/>
          <p:nvPr/>
        </p:nvSpPr>
        <p:spPr>
          <a:xfrm>
            <a:off x="1187269" y="185419"/>
            <a:ext cx="52379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I en förskola gjorde man en undersökning om hur många barn det fanns i de familjer som hade barn på förskolan. Resultatet av undersökningen blev så här: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1A3E36FD-1EA5-C841-939A-204BDF069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098" y="1528799"/>
            <a:ext cx="7582422" cy="395605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6BDC1E8F-3491-7E47-A53A-19F807341861}"/>
              </a:ext>
            </a:extLst>
          </p:cNvPr>
          <p:cNvSpPr/>
          <p:nvPr/>
        </p:nvSpPr>
        <p:spPr>
          <a:xfrm>
            <a:off x="466199" y="1999610"/>
            <a:ext cx="84035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a) Sammanställ resultatet i en frekvenstabell</a:t>
            </a:r>
            <a:r>
              <a:rPr lang="sv-SE" i="1" dirty="0"/>
              <a:t> </a:t>
            </a:r>
            <a:r>
              <a:rPr lang="sv-SE" dirty="0"/>
              <a:t>och beräkna de relativa frekvenserna.</a:t>
            </a:r>
          </a:p>
          <a:p>
            <a:endParaRPr lang="sv-SE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18A7CA1F-A81C-6D40-A3B2-0932C852681A}"/>
              </a:ext>
            </a:extLst>
          </p:cNvPr>
          <p:cNvSpPr/>
          <p:nvPr/>
        </p:nvSpPr>
        <p:spPr>
          <a:xfrm>
            <a:off x="466199" y="2379843"/>
            <a:ext cx="82192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b) Visa resultatet i ett stolpdiagram med den relativa frekvensen längs y-axeln. </a:t>
            </a:r>
          </a:p>
        </p:txBody>
      </p:sp>
      <p:graphicFrame>
        <p:nvGraphicFramePr>
          <p:cNvPr id="7" name="Tabell 6">
            <a:extLst>
              <a:ext uri="{FF2B5EF4-FFF2-40B4-BE49-F238E27FC236}">
                <a16:creationId xmlns:a16="http://schemas.microsoft.com/office/drawing/2014/main" id="{B1FA1DD6-79A9-154F-A11F-4A00F12F23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860056"/>
              </p:ext>
            </p:extLst>
          </p:nvPr>
        </p:nvGraphicFramePr>
        <p:xfrm>
          <a:off x="810917" y="3429000"/>
          <a:ext cx="3227651" cy="2712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7625">
                  <a:extLst>
                    <a:ext uri="{9D8B030D-6E8A-4147-A177-3AD203B41FA5}">
                      <a16:colId xmlns:a16="http://schemas.microsoft.com/office/drawing/2014/main" val="1693901223"/>
                    </a:ext>
                  </a:extLst>
                </a:gridCol>
                <a:gridCol w="787232">
                  <a:extLst>
                    <a:ext uri="{9D8B030D-6E8A-4147-A177-3AD203B41FA5}">
                      <a16:colId xmlns:a16="http://schemas.microsoft.com/office/drawing/2014/main" val="3634810240"/>
                    </a:ext>
                  </a:extLst>
                </a:gridCol>
                <a:gridCol w="1392794">
                  <a:extLst>
                    <a:ext uri="{9D8B030D-6E8A-4147-A177-3AD203B41FA5}">
                      <a16:colId xmlns:a16="http://schemas.microsoft.com/office/drawing/2014/main" val="33933975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v-SE" sz="1200" dirty="0">
                          <a:latin typeface="Bradley Hand" pitchFamily="2" charset="77"/>
                        </a:rPr>
                        <a:t>Antal barn</a:t>
                      </a:r>
                    </a:p>
                    <a:p>
                      <a:pPr algn="ctr"/>
                      <a:r>
                        <a:rPr lang="sv-SE" sz="1400" dirty="0">
                          <a:latin typeface="Bradley Hand" pitchFamily="2" charset="77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>
                          <a:latin typeface="Bradley Hand" pitchFamily="2" charset="77"/>
                        </a:rPr>
                        <a:t>Frekvens</a:t>
                      </a:r>
                    </a:p>
                    <a:p>
                      <a:pPr algn="ctr"/>
                      <a:r>
                        <a:rPr lang="sv-SE" sz="1200" dirty="0">
                          <a:latin typeface="Bradley Hand" pitchFamily="2" charset="77"/>
                        </a:rPr>
                        <a:t>f</a:t>
                      </a:r>
                      <a:endParaRPr lang="sv-SE" sz="1400" dirty="0">
                        <a:latin typeface="Bradley Hand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200" dirty="0">
                          <a:latin typeface="Bradley Hand" pitchFamily="2" charset="77"/>
                        </a:rPr>
                        <a:t>Relativfrekvens</a:t>
                      </a:r>
                    </a:p>
                    <a:p>
                      <a:pPr algn="ctr"/>
                      <a:r>
                        <a:rPr lang="sv-SE" sz="1400" dirty="0">
                          <a:latin typeface="Bradley Hand" pitchFamily="2" charset="77"/>
                        </a:rPr>
                        <a:t>f/n</a:t>
                      </a:r>
                      <a:endParaRPr lang="sv-SE" sz="1600" dirty="0">
                        <a:latin typeface="Bradley Hand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6534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572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4793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4068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785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4332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v-S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9092230"/>
                  </a:ext>
                </a:extLst>
              </a:tr>
            </a:tbl>
          </a:graphicData>
        </a:graphic>
      </p:graphicFrame>
      <p:sp>
        <p:nvSpPr>
          <p:cNvPr id="8" name="Rektangel 7">
            <a:extLst>
              <a:ext uri="{FF2B5EF4-FFF2-40B4-BE49-F238E27FC236}">
                <a16:creationId xmlns:a16="http://schemas.microsoft.com/office/drawing/2014/main" id="{9E46AADF-912F-7444-BB47-BA2FAE0A1DA7}"/>
              </a:ext>
            </a:extLst>
          </p:cNvPr>
          <p:cNvSpPr/>
          <p:nvPr/>
        </p:nvSpPr>
        <p:spPr>
          <a:xfrm>
            <a:off x="1191301" y="3954615"/>
            <a:ext cx="4579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1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C8E0B4F2-AC0D-5E42-B40E-38C0215D1678}"/>
              </a:ext>
            </a:extLst>
          </p:cNvPr>
          <p:cNvSpPr/>
          <p:nvPr/>
        </p:nvSpPr>
        <p:spPr>
          <a:xfrm>
            <a:off x="2061115" y="3921459"/>
            <a:ext cx="4579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6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FEA9076-64B3-5D41-B016-E30BBF33BA03}"/>
              </a:ext>
            </a:extLst>
          </p:cNvPr>
          <p:cNvSpPr/>
          <p:nvPr/>
        </p:nvSpPr>
        <p:spPr>
          <a:xfrm>
            <a:off x="1191301" y="4337104"/>
            <a:ext cx="4579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2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0B05D61-CCFD-834B-A296-4F77071B233A}"/>
              </a:ext>
            </a:extLst>
          </p:cNvPr>
          <p:cNvSpPr/>
          <p:nvPr/>
        </p:nvSpPr>
        <p:spPr>
          <a:xfrm>
            <a:off x="2075415" y="4287393"/>
            <a:ext cx="4579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9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6E0BB17C-C2C5-F54F-BBE7-02D18AB27E06}"/>
              </a:ext>
            </a:extLst>
          </p:cNvPr>
          <p:cNvSpPr/>
          <p:nvPr/>
        </p:nvSpPr>
        <p:spPr>
          <a:xfrm>
            <a:off x="1191301" y="4688302"/>
            <a:ext cx="4579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3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19BB29E4-05BC-C249-89A0-D2D9BD17A9F7}"/>
              </a:ext>
            </a:extLst>
          </p:cNvPr>
          <p:cNvSpPr/>
          <p:nvPr/>
        </p:nvSpPr>
        <p:spPr>
          <a:xfrm>
            <a:off x="2037645" y="4670719"/>
            <a:ext cx="4579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5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4D1A3013-1695-794E-BF7D-CB4397EC4B04}"/>
              </a:ext>
            </a:extLst>
          </p:cNvPr>
          <p:cNvSpPr/>
          <p:nvPr/>
        </p:nvSpPr>
        <p:spPr>
          <a:xfrm>
            <a:off x="1187269" y="5070791"/>
            <a:ext cx="4579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4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FB6AF975-E904-164C-88E8-9EC8598FFB51}"/>
              </a:ext>
            </a:extLst>
          </p:cNvPr>
          <p:cNvSpPr/>
          <p:nvPr/>
        </p:nvSpPr>
        <p:spPr>
          <a:xfrm>
            <a:off x="2041677" y="5053207"/>
            <a:ext cx="4579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4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4F33EA4F-10FD-E041-98A1-B20465905D96}"/>
              </a:ext>
            </a:extLst>
          </p:cNvPr>
          <p:cNvSpPr/>
          <p:nvPr/>
        </p:nvSpPr>
        <p:spPr>
          <a:xfrm>
            <a:off x="1150080" y="5415743"/>
            <a:ext cx="383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5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5D5A81BB-656D-924F-97AE-975883A0AAFE}"/>
              </a:ext>
            </a:extLst>
          </p:cNvPr>
          <p:cNvSpPr/>
          <p:nvPr/>
        </p:nvSpPr>
        <p:spPr>
          <a:xfrm>
            <a:off x="2037644" y="5415743"/>
            <a:ext cx="4579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1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C964CAD9-1D31-BE42-8C8E-6A96358CDF78}"/>
              </a:ext>
            </a:extLst>
          </p:cNvPr>
          <p:cNvSpPr/>
          <p:nvPr/>
        </p:nvSpPr>
        <p:spPr>
          <a:xfrm>
            <a:off x="1821509" y="5781167"/>
            <a:ext cx="8901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n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25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0371A46B-323A-7249-88F6-41DB5F44E2D1}"/>
              </a:ext>
            </a:extLst>
          </p:cNvPr>
          <p:cNvSpPr/>
          <p:nvPr/>
        </p:nvSpPr>
        <p:spPr>
          <a:xfrm>
            <a:off x="2633684" y="3918061"/>
            <a:ext cx="148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6/25 </a:t>
            </a:r>
            <a:r>
              <a:rPr lang="sv-SE" dirty="0"/>
              <a:t>= </a:t>
            </a:r>
            <a:r>
              <a:rPr lang="sv-SE" dirty="0">
                <a:latin typeface="Bradley Hand" pitchFamily="2" charset="77"/>
              </a:rPr>
              <a:t>24</a:t>
            </a:r>
            <a:r>
              <a:rPr lang="sv-SE" dirty="0"/>
              <a:t> %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A04A878B-E1D6-DF4E-8DBD-AF7EA1AD6699}"/>
              </a:ext>
            </a:extLst>
          </p:cNvPr>
          <p:cNvSpPr/>
          <p:nvPr/>
        </p:nvSpPr>
        <p:spPr>
          <a:xfrm>
            <a:off x="2635163" y="4301387"/>
            <a:ext cx="148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9/25 </a:t>
            </a:r>
            <a:r>
              <a:rPr lang="sv-SE" dirty="0"/>
              <a:t>= </a:t>
            </a:r>
            <a:r>
              <a:rPr lang="sv-SE" dirty="0">
                <a:latin typeface="Bradley Hand" pitchFamily="2" charset="77"/>
              </a:rPr>
              <a:t>36</a:t>
            </a:r>
            <a:r>
              <a:rPr lang="sv-SE" dirty="0"/>
              <a:t> %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D60C3988-5F70-F04F-B70B-FFE971BA5B84}"/>
              </a:ext>
            </a:extLst>
          </p:cNvPr>
          <p:cNvSpPr/>
          <p:nvPr/>
        </p:nvSpPr>
        <p:spPr>
          <a:xfrm>
            <a:off x="2594322" y="4670719"/>
            <a:ext cx="148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5/25 </a:t>
            </a:r>
            <a:r>
              <a:rPr lang="sv-SE" dirty="0"/>
              <a:t>= </a:t>
            </a:r>
            <a:r>
              <a:rPr lang="sv-SE" dirty="0">
                <a:latin typeface="Bradley Hand" pitchFamily="2" charset="77"/>
              </a:rPr>
              <a:t>20</a:t>
            </a:r>
            <a:r>
              <a:rPr lang="sv-SE" dirty="0"/>
              <a:t> %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EEF34F36-750E-A74B-A0F7-596593C7EC0C}"/>
              </a:ext>
            </a:extLst>
          </p:cNvPr>
          <p:cNvSpPr/>
          <p:nvPr/>
        </p:nvSpPr>
        <p:spPr>
          <a:xfrm>
            <a:off x="2610943" y="5046411"/>
            <a:ext cx="148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4/25 </a:t>
            </a:r>
            <a:r>
              <a:rPr lang="sv-SE" dirty="0"/>
              <a:t>= </a:t>
            </a:r>
            <a:r>
              <a:rPr lang="sv-SE" dirty="0">
                <a:latin typeface="Bradley Hand" pitchFamily="2" charset="77"/>
              </a:rPr>
              <a:t>16</a:t>
            </a:r>
            <a:r>
              <a:rPr lang="sv-SE" dirty="0"/>
              <a:t> %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81E02EB8-C964-1547-902E-1BDC02E8F90C}"/>
              </a:ext>
            </a:extLst>
          </p:cNvPr>
          <p:cNvSpPr/>
          <p:nvPr/>
        </p:nvSpPr>
        <p:spPr>
          <a:xfrm>
            <a:off x="2627559" y="5409399"/>
            <a:ext cx="1483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1/25 </a:t>
            </a:r>
            <a:r>
              <a:rPr lang="sv-SE" dirty="0"/>
              <a:t>= </a:t>
            </a:r>
            <a:r>
              <a:rPr lang="sv-SE" dirty="0">
                <a:latin typeface="Bradley Hand" pitchFamily="2" charset="77"/>
              </a:rPr>
              <a:t>4</a:t>
            </a:r>
            <a:r>
              <a:rPr lang="sv-SE" dirty="0"/>
              <a:t> %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CD18DF07-6120-D54B-B3E6-BF9F9B0C0CC0}"/>
              </a:ext>
            </a:extLst>
          </p:cNvPr>
          <p:cNvSpPr/>
          <p:nvPr/>
        </p:nvSpPr>
        <p:spPr>
          <a:xfrm>
            <a:off x="2695766" y="5781167"/>
            <a:ext cx="14230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latin typeface="Bradley Hand" pitchFamily="2" charset="77"/>
              </a:rPr>
              <a:t>S:a </a:t>
            </a:r>
            <a:r>
              <a:rPr lang="sv-SE" dirty="0"/>
              <a:t>=</a:t>
            </a:r>
            <a:r>
              <a:rPr lang="sv-SE" dirty="0">
                <a:latin typeface="Bradley Hand" pitchFamily="2" charset="77"/>
              </a:rPr>
              <a:t> 100 </a:t>
            </a:r>
            <a:r>
              <a:rPr lang="sv-SE" dirty="0"/>
              <a:t>%</a:t>
            </a:r>
            <a:endParaRPr lang="sv-SE" dirty="0">
              <a:latin typeface="Bradley Hand" pitchFamily="2" charset="77"/>
            </a:endParaRP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2C8A75ED-C643-C443-B5CD-66B363AFB1F4}"/>
              </a:ext>
            </a:extLst>
          </p:cNvPr>
          <p:cNvSpPr/>
          <p:nvPr/>
        </p:nvSpPr>
        <p:spPr>
          <a:xfrm>
            <a:off x="148710" y="3344684"/>
            <a:ext cx="627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a) </a:t>
            </a:r>
          </a:p>
        </p:txBody>
      </p:sp>
      <p:pic>
        <p:nvPicPr>
          <p:cNvPr id="26" name="Bildobjekt 25">
            <a:extLst>
              <a:ext uri="{FF2B5EF4-FFF2-40B4-BE49-F238E27FC236}">
                <a16:creationId xmlns:a16="http://schemas.microsoft.com/office/drawing/2014/main" id="{01BD7B0F-6F1D-A545-9355-C3F1CD113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9237" y="3021519"/>
            <a:ext cx="3166171" cy="3744549"/>
          </a:xfrm>
          <a:prstGeom prst="rect">
            <a:avLst/>
          </a:prstGeom>
        </p:spPr>
      </p:pic>
      <p:sp>
        <p:nvSpPr>
          <p:cNvPr id="27" name="Rektangel 26">
            <a:extLst>
              <a:ext uri="{FF2B5EF4-FFF2-40B4-BE49-F238E27FC236}">
                <a16:creationId xmlns:a16="http://schemas.microsoft.com/office/drawing/2014/main" id="{577093DB-FFF0-2F4B-8C2E-93C71F46DBD8}"/>
              </a:ext>
            </a:extLst>
          </p:cNvPr>
          <p:cNvSpPr/>
          <p:nvPr/>
        </p:nvSpPr>
        <p:spPr>
          <a:xfrm>
            <a:off x="4852505" y="3344684"/>
            <a:ext cx="627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>
                <a:latin typeface="Bradley Hand" pitchFamily="2" charset="77"/>
              </a:rPr>
              <a:t>b) </a:t>
            </a:r>
          </a:p>
        </p:txBody>
      </p:sp>
      <p:pic>
        <p:nvPicPr>
          <p:cNvPr id="28" name="Bildobjekt 27">
            <a:extLst>
              <a:ext uri="{FF2B5EF4-FFF2-40B4-BE49-F238E27FC236}">
                <a16:creationId xmlns:a16="http://schemas.microsoft.com/office/drawing/2014/main" id="{62450FDD-C16E-EE45-9232-EE0C55763A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792"/>
          <a:stretch/>
        </p:blipFill>
        <p:spPr>
          <a:xfrm>
            <a:off x="6343621" y="196201"/>
            <a:ext cx="2526168" cy="120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89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7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1238</TotalTime>
  <Words>471</Words>
  <Application>Microsoft Macintosh PowerPoint</Application>
  <PresentationFormat>Bildspel på skärmen (4:3)</PresentationFormat>
  <Paragraphs>71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9" baseType="lpstr">
      <vt:lpstr>Arial</vt:lpstr>
      <vt:lpstr>Bradley Hand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42</cp:revision>
  <dcterms:created xsi:type="dcterms:W3CDTF">2017-04-14T14:36:05Z</dcterms:created>
  <dcterms:modified xsi:type="dcterms:W3CDTF">2021-03-31T11:58:48Z</dcterms:modified>
</cp:coreProperties>
</file>