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7" r:id="rId4"/>
    <p:sldId id="271" r:id="rId5"/>
    <p:sldId id="272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1" autoAdjust="0"/>
    <p:restoredTop sz="99038" autoAdjust="0"/>
  </p:normalViewPr>
  <p:slideViewPr>
    <p:cSldViewPr snapToGrid="0" snapToObjects="1">
      <p:cViewPr>
        <p:scale>
          <a:sx n="92" d="100"/>
          <a:sy n="92" d="100"/>
        </p:scale>
        <p:origin x="600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8627" y="150163"/>
            <a:ext cx="8823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   5.1			                          Sannolikhet</a:t>
            </a:r>
          </a:p>
        </p:txBody>
      </p:sp>
      <p:sp>
        <p:nvSpPr>
          <p:cNvPr id="3" name="Rektangel 2"/>
          <p:cNvSpPr/>
          <p:nvPr/>
        </p:nvSpPr>
        <p:spPr>
          <a:xfrm>
            <a:off x="1354010" y="757783"/>
            <a:ext cx="6120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kastar en sexsidig tärning kan det bli </a:t>
            </a:r>
            <a:r>
              <a:rPr lang="sv-SE" b="1" dirty="0">
                <a:solidFill>
                  <a:srgbClr val="800000"/>
                </a:solidFill>
              </a:rPr>
              <a:t>sex </a:t>
            </a:r>
            <a:r>
              <a:rPr lang="sv-SE" dirty="0"/>
              <a:t>olika </a:t>
            </a:r>
            <a:r>
              <a:rPr lang="sv-SE" b="1" i="1" dirty="0">
                <a:solidFill>
                  <a:srgbClr val="800000"/>
                </a:solidFill>
              </a:rPr>
              <a:t>utfall</a:t>
            </a:r>
            <a:r>
              <a:rPr lang="sv-SE" dirty="0"/>
              <a:t>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574050" y="1354088"/>
            <a:ext cx="1038026" cy="103964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34852" r="35298" b="54267"/>
          <a:stretch/>
        </p:blipFill>
        <p:spPr>
          <a:xfrm>
            <a:off x="1942046" y="1357583"/>
            <a:ext cx="1069047" cy="103964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0315" b="54267"/>
          <a:stretch/>
        </p:blipFill>
        <p:spPr>
          <a:xfrm>
            <a:off x="3322976" y="1361035"/>
            <a:ext cx="1063155" cy="103964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54779" r="71301" b="1"/>
          <a:stretch/>
        </p:blipFill>
        <p:spPr>
          <a:xfrm>
            <a:off x="4716251" y="1372692"/>
            <a:ext cx="1027832" cy="102798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34852" t="54421" r="35809"/>
          <a:stretch/>
        </p:blipFill>
        <p:spPr>
          <a:xfrm>
            <a:off x="6050502" y="1357583"/>
            <a:ext cx="1050773" cy="103615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1136" t="54115"/>
          <a:stretch/>
        </p:blipFill>
        <p:spPr>
          <a:xfrm>
            <a:off x="7474185" y="1357583"/>
            <a:ext cx="1033718" cy="1043097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873151" y="2828836"/>
            <a:ext cx="7801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är </a:t>
            </a:r>
            <a:r>
              <a:rPr lang="sv-SE" b="1" dirty="0">
                <a:solidFill>
                  <a:srgbClr val="800000"/>
                </a:solidFill>
              </a:rPr>
              <a:t>lika stor</a:t>
            </a:r>
            <a:r>
              <a:rPr lang="sv-SE" dirty="0"/>
              <a:t> för varje utfall = </a:t>
            </a:r>
            <a:r>
              <a:rPr lang="sv-SE" b="1" i="1" dirty="0">
                <a:solidFill>
                  <a:srgbClr val="800000"/>
                </a:solidFill>
              </a:rPr>
              <a:t>likformig sannolikhetsfördelning</a:t>
            </a:r>
            <a:r>
              <a:rPr lang="sv-SE" dirty="0"/>
              <a:t>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40188" y="3705517"/>
            <a:ext cx="7536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kastar en tärning där flera sidor har samma antal prickar, påverkas sannolikheten för varje utfall.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574050" y="4770643"/>
            <a:ext cx="1038026" cy="103964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1973067" y="4753251"/>
            <a:ext cx="1038026" cy="10396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0315" b="54267"/>
          <a:stretch/>
        </p:blipFill>
        <p:spPr>
          <a:xfrm>
            <a:off x="3322976" y="4770643"/>
            <a:ext cx="1063155" cy="103964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54779" r="71301" b="1"/>
          <a:stretch/>
        </p:blipFill>
        <p:spPr>
          <a:xfrm>
            <a:off x="4716251" y="4770643"/>
            <a:ext cx="1027832" cy="102798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6063249" y="4770643"/>
            <a:ext cx="1038026" cy="103964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7474185" y="4770643"/>
            <a:ext cx="1038026" cy="1039645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485295" y="6031756"/>
            <a:ext cx="833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är </a:t>
            </a:r>
            <a:r>
              <a:rPr lang="sv-SE" b="1" dirty="0">
                <a:solidFill>
                  <a:srgbClr val="800000"/>
                </a:solidFill>
              </a:rPr>
              <a:t>inte</a:t>
            </a:r>
            <a:r>
              <a:rPr lang="sv-SE" dirty="0"/>
              <a:t> </a:t>
            </a:r>
            <a:r>
              <a:rPr lang="sv-SE" b="1" dirty="0">
                <a:solidFill>
                  <a:srgbClr val="800000"/>
                </a:solidFill>
              </a:rPr>
              <a:t>lika stor</a:t>
            </a:r>
            <a:r>
              <a:rPr lang="sv-SE" dirty="0"/>
              <a:t> för varje utfall = </a:t>
            </a:r>
            <a:r>
              <a:rPr lang="sv-SE" b="1" i="1" dirty="0">
                <a:solidFill>
                  <a:srgbClr val="800000"/>
                </a:solidFill>
              </a:rPr>
              <a:t>olikformig sannolikhetsfördelning</a:t>
            </a:r>
            <a:r>
              <a:rPr lang="sv-SE" dirty="0"/>
              <a:t>.</a:t>
            </a:r>
          </a:p>
        </p:txBody>
      </p:sp>
      <p:sp>
        <p:nvSpPr>
          <p:cNvPr id="19" name="Rektangel 18"/>
          <p:cNvSpPr/>
          <p:nvPr/>
        </p:nvSpPr>
        <p:spPr>
          <a:xfrm>
            <a:off x="3185623" y="3967249"/>
            <a:ext cx="5637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I det är fallet är det mer sannolikt att slå en 1:a än en 3:a.</a:t>
            </a:r>
          </a:p>
        </p:txBody>
      </p:sp>
    </p:spTree>
    <p:extLst>
      <p:ext uri="{BB962C8B-B14F-4D97-AF65-F5344CB8AC3E}">
        <p14:creationId xmlns:p14="http://schemas.microsoft.com/office/powerpoint/2010/main" val="10737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500728" y="280312"/>
            <a:ext cx="2389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Beräkna sannolikheten</a:t>
            </a:r>
          </a:p>
        </p:txBody>
      </p:sp>
      <p:sp>
        <p:nvSpPr>
          <p:cNvPr id="3" name="Rektangel 2"/>
          <p:cNvSpPr/>
          <p:nvPr/>
        </p:nvSpPr>
        <p:spPr>
          <a:xfrm>
            <a:off x="533925" y="1085304"/>
            <a:ext cx="8386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brukar anges som en </a:t>
            </a:r>
            <a:r>
              <a:rPr lang="sv-SE" b="1" i="1" dirty="0">
                <a:solidFill>
                  <a:srgbClr val="800000"/>
                </a:solidFill>
              </a:rPr>
              <a:t>andel</a:t>
            </a:r>
            <a:r>
              <a:rPr lang="sv-SE" dirty="0"/>
              <a:t> i bråkform, procentform eller decimalform.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287" y="1608568"/>
            <a:ext cx="5372530" cy="86761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56752" y="735792"/>
            <a:ext cx="590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/>
              <a:t>Sannolikheten betecknas</a:t>
            </a:r>
            <a:r>
              <a:rPr lang="sv-SE" b="1" dirty="0">
                <a:solidFill>
                  <a:srgbClr val="800000"/>
                </a:solidFill>
              </a:rPr>
              <a:t> P</a:t>
            </a:r>
            <a:r>
              <a:rPr lang="sv-SE" dirty="0"/>
              <a:t>, från engelskans </a:t>
            </a:r>
            <a:r>
              <a:rPr lang="sv-SE" i="1" dirty="0" err="1">
                <a:solidFill>
                  <a:srgbClr val="800000"/>
                </a:solidFill>
              </a:rPr>
              <a:t>probability</a:t>
            </a:r>
            <a:r>
              <a:rPr lang="sv-SE" dirty="0"/>
              <a:t>. </a:t>
            </a:r>
          </a:p>
        </p:txBody>
      </p:sp>
      <p:sp>
        <p:nvSpPr>
          <p:cNvPr id="6" name="Rektangel 5"/>
          <p:cNvSpPr/>
          <p:nvPr/>
        </p:nvSpPr>
        <p:spPr>
          <a:xfrm>
            <a:off x="666133" y="2571270"/>
            <a:ext cx="7690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att slå en sexa är </a:t>
            </a:r>
            <a:r>
              <a:rPr lang="sv-SE" b="1" dirty="0">
                <a:solidFill>
                  <a:srgbClr val="800000"/>
                </a:solidFill>
              </a:rPr>
              <a:t>1</a:t>
            </a:r>
            <a:r>
              <a:rPr lang="sv-SE" dirty="0"/>
              <a:t> (gynnsamma utfall) av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 (möjliga utfall).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3966250" y="3049978"/>
            <a:ext cx="311381" cy="605695"/>
            <a:chOff x="3889679" y="1869536"/>
            <a:chExt cx="311381" cy="605695"/>
          </a:xfrm>
        </p:grpSpPr>
        <p:sp>
          <p:nvSpPr>
            <p:cNvPr id="8" name="textruta 7"/>
            <p:cNvSpPr txBox="1"/>
            <p:nvPr/>
          </p:nvSpPr>
          <p:spPr>
            <a:xfrm>
              <a:off x="3899400" y="186953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</a:t>
              </a: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3889679" y="210589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cxnSp>
          <p:nvCxnSpPr>
            <p:cNvPr id="10" name="Rak 9"/>
            <p:cNvCxnSpPr>
              <a:cxnSpLocks/>
            </p:cNvCxnSpPr>
            <p:nvPr/>
          </p:nvCxnSpPr>
          <p:spPr>
            <a:xfrm>
              <a:off x="3948012" y="2164881"/>
              <a:ext cx="184469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ktangel 10"/>
          <p:cNvSpPr/>
          <p:nvPr/>
        </p:nvSpPr>
        <p:spPr>
          <a:xfrm>
            <a:off x="3121116" y="3154903"/>
            <a:ext cx="90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P(6:a) =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729050" y="3757952"/>
            <a:ext cx="7936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att </a:t>
            </a:r>
            <a:r>
              <a:rPr lang="sv-SE" i="1" dirty="0"/>
              <a:t>inte</a:t>
            </a:r>
            <a:r>
              <a:rPr lang="sv-SE" dirty="0"/>
              <a:t> slå en sexa är </a:t>
            </a:r>
            <a:r>
              <a:rPr lang="sv-SE" b="1" dirty="0">
                <a:solidFill>
                  <a:srgbClr val="800000"/>
                </a:solidFill>
              </a:rPr>
              <a:t>5</a:t>
            </a:r>
            <a:r>
              <a:rPr lang="sv-SE" dirty="0"/>
              <a:t> (gynnsamma utfall) av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 (möjliga utfall).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3971002" y="4195347"/>
            <a:ext cx="306629" cy="617806"/>
            <a:chOff x="3894431" y="1858480"/>
            <a:chExt cx="306629" cy="617806"/>
          </a:xfrm>
        </p:grpSpPr>
        <p:sp>
          <p:nvSpPr>
            <p:cNvPr id="14" name="textruta 13"/>
            <p:cNvSpPr txBox="1"/>
            <p:nvPr/>
          </p:nvSpPr>
          <p:spPr>
            <a:xfrm>
              <a:off x="3899400" y="185848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3894431" y="210695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cxnSp>
          <p:nvCxnSpPr>
            <p:cNvPr id="16" name="Rak 15"/>
            <p:cNvCxnSpPr>
              <a:cxnSpLocks/>
            </p:cNvCxnSpPr>
            <p:nvPr/>
          </p:nvCxnSpPr>
          <p:spPr>
            <a:xfrm>
              <a:off x="3944927" y="2160477"/>
              <a:ext cx="19762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/>
          <p:cNvSpPr/>
          <p:nvPr/>
        </p:nvSpPr>
        <p:spPr>
          <a:xfrm>
            <a:off x="2726025" y="4312678"/>
            <a:ext cx="1375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P(inte 6:a) =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1521437" y="5116815"/>
            <a:ext cx="5654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för att en händelse ska inträffa adderat med </a:t>
            </a:r>
          </a:p>
          <a:p>
            <a:r>
              <a:rPr lang="sv-SE" dirty="0"/>
              <a:t>sannolikheten för att den inte ska inträffa är </a:t>
            </a:r>
            <a:r>
              <a:rPr lang="sv-SE" b="1" dirty="0">
                <a:solidFill>
                  <a:srgbClr val="800000"/>
                </a:solidFill>
              </a:rPr>
              <a:t>1</a:t>
            </a:r>
            <a:r>
              <a:rPr lang="sv-SE" dirty="0"/>
              <a:t>.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827173" y="6130051"/>
            <a:ext cx="2139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P(6:a) + P(inte 6:a)  = </a:t>
            </a:r>
          </a:p>
        </p:txBody>
      </p:sp>
      <p:grpSp>
        <p:nvGrpSpPr>
          <p:cNvPr id="31" name="Grupp 30"/>
          <p:cNvGrpSpPr/>
          <p:nvPr/>
        </p:nvGrpSpPr>
        <p:grpSpPr>
          <a:xfrm>
            <a:off x="3950011" y="6005139"/>
            <a:ext cx="1164697" cy="615214"/>
            <a:chOff x="3950919" y="6148577"/>
            <a:chExt cx="1164697" cy="615214"/>
          </a:xfrm>
        </p:grpSpPr>
        <p:grpSp>
          <p:nvGrpSpPr>
            <p:cNvPr id="29" name="Grupp 28"/>
            <p:cNvGrpSpPr/>
            <p:nvPr/>
          </p:nvGrpSpPr>
          <p:grpSpPr>
            <a:xfrm>
              <a:off x="3950919" y="6148577"/>
              <a:ext cx="816752" cy="615214"/>
              <a:chOff x="3950919" y="6148577"/>
              <a:chExt cx="816752" cy="615214"/>
            </a:xfrm>
          </p:grpSpPr>
          <p:grpSp>
            <p:nvGrpSpPr>
              <p:cNvPr id="20" name="Grupp 19"/>
              <p:cNvGrpSpPr/>
              <p:nvPr/>
            </p:nvGrpSpPr>
            <p:grpSpPr>
              <a:xfrm>
                <a:off x="3950919" y="6155668"/>
                <a:ext cx="301660" cy="608123"/>
                <a:chOff x="3910286" y="1859651"/>
                <a:chExt cx="301660" cy="608123"/>
              </a:xfrm>
            </p:grpSpPr>
            <p:sp>
              <p:nvSpPr>
                <p:cNvPr id="21" name="textruta 20"/>
                <p:cNvSpPr txBox="1"/>
                <p:nvPr/>
              </p:nvSpPr>
              <p:spPr>
                <a:xfrm>
                  <a:off x="3910286" y="1859651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22" name="textruta 21"/>
                <p:cNvSpPr txBox="1"/>
                <p:nvPr/>
              </p:nvSpPr>
              <p:spPr>
                <a:xfrm>
                  <a:off x="3910286" y="2098442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cxnSp>
              <p:nvCxnSpPr>
                <p:cNvPr id="23" name="Rak 22"/>
                <p:cNvCxnSpPr>
                  <a:cxnSpLocks/>
                </p:cNvCxnSpPr>
                <p:nvPr/>
              </p:nvCxnSpPr>
              <p:spPr>
                <a:xfrm>
                  <a:off x="3949873" y="2166208"/>
                  <a:ext cx="219454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ruta 23"/>
              <p:cNvSpPr txBox="1"/>
              <p:nvPr/>
            </p:nvSpPr>
            <p:spPr>
              <a:xfrm>
                <a:off x="4197485" y="6272027"/>
                <a:ext cx="4059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  <p:grpSp>
            <p:nvGrpSpPr>
              <p:cNvPr id="25" name="Grupp 24"/>
              <p:cNvGrpSpPr/>
              <p:nvPr/>
            </p:nvGrpSpPr>
            <p:grpSpPr>
              <a:xfrm>
                <a:off x="4461515" y="6148577"/>
                <a:ext cx="306156" cy="610127"/>
                <a:chOff x="3860513" y="1863692"/>
                <a:chExt cx="306156" cy="610127"/>
              </a:xfrm>
            </p:grpSpPr>
            <p:sp>
              <p:nvSpPr>
                <p:cNvPr id="26" name="textruta 25"/>
                <p:cNvSpPr txBox="1"/>
                <p:nvPr/>
              </p:nvSpPr>
              <p:spPr>
                <a:xfrm>
                  <a:off x="3865009" y="1863692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5</a:t>
                  </a:r>
                </a:p>
              </p:txBody>
            </p:sp>
            <p:sp>
              <p:nvSpPr>
                <p:cNvPr id="27" name="textruta 26"/>
                <p:cNvSpPr txBox="1"/>
                <p:nvPr/>
              </p:nvSpPr>
              <p:spPr>
                <a:xfrm>
                  <a:off x="3860513" y="2104487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cxnSp>
              <p:nvCxnSpPr>
                <p:cNvPr id="28" name="Rak 27"/>
                <p:cNvCxnSpPr>
                  <a:cxnSpLocks/>
                </p:cNvCxnSpPr>
                <p:nvPr/>
              </p:nvCxnSpPr>
              <p:spPr>
                <a:xfrm>
                  <a:off x="3892690" y="2176148"/>
                  <a:ext cx="219531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ruta 29"/>
            <p:cNvSpPr txBox="1"/>
            <p:nvPr/>
          </p:nvSpPr>
          <p:spPr>
            <a:xfrm>
              <a:off x="4709643" y="6268975"/>
              <a:ext cx="405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7" name="Grupp 36"/>
          <p:cNvGrpSpPr/>
          <p:nvPr/>
        </p:nvGrpSpPr>
        <p:grpSpPr>
          <a:xfrm>
            <a:off x="4949312" y="6012230"/>
            <a:ext cx="650882" cy="605989"/>
            <a:chOff x="4949312" y="6155668"/>
            <a:chExt cx="650882" cy="605989"/>
          </a:xfrm>
        </p:grpSpPr>
        <p:grpSp>
          <p:nvGrpSpPr>
            <p:cNvPr id="32" name="Grupp 31"/>
            <p:cNvGrpSpPr/>
            <p:nvPr/>
          </p:nvGrpSpPr>
          <p:grpSpPr>
            <a:xfrm>
              <a:off x="4949312" y="6155668"/>
              <a:ext cx="306547" cy="605989"/>
              <a:chOff x="3825925" y="1859651"/>
              <a:chExt cx="306547" cy="605989"/>
            </a:xfrm>
          </p:grpSpPr>
          <p:sp>
            <p:nvSpPr>
              <p:cNvPr id="33" name="textruta 32"/>
              <p:cNvSpPr txBox="1"/>
              <p:nvPr/>
            </p:nvSpPr>
            <p:spPr>
              <a:xfrm>
                <a:off x="3830812" y="1859651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34" name="textruta 33"/>
              <p:cNvSpPr txBox="1"/>
              <p:nvPr/>
            </p:nvSpPr>
            <p:spPr>
              <a:xfrm>
                <a:off x="3825925" y="209630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35" name="Rak 34"/>
              <p:cNvCxnSpPr>
                <a:cxnSpLocks/>
              </p:cNvCxnSpPr>
              <p:nvPr/>
            </p:nvCxnSpPr>
            <p:spPr>
              <a:xfrm>
                <a:off x="3876524" y="2165016"/>
                <a:ext cx="19431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/>
            <p:cNvSpPr txBox="1"/>
            <p:nvPr/>
          </p:nvSpPr>
          <p:spPr>
            <a:xfrm>
              <a:off x="5194221" y="6257901"/>
              <a:ext cx="405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38" name="textruta 37"/>
          <p:cNvSpPr txBox="1"/>
          <p:nvPr/>
        </p:nvSpPr>
        <p:spPr>
          <a:xfrm>
            <a:off x="5364154" y="61144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5606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2" grpId="0"/>
      <p:bldP spid="17" grpId="0"/>
      <p:bldP spid="18" grpId="0"/>
      <p:bldP spid="19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502324" y="389967"/>
            <a:ext cx="6658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stor är sannolikheten att man vid kast med en 8-sidig tärning får</a:t>
            </a:r>
          </a:p>
        </p:txBody>
      </p:sp>
      <p:sp>
        <p:nvSpPr>
          <p:cNvPr id="4" name="Rektangel 3"/>
          <p:cNvSpPr/>
          <p:nvPr/>
        </p:nvSpPr>
        <p:spPr>
          <a:xfrm>
            <a:off x="1598018" y="867791"/>
            <a:ext cx="157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a) ett jämnt tal</a:t>
            </a:r>
          </a:p>
        </p:txBody>
      </p:sp>
      <p:sp>
        <p:nvSpPr>
          <p:cNvPr id="6" name="Rektangel 5"/>
          <p:cNvSpPr/>
          <p:nvPr/>
        </p:nvSpPr>
        <p:spPr>
          <a:xfrm>
            <a:off x="3953894" y="824459"/>
            <a:ext cx="167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b) minst en trea</a:t>
            </a:r>
          </a:p>
        </p:txBody>
      </p:sp>
      <p:grpSp>
        <p:nvGrpSpPr>
          <p:cNvPr id="15" name="Grupp 14"/>
          <p:cNvGrpSpPr/>
          <p:nvPr/>
        </p:nvGrpSpPr>
        <p:grpSpPr>
          <a:xfrm>
            <a:off x="3542418" y="2635164"/>
            <a:ext cx="564913" cy="613835"/>
            <a:chOff x="1227247" y="1083589"/>
            <a:chExt cx="564913" cy="613835"/>
          </a:xfrm>
        </p:grpSpPr>
        <p:grpSp>
          <p:nvGrpSpPr>
            <p:cNvPr id="16" name="Grupp 15"/>
            <p:cNvGrpSpPr/>
            <p:nvPr/>
          </p:nvGrpSpPr>
          <p:grpSpPr>
            <a:xfrm>
              <a:off x="1227247" y="1083589"/>
              <a:ext cx="338554" cy="613835"/>
              <a:chOff x="3877945" y="1850328"/>
              <a:chExt cx="338554" cy="613835"/>
            </a:xfrm>
          </p:grpSpPr>
          <p:sp>
            <p:nvSpPr>
              <p:cNvPr id="18" name="textruta 17"/>
              <p:cNvSpPr txBox="1"/>
              <p:nvPr/>
            </p:nvSpPr>
            <p:spPr>
              <a:xfrm>
                <a:off x="3877945" y="1850328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3879522" y="2094831"/>
                <a:ext cx="31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8</a:t>
                </a:r>
              </a:p>
            </p:txBody>
          </p:sp>
          <p:cxnSp>
            <p:nvCxnSpPr>
              <p:cNvPr id="20" name="Rak 19"/>
              <p:cNvCxnSpPr>
                <a:cxnSpLocks/>
              </p:cNvCxnSpPr>
              <p:nvPr/>
            </p:nvCxnSpPr>
            <p:spPr>
              <a:xfrm>
                <a:off x="3938693" y="2159823"/>
                <a:ext cx="17641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1492078" y="12084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21" name="Rektangel 20"/>
          <p:cNvSpPr/>
          <p:nvPr/>
        </p:nvSpPr>
        <p:spPr>
          <a:xfrm>
            <a:off x="1467136" y="2771346"/>
            <a:ext cx="2216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 </a:t>
            </a:r>
            <a:r>
              <a:rPr lang="sv-SE" dirty="0">
                <a:latin typeface="Bradley Hand Bold"/>
                <a:cs typeface="Bradley Hand Bold"/>
              </a:rPr>
              <a:t>P (jämnt tal) </a:t>
            </a:r>
            <a:r>
              <a:rPr lang="sv-SE" dirty="0">
                <a:cs typeface="Bradley Hand Bold"/>
              </a:rPr>
              <a:t>=</a:t>
            </a:r>
          </a:p>
        </p:txBody>
      </p:sp>
      <p:grpSp>
        <p:nvGrpSpPr>
          <p:cNvPr id="22" name="Grupp 21"/>
          <p:cNvGrpSpPr/>
          <p:nvPr/>
        </p:nvGrpSpPr>
        <p:grpSpPr>
          <a:xfrm>
            <a:off x="4065744" y="2653101"/>
            <a:ext cx="329626" cy="605822"/>
            <a:chOff x="3907805" y="1848346"/>
            <a:chExt cx="329626" cy="605822"/>
          </a:xfrm>
        </p:grpSpPr>
        <p:sp>
          <p:nvSpPr>
            <p:cNvPr id="23" name="textruta 22"/>
            <p:cNvSpPr txBox="1"/>
            <p:nvPr/>
          </p:nvSpPr>
          <p:spPr>
            <a:xfrm>
              <a:off x="3910059" y="1848346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3907805" y="2084836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</a:t>
              </a:r>
            </a:p>
          </p:txBody>
        </p:sp>
        <p:cxnSp>
          <p:nvCxnSpPr>
            <p:cNvPr id="25" name="Rak 24"/>
            <p:cNvCxnSpPr>
              <a:cxnSpLocks/>
            </p:cNvCxnSpPr>
            <p:nvPr/>
          </p:nvCxnSpPr>
          <p:spPr>
            <a:xfrm>
              <a:off x="3976036" y="2140741"/>
              <a:ext cx="17389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ktangel 25"/>
          <p:cNvSpPr/>
          <p:nvPr/>
        </p:nvSpPr>
        <p:spPr>
          <a:xfrm>
            <a:off x="1467136" y="3968085"/>
            <a:ext cx="2470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 </a:t>
            </a:r>
            <a:r>
              <a:rPr lang="sv-SE" dirty="0">
                <a:latin typeface="Bradley Hand Bold"/>
                <a:cs typeface="Bradley Hand Bold"/>
              </a:rPr>
              <a:t>P (minst en trea)</a:t>
            </a:r>
            <a:r>
              <a:rPr lang="sv-SE" dirty="0">
                <a:cs typeface="Bradley Hand Bold"/>
              </a:rPr>
              <a:t>=</a:t>
            </a:r>
          </a:p>
        </p:txBody>
      </p:sp>
      <p:grpSp>
        <p:nvGrpSpPr>
          <p:cNvPr id="28" name="Grupp 27"/>
          <p:cNvGrpSpPr/>
          <p:nvPr/>
        </p:nvGrpSpPr>
        <p:grpSpPr>
          <a:xfrm>
            <a:off x="3871934" y="3859593"/>
            <a:ext cx="348990" cy="586316"/>
            <a:chOff x="3703251" y="1875271"/>
            <a:chExt cx="348990" cy="586316"/>
          </a:xfrm>
        </p:grpSpPr>
        <p:sp>
          <p:nvSpPr>
            <p:cNvPr id="30" name="textruta 29"/>
            <p:cNvSpPr txBox="1"/>
            <p:nvPr/>
          </p:nvSpPr>
          <p:spPr>
            <a:xfrm>
              <a:off x="3723305" y="1875271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5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3703251" y="2092255"/>
              <a:ext cx="315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8</a:t>
              </a:r>
            </a:p>
          </p:txBody>
        </p:sp>
        <p:cxnSp>
          <p:nvCxnSpPr>
            <p:cNvPr id="32" name="Rak 31"/>
            <p:cNvCxnSpPr>
              <a:cxnSpLocks/>
            </p:cNvCxnSpPr>
            <p:nvPr/>
          </p:nvCxnSpPr>
          <p:spPr>
            <a:xfrm>
              <a:off x="3785211" y="2157415"/>
              <a:ext cx="165100" cy="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ktangel 64">
            <a:extLst>
              <a:ext uri="{FF2B5EF4-FFF2-40B4-BE49-F238E27FC236}">
                <a16:creationId xmlns:a16="http://schemas.microsoft.com/office/drawing/2014/main" id="{E76E5807-5CB1-F741-B43A-45D42B2A9230}"/>
              </a:ext>
            </a:extLst>
          </p:cNvPr>
          <p:cNvSpPr/>
          <p:nvPr/>
        </p:nvSpPr>
        <p:spPr>
          <a:xfrm>
            <a:off x="193775" y="160411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pic>
        <p:nvPicPr>
          <p:cNvPr id="1026" name="Picture 2" descr="Tärning 8-sidig (5-pack)">
            <a:extLst>
              <a:ext uri="{FF2B5EF4-FFF2-40B4-BE49-F238E27FC236}">
                <a16:creationId xmlns:a16="http://schemas.microsoft.com/office/drawing/2014/main" id="{4C3BB87D-5C40-D34D-A01E-1DDDB717A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99" y="867791"/>
            <a:ext cx="2139045" cy="175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 6">
            <a:extLst>
              <a:ext uri="{FF2B5EF4-FFF2-40B4-BE49-F238E27FC236}">
                <a16:creationId xmlns:a16="http://schemas.microsoft.com/office/drawing/2014/main" id="{F94AC1AA-F5A3-2B42-8D50-34BFA322A71B}"/>
              </a:ext>
            </a:extLst>
          </p:cNvPr>
          <p:cNvGrpSpPr/>
          <p:nvPr/>
        </p:nvGrpSpPr>
        <p:grpSpPr>
          <a:xfrm>
            <a:off x="1580380" y="5492197"/>
            <a:ext cx="2378194" cy="605822"/>
            <a:chOff x="1209514" y="5545964"/>
            <a:chExt cx="2378194" cy="605822"/>
          </a:xfrm>
        </p:grpSpPr>
        <p:sp>
          <p:nvSpPr>
            <p:cNvPr id="73" name="textruta 72">
              <a:extLst>
                <a:ext uri="{FF2B5EF4-FFF2-40B4-BE49-F238E27FC236}">
                  <a16:creationId xmlns:a16="http://schemas.microsoft.com/office/drawing/2014/main" id="{CC335BFB-404D-034D-9628-9708A4DAF972}"/>
                </a:ext>
              </a:extLst>
            </p:cNvPr>
            <p:cNvSpPr txBox="1"/>
            <p:nvPr/>
          </p:nvSpPr>
          <p:spPr>
            <a:xfrm>
              <a:off x="1209514" y="5664209"/>
              <a:ext cx="1601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 a) </a:t>
              </a:r>
            </a:p>
          </p:txBody>
        </p:sp>
        <p:grpSp>
          <p:nvGrpSpPr>
            <p:cNvPr id="74" name="Grupp 73">
              <a:extLst>
                <a:ext uri="{FF2B5EF4-FFF2-40B4-BE49-F238E27FC236}">
                  <a16:creationId xmlns:a16="http://schemas.microsoft.com/office/drawing/2014/main" id="{CBE979E0-B06C-BE43-A992-62CA10275CF1}"/>
                </a:ext>
              </a:extLst>
            </p:cNvPr>
            <p:cNvGrpSpPr/>
            <p:nvPr/>
          </p:nvGrpSpPr>
          <p:grpSpPr>
            <a:xfrm>
              <a:off x="2287831" y="5545964"/>
              <a:ext cx="329626" cy="605822"/>
              <a:chOff x="3907805" y="1848346"/>
              <a:chExt cx="329626" cy="605822"/>
            </a:xfrm>
          </p:grpSpPr>
          <p:sp>
            <p:nvSpPr>
              <p:cNvPr id="75" name="textruta 74">
                <a:extLst>
                  <a:ext uri="{FF2B5EF4-FFF2-40B4-BE49-F238E27FC236}">
                    <a16:creationId xmlns:a16="http://schemas.microsoft.com/office/drawing/2014/main" id="{82CC9F3A-039B-914E-8A3A-CFB4276B2DB3}"/>
                  </a:ext>
                </a:extLst>
              </p:cNvPr>
              <p:cNvSpPr txBox="1"/>
              <p:nvPr/>
            </p:nvSpPr>
            <p:spPr>
              <a:xfrm>
                <a:off x="3910059" y="1848346"/>
                <a:ext cx="305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76" name="textruta 75">
                <a:extLst>
                  <a:ext uri="{FF2B5EF4-FFF2-40B4-BE49-F238E27FC236}">
                    <a16:creationId xmlns:a16="http://schemas.microsoft.com/office/drawing/2014/main" id="{7F8CCF69-B7A5-714D-B927-DBD9AC6CE769}"/>
                  </a:ext>
                </a:extLst>
              </p:cNvPr>
              <p:cNvSpPr txBox="1"/>
              <p:nvPr/>
            </p:nvSpPr>
            <p:spPr>
              <a:xfrm>
                <a:off x="3907805" y="2084836"/>
                <a:ext cx="329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77" name="Rak 76">
                <a:extLst>
                  <a:ext uri="{FF2B5EF4-FFF2-40B4-BE49-F238E27FC236}">
                    <a16:creationId xmlns:a16="http://schemas.microsoft.com/office/drawing/2014/main" id="{2626A488-6C64-144E-9D76-04CB786FB5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6036" y="2140741"/>
                <a:ext cx="17389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2BC259AF-86EE-C549-B188-844A01983FE2}"/>
                </a:ext>
              </a:extLst>
            </p:cNvPr>
            <p:cNvSpPr/>
            <p:nvPr/>
          </p:nvSpPr>
          <p:spPr>
            <a:xfrm>
              <a:off x="2883823" y="5653493"/>
              <a:ext cx="45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  <a:endParaRPr lang="sv-SE" dirty="0">
                <a:cs typeface="Bradley Hand Bold"/>
              </a:endParaRPr>
            </a:p>
          </p:txBody>
        </p:sp>
        <p:grpSp>
          <p:nvGrpSpPr>
            <p:cNvPr id="79" name="Grupp 78">
              <a:extLst>
                <a:ext uri="{FF2B5EF4-FFF2-40B4-BE49-F238E27FC236}">
                  <a16:creationId xmlns:a16="http://schemas.microsoft.com/office/drawing/2014/main" id="{BE2C4B58-088D-E547-8941-384374304DA1}"/>
                </a:ext>
              </a:extLst>
            </p:cNvPr>
            <p:cNvGrpSpPr/>
            <p:nvPr/>
          </p:nvGrpSpPr>
          <p:grpSpPr>
            <a:xfrm>
              <a:off x="3238718" y="5565470"/>
              <a:ext cx="348990" cy="586316"/>
              <a:chOff x="3703251" y="1875271"/>
              <a:chExt cx="348990" cy="586316"/>
            </a:xfrm>
          </p:grpSpPr>
          <p:sp>
            <p:nvSpPr>
              <p:cNvPr id="80" name="textruta 79">
                <a:extLst>
                  <a:ext uri="{FF2B5EF4-FFF2-40B4-BE49-F238E27FC236}">
                    <a16:creationId xmlns:a16="http://schemas.microsoft.com/office/drawing/2014/main" id="{0D7C1573-C9C1-1B48-BFA9-1123B70857D7}"/>
                  </a:ext>
                </a:extLst>
              </p:cNvPr>
              <p:cNvSpPr txBox="1"/>
              <p:nvPr/>
            </p:nvSpPr>
            <p:spPr>
              <a:xfrm>
                <a:off x="3723305" y="1875271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5</a:t>
                </a:r>
              </a:p>
            </p:txBody>
          </p:sp>
          <p:sp>
            <p:nvSpPr>
              <p:cNvPr id="81" name="textruta 80">
                <a:extLst>
                  <a:ext uri="{FF2B5EF4-FFF2-40B4-BE49-F238E27FC236}">
                    <a16:creationId xmlns:a16="http://schemas.microsoft.com/office/drawing/2014/main" id="{1F3C93B1-00ED-7D4C-AF26-26B7E156D30A}"/>
                  </a:ext>
                </a:extLst>
              </p:cNvPr>
              <p:cNvSpPr txBox="1"/>
              <p:nvPr/>
            </p:nvSpPr>
            <p:spPr>
              <a:xfrm>
                <a:off x="3703251" y="2092255"/>
                <a:ext cx="31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8</a:t>
                </a:r>
              </a:p>
            </p:txBody>
          </p:sp>
          <p:cxnSp>
            <p:nvCxnSpPr>
              <p:cNvPr id="82" name="Rak 81">
                <a:extLst>
                  <a:ext uri="{FF2B5EF4-FFF2-40B4-BE49-F238E27FC236}">
                    <a16:creationId xmlns:a16="http://schemas.microsoft.com/office/drawing/2014/main" id="{3B038434-DC31-C943-A99B-5C54AC8BE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211" y="2157415"/>
                <a:ext cx="165100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9860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21" grpId="0"/>
      <p:bldP spid="26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A84CCC8-E034-034E-81BA-7265CBAD6C03}"/>
              </a:ext>
            </a:extLst>
          </p:cNvPr>
          <p:cNvSpPr/>
          <p:nvPr/>
        </p:nvSpPr>
        <p:spPr>
          <a:xfrm>
            <a:off x="451412" y="231762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grpSp>
        <p:nvGrpSpPr>
          <p:cNvPr id="46" name="Grupp 45">
            <a:extLst>
              <a:ext uri="{FF2B5EF4-FFF2-40B4-BE49-F238E27FC236}">
                <a16:creationId xmlns:a16="http://schemas.microsoft.com/office/drawing/2014/main" id="{A49ECA56-6A56-694F-A7D3-808462A5B689}"/>
              </a:ext>
            </a:extLst>
          </p:cNvPr>
          <p:cNvGrpSpPr/>
          <p:nvPr/>
        </p:nvGrpSpPr>
        <p:grpSpPr>
          <a:xfrm>
            <a:off x="1746843" y="231439"/>
            <a:ext cx="6431818" cy="1413166"/>
            <a:chOff x="2660948" y="308707"/>
            <a:chExt cx="6431818" cy="1413166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1B4A37EB-685D-E040-9778-F087FCFC39BE}"/>
                </a:ext>
              </a:extLst>
            </p:cNvPr>
            <p:cNvSpPr/>
            <p:nvPr/>
          </p:nvSpPr>
          <p:spPr>
            <a:xfrm>
              <a:off x="2683676" y="308707"/>
              <a:ext cx="640909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I en låda finns 7 röda, 3 gula och blå kulor.</a:t>
              </a:r>
            </a:p>
            <a:p>
              <a:r>
                <a:rPr lang="sv-SE" dirty="0"/>
                <a:t>Du tar upp en kula utan att titta. </a:t>
              </a:r>
            </a:p>
            <a:p>
              <a:r>
                <a:rPr lang="sv-SE" dirty="0"/>
                <a:t>Hur stor är sannolikheten att</a:t>
              </a:r>
            </a:p>
          </p:txBody>
        </p:sp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8E3D2C93-1591-0B45-B261-78B480F4C74A}"/>
                </a:ext>
              </a:extLst>
            </p:cNvPr>
            <p:cNvSpPr/>
            <p:nvPr/>
          </p:nvSpPr>
          <p:spPr>
            <a:xfrm>
              <a:off x="2660948" y="1352541"/>
              <a:ext cx="1509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a) kulan är blå</a:t>
              </a: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BAED26F4-BA78-114B-85BC-7793B5AFD8EA}"/>
                </a:ext>
              </a:extLst>
            </p:cNvPr>
            <p:cNvSpPr/>
            <p:nvPr/>
          </p:nvSpPr>
          <p:spPr>
            <a:xfrm>
              <a:off x="4702731" y="1352541"/>
              <a:ext cx="1976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b) kulan inte är röd</a:t>
              </a:r>
            </a:p>
          </p:txBody>
        </p:sp>
      </p:grpSp>
      <p:sp>
        <p:nvSpPr>
          <p:cNvPr id="6" name="Rektangel 5">
            <a:extLst>
              <a:ext uri="{FF2B5EF4-FFF2-40B4-BE49-F238E27FC236}">
                <a16:creationId xmlns:a16="http://schemas.microsoft.com/office/drawing/2014/main" id="{79716160-C714-B54B-847D-F7ED6CA43D11}"/>
              </a:ext>
            </a:extLst>
          </p:cNvPr>
          <p:cNvSpPr/>
          <p:nvPr/>
        </p:nvSpPr>
        <p:spPr>
          <a:xfrm>
            <a:off x="3302136" y="3456816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P (blå)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8059210E-7D6C-A64F-B6F3-23BBAFCC273E}"/>
              </a:ext>
            </a:extLst>
          </p:cNvPr>
          <p:cNvGrpSpPr/>
          <p:nvPr/>
        </p:nvGrpSpPr>
        <p:grpSpPr>
          <a:xfrm>
            <a:off x="4253175" y="3336153"/>
            <a:ext cx="699083" cy="610657"/>
            <a:chOff x="1259200" y="1094817"/>
            <a:chExt cx="699083" cy="610657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DC65104-58E8-3B4D-A2EC-3D900E760BF9}"/>
                </a:ext>
              </a:extLst>
            </p:cNvPr>
            <p:cNvGrpSpPr/>
            <p:nvPr/>
          </p:nvGrpSpPr>
          <p:grpSpPr>
            <a:xfrm>
              <a:off x="1259200" y="1094817"/>
              <a:ext cx="455099" cy="610657"/>
              <a:chOff x="3909898" y="1861556"/>
              <a:chExt cx="455099" cy="610657"/>
            </a:xfrm>
          </p:grpSpPr>
          <p:sp>
            <p:nvSpPr>
              <p:cNvPr id="10" name="textruta 9">
                <a:extLst>
                  <a:ext uri="{FF2B5EF4-FFF2-40B4-BE49-F238E27FC236}">
                    <a16:creationId xmlns:a16="http://schemas.microsoft.com/office/drawing/2014/main" id="{FBEDA353-3B69-B345-91F7-B41C34EF0CDD}"/>
                  </a:ext>
                </a:extLst>
              </p:cNvPr>
              <p:cNvSpPr txBox="1"/>
              <p:nvPr/>
            </p:nvSpPr>
            <p:spPr>
              <a:xfrm>
                <a:off x="3909898" y="1861556"/>
                <a:ext cx="431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10</a:t>
                </a:r>
              </a:p>
            </p:txBody>
          </p:sp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5141CC88-3D8F-D547-832F-C48EC3A02F50}"/>
                  </a:ext>
                </a:extLst>
              </p:cNvPr>
              <p:cNvSpPr txBox="1"/>
              <p:nvPr/>
            </p:nvSpPr>
            <p:spPr>
              <a:xfrm>
                <a:off x="3910952" y="2102881"/>
                <a:ext cx="454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20</a:t>
                </a:r>
              </a:p>
            </p:txBody>
          </p:sp>
          <p:cxnSp>
            <p:nvCxnSpPr>
              <p:cNvPr id="12" name="Rak 11">
                <a:extLst>
                  <a:ext uri="{FF2B5EF4-FFF2-40B4-BE49-F238E27FC236}">
                    <a16:creationId xmlns:a16="http://schemas.microsoft.com/office/drawing/2014/main" id="{3EF9EA49-8D2E-2F4C-B785-74C0DF0F39EA}"/>
                  </a:ext>
                </a:extLst>
              </p:cNvPr>
              <p:cNvCxnSpPr/>
              <p:nvPr/>
            </p:nvCxnSpPr>
            <p:spPr>
              <a:xfrm>
                <a:off x="3976839" y="2157418"/>
                <a:ext cx="30166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EC97369E-F745-7245-8E43-E0878D92A13D}"/>
                </a:ext>
              </a:extLst>
            </p:cNvPr>
            <p:cNvSpPr txBox="1"/>
            <p:nvPr/>
          </p:nvSpPr>
          <p:spPr>
            <a:xfrm>
              <a:off x="1658201" y="12228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3C5F528D-CD79-8F4C-BC46-D9C6B8FF2270}"/>
              </a:ext>
            </a:extLst>
          </p:cNvPr>
          <p:cNvGrpSpPr/>
          <p:nvPr/>
        </p:nvGrpSpPr>
        <p:grpSpPr>
          <a:xfrm>
            <a:off x="4863832" y="3339790"/>
            <a:ext cx="329626" cy="612943"/>
            <a:chOff x="3887013" y="1882004"/>
            <a:chExt cx="329626" cy="612943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FD908E1C-4172-9D48-BC5E-20E00C4288B9}"/>
                </a:ext>
              </a:extLst>
            </p:cNvPr>
            <p:cNvSpPr txBox="1"/>
            <p:nvPr/>
          </p:nvSpPr>
          <p:spPr>
            <a:xfrm>
              <a:off x="3889355" y="1882004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9A1DB56B-9339-E742-B131-12F1BC578B94}"/>
                </a:ext>
              </a:extLst>
            </p:cNvPr>
            <p:cNvSpPr txBox="1"/>
            <p:nvPr/>
          </p:nvSpPr>
          <p:spPr>
            <a:xfrm>
              <a:off x="3887013" y="2125615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</a:t>
              </a:r>
            </a:p>
          </p:txBody>
        </p:sp>
        <p:cxnSp>
          <p:nvCxnSpPr>
            <p:cNvPr id="16" name="Rak 15">
              <a:extLst>
                <a:ext uri="{FF2B5EF4-FFF2-40B4-BE49-F238E27FC236}">
                  <a16:creationId xmlns:a16="http://schemas.microsoft.com/office/drawing/2014/main" id="{0F9448B7-A4B0-564A-B18B-85962CB81C65}"/>
                </a:ext>
              </a:extLst>
            </p:cNvPr>
            <p:cNvCxnSpPr>
              <a:cxnSpLocks/>
            </p:cNvCxnSpPr>
            <p:nvPr/>
          </p:nvCxnSpPr>
          <p:spPr>
            <a:xfrm>
              <a:off x="3935551" y="2179437"/>
              <a:ext cx="185072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E5B4E13F-D459-CC4C-8614-11A348C992B0}"/>
              </a:ext>
            </a:extLst>
          </p:cNvPr>
          <p:cNvSpPr/>
          <p:nvPr/>
        </p:nvSpPr>
        <p:spPr>
          <a:xfrm>
            <a:off x="2720472" y="5112113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P (inte röd)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A3CF713-20DB-7748-9C2B-4D0C0947848E}"/>
              </a:ext>
            </a:extLst>
          </p:cNvPr>
          <p:cNvSpPr/>
          <p:nvPr/>
        </p:nvSpPr>
        <p:spPr>
          <a:xfrm>
            <a:off x="2572440" y="2363766"/>
            <a:ext cx="172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Möjliga utfall :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2EAE5C7-2E28-C442-8D0A-BBD9E74871B8}"/>
              </a:ext>
            </a:extLst>
          </p:cNvPr>
          <p:cNvSpPr/>
          <p:nvPr/>
        </p:nvSpPr>
        <p:spPr>
          <a:xfrm>
            <a:off x="4192839" y="236376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(7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3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10)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D5901E9-A15B-3E42-87D1-679EA4DF6E92}"/>
              </a:ext>
            </a:extLst>
          </p:cNvPr>
          <p:cNvSpPr/>
          <p:nvPr/>
        </p:nvSpPr>
        <p:spPr>
          <a:xfrm>
            <a:off x="5895894" y="236376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05BA9E42-4F2D-E149-8C94-CE71A37A3036}"/>
              </a:ext>
            </a:extLst>
          </p:cNvPr>
          <p:cNvSpPr/>
          <p:nvPr/>
        </p:nvSpPr>
        <p:spPr>
          <a:xfrm>
            <a:off x="1962827" y="2859798"/>
            <a:ext cx="235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Gynnsamma utfall :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3B7424E7-8C60-B84C-B9EA-3694A167179B}"/>
              </a:ext>
            </a:extLst>
          </p:cNvPr>
          <p:cNvSpPr/>
          <p:nvPr/>
        </p:nvSpPr>
        <p:spPr>
          <a:xfrm>
            <a:off x="4182532" y="2864981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8E1E425-7D14-384D-AA5D-CAB394AAA4C4}"/>
              </a:ext>
            </a:extLst>
          </p:cNvPr>
          <p:cNvSpPr/>
          <p:nvPr/>
        </p:nvSpPr>
        <p:spPr>
          <a:xfrm>
            <a:off x="1958365" y="4592895"/>
            <a:ext cx="235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Gynnsamma utfall :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8E2C3363-0979-E64C-BA2A-20802B3D3A79}"/>
              </a:ext>
            </a:extLst>
          </p:cNvPr>
          <p:cNvSpPr/>
          <p:nvPr/>
        </p:nvSpPr>
        <p:spPr>
          <a:xfrm>
            <a:off x="4183324" y="459537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13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CC7CBE4-EACE-954F-AAA9-BD33C9D568CF}"/>
              </a:ext>
            </a:extLst>
          </p:cNvPr>
          <p:cNvSpPr txBox="1"/>
          <p:nvPr/>
        </p:nvSpPr>
        <p:spPr>
          <a:xfrm>
            <a:off x="5060279" y="3456816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50 </a:t>
            </a:r>
            <a:r>
              <a:rPr lang="sv-SE" dirty="0">
                <a:cs typeface="Bradley Hand Bold"/>
              </a:rPr>
              <a:t>%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51C4BCE7-2E5C-4A45-B40D-DF294D63E9D1}"/>
              </a:ext>
            </a:extLst>
          </p:cNvPr>
          <p:cNvSpPr txBox="1"/>
          <p:nvPr/>
        </p:nvSpPr>
        <p:spPr>
          <a:xfrm>
            <a:off x="6341592" y="5100838"/>
            <a:ext cx="100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65 </a:t>
            </a:r>
            <a:r>
              <a:rPr lang="sv-SE" dirty="0">
                <a:cs typeface="Bradley Hand Bold"/>
              </a:rPr>
              <a:t>%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840DE006-F817-4540-9A8F-9371910AAC9D}"/>
              </a:ext>
            </a:extLst>
          </p:cNvPr>
          <p:cNvGrpSpPr/>
          <p:nvPr/>
        </p:nvGrpSpPr>
        <p:grpSpPr>
          <a:xfrm>
            <a:off x="4149567" y="4976860"/>
            <a:ext cx="627389" cy="623939"/>
            <a:chOff x="7481968" y="4418241"/>
            <a:chExt cx="627389" cy="623939"/>
          </a:xfrm>
        </p:grpSpPr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22CBF45E-6A5A-3948-A653-B4788558205E}"/>
                </a:ext>
              </a:extLst>
            </p:cNvPr>
            <p:cNvGrpSpPr/>
            <p:nvPr/>
          </p:nvGrpSpPr>
          <p:grpSpPr>
            <a:xfrm>
              <a:off x="7481968" y="4418241"/>
              <a:ext cx="454045" cy="623939"/>
              <a:chOff x="3904944" y="1834034"/>
              <a:chExt cx="454045" cy="623939"/>
            </a:xfrm>
          </p:grpSpPr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45CA2100-F35A-3942-A241-1F3D00A77925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445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13</a:t>
                </a:r>
              </a:p>
            </p:txBody>
          </p:sp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7F729BBB-2BE9-0443-9300-1EF57CB096C6}"/>
                  </a:ext>
                </a:extLst>
              </p:cNvPr>
              <p:cNvSpPr txBox="1"/>
              <p:nvPr/>
            </p:nvSpPr>
            <p:spPr>
              <a:xfrm>
                <a:off x="3904944" y="2088641"/>
                <a:ext cx="454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20</a:t>
                </a:r>
              </a:p>
            </p:txBody>
          </p:sp>
          <p:cxnSp>
            <p:nvCxnSpPr>
              <p:cNvPr id="32" name="Rak 31">
                <a:extLst>
                  <a:ext uri="{FF2B5EF4-FFF2-40B4-BE49-F238E27FC236}">
                    <a16:creationId xmlns:a16="http://schemas.microsoft.com/office/drawing/2014/main" id="{9B24DE4F-1D65-D047-ADC5-E99DC7EEE134}"/>
                  </a:ext>
                </a:extLst>
              </p:cNvPr>
              <p:cNvCxnSpPr/>
              <p:nvPr/>
            </p:nvCxnSpPr>
            <p:spPr>
              <a:xfrm>
                <a:off x="3970831" y="2143178"/>
                <a:ext cx="30166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212D892A-4967-1044-A8FF-005D02965A69}"/>
                </a:ext>
              </a:extLst>
            </p:cNvPr>
            <p:cNvSpPr txBox="1"/>
            <p:nvPr/>
          </p:nvSpPr>
          <p:spPr>
            <a:xfrm>
              <a:off x="7809275" y="456019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7A4A1044-859A-9A41-BA4F-D3004108D770}"/>
              </a:ext>
            </a:extLst>
          </p:cNvPr>
          <p:cNvGrpSpPr/>
          <p:nvPr/>
        </p:nvGrpSpPr>
        <p:grpSpPr>
          <a:xfrm>
            <a:off x="4713234" y="5008811"/>
            <a:ext cx="934069" cy="587115"/>
            <a:chOff x="7450248" y="4499090"/>
            <a:chExt cx="934069" cy="587115"/>
          </a:xfrm>
        </p:grpSpPr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B4BD7766-6BE8-3C45-83FC-CC5C7EE7E2B5}"/>
                </a:ext>
              </a:extLst>
            </p:cNvPr>
            <p:cNvGrpSpPr/>
            <p:nvPr/>
          </p:nvGrpSpPr>
          <p:grpSpPr>
            <a:xfrm>
              <a:off x="7450248" y="4499090"/>
              <a:ext cx="805261" cy="587115"/>
              <a:chOff x="3873224" y="1914883"/>
              <a:chExt cx="805261" cy="587115"/>
            </a:xfrm>
          </p:grpSpPr>
          <p:sp>
            <p:nvSpPr>
              <p:cNvPr id="36" name="textruta 35">
                <a:extLst>
                  <a:ext uri="{FF2B5EF4-FFF2-40B4-BE49-F238E27FC236}">
                    <a16:creationId xmlns:a16="http://schemas.microsoft.com/office/drawing/2014/main" id="{C88349D0-1C44-1A4B-AC2E-4EECEAC11AB7}"/>
                  </a:ext>
                </a:extLst>
              </p:cNvPr>
              <p:cNvSpPr txBox="1"/>
              <p:nvPr/>
            </p:nvSpPr>
            <p:spPr>
              <a:xfrm>
                <a:off x="3873224" y="1914883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13 </a:t>
                </a:r>
                <a:r>
                  <a:rPr lang="is-IS" dirty="0">
                    <a:latin typeface="Bradley Hand Bold"/>
                    <a:cs typeface="Bradley Hand Bold"/>
                  </a:rPr>
                  <a:t>∙ 5</a:t>
                </a:r>
                <a:r>
                  <a:rPr lang="sv-SE" dirty="0">
                    <a:latin typeface="Bradley Hand Bold"/>
                    <a:cs typeface="Bradley Hand Bold"/>
                  </a:rPr>
                  <a:t> </a:t>
                </a:r>
              </a:p>
            </p:txBody>
          </p:sp>
          <p:sp>
            <p:nvSpPr>
              <p:cNvPr id="37" name="textruta 36">
                <a:extLst>
                  <a:ext uri="{FF2B5EF4-FFF2-40B4-BE49-F238E27FC236}">
                    <a16:creationId xmlns:a16="http://schemas.microsoft.com/office/drawing/2014/main" id="{36FBD61F-CA6C-3B48-AB9A-FF50CB389BD8}"/>
                  </a:ext>
                </a:extLst>
              </p:cNvPr>
              <p:cNvSpPr txBox="1"/>
              <p:nvPr/>
            </p:nvSpPr>
            <p:spPr>
              <a:xfrm>
                <a:off x="3878266" y="2132666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20 </a:t>
                </a:r>
                <a:r>
                  <a:rPr lang="is-IS" dirty="0">
                    <a:latin typeface="Bradley Hand Bold"/>
                    <a:cs typeface="Bradley Hand Bold"/>
                  </a:rPr>
                  <a:t>∙ 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8" name="Rak 37">
                <a:extLst>
                  <a:ext uri="{FF2B5EF4-FFF2-40B4-BE49-F238E27FC236}">
                    <a16:creationId xmlns:a16="http://schemas.microsoft.com/office/drawing/2014/main" id="{939C9163-FAC5-BD46-92F9-27EE8FF208CA}"/>
                  </a:ext>
                </a:extLst>
              </p:cNvPr>
              <p:cNvCxnSpPr/>
              <p:nvPr/>
            </p:nvCxnSpPr>
            <p:spPr>
              <a:xfrm>
                <a:off x="3976716" y="2203366"/>
                <a:ext cx="53249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4EF2F15C-B485-C84E-B036-DFED24A2D3BC}"/>
                </a:ext>
              </a:extLst>
            </p:cNvPr>
            <p:cNvSpPr txBox="1"/>
            <p:nvPr/>
          </p:nvSpPr>
          <p:spPr>
            <a:xfrm>
              <a:off x="8084235" y="46090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010537EA-0DCA-1D4B-A033-AEF5F69056E4}"/>
              </a:ext>
            </a:extLst>
          </p:cNvPr>
          <p:cNvGrpSpPr/>
          <p:nvPr/>
        </p:nvGrpSpPr>
        <p:grpSpPr>
          <a:xfrm>
            <a:off x="5594654" y="5008811"/>
            <a:ext cx="800522" cy="596770"/>
            <a:chOff x="7546721" y="5126255"/>
            <a:chExt cx="800522" cy="596770"/>
          </a:xfrm>
        </p:grpSpPr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CD8FCF20-9AD3-3544-AEE7-1E6382CE599B}"/>
                </a:ext>
              </a:extLst>
            </p:cNvPr>
            <p:cNvGrpSpPr/>
            <p:nvPr/>
          </p:nvGrpSpPr>
          <p:grpSpPr>
            <a:xfrm>
              <a:off x="7546721" y="5126255"/>
              <a:ext cx="557458" cy="596770"/>
              <a:chOff x="3835269" y="1910223"/>
              <a:chExt cx="557458" cy="596770"/>
            </a:xfrm>
          </p:grpSpPr>
          <p:sp>
            <p:nvSpPr>
              <p:cNvPr id="42" name="textruta 41">
                <a:extLst>
                  <a:ext uri="{FF2B5EF4-FFF2-40B4-BE49-F238E27FC236}">
                    <a16:creationId xmlns:a16="http://schemas.microsoft.com/office/drawing/2014/main" id="{AFF8AAF9-B910-9F4C-9037-9776FEE901FF}"/>
                  </a:ext>
                </a:extLst>
              </p:cNvPr>
              <p:cNvSpPr txBox="1"/>
              <p:nvPr/>
            </p:nvSpPr>
            <p:spPr>
              <a:xfrm>
                <a:off x="3867777" y="1910223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65</a:t>
                </a:r>
              </a:p>
            </p:txBody>
          </p:sp>
          <p:sp>
            <p:nvSpPr>
              <p:cNvPr id="43" name="textruta 42">
                <a:extLst>
                  <a:ext uri="{FF2B5EF4-FFF2-40B4-BE49-F238E27FC236}">
                    <a16:creationId xmlns:a16="http://schemas.microsoft.com/office/drawing/2014/main" id="{6F1423BF-347D-D241-949A-47EE5229A02F}"/>
                  </a:ext>
                </a:extLst>
              </p:cNvPr>
              <p:cNvSpPr txBox="1"/>
              <p:nvPr/>
            </p:nvSpPr>
            <p:spPr>
              <a:xfrm>
                <a:off x="3835269" y="2137661"/>
                <a:ext cx="557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100</a:t>
                </a:r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A3287B01-4C99-5546-B96C-972DF27D72B4}"/>
                  </a:ext>
                </a:extLst>
              </p:cNvPr>
              <p:cNvCxnSpPr/>
              <p:nvPr/>
            </p:nvCxnSpPr>
            <p:spPr>
              <a:xfrm>
                <a:off x="3934121" y="2203366"/>
                <a:ext cx="345692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ruta 40">
              <a:extLst>
                <a:ext uri="{FF2B5EF4-FFF2-40B4-BE49-F238E27FC236}">
                  <a16:creationId xmlns:a16="http://schemas.microsoft.com/office/drawing/2014/main" id="{074D546C-87A3-2044-AE70-8EA9CAA937EF}"/>
                </a:ext>
              </a:extLst>
            </p:cNvPr>
            <p:cNvSpPr txBox="1"/>
            <p:nvPr/>
          </p:nvSpPr>
          <p:spPr>
            <a:xfrm>
              <a:off x="8047161" y="52376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5" name="textruta 44">
            <a:extLst>
              <a:ext uri="{FF2B5EF4-FFF2-40B4-BE49-F238E27FC236}">
                <a16:creationId xmlns:a16="http://schemas.microsoft.com/office/drawing/2014/main" id="{CA2291E8-279D-9A40-9C64-2AF5081D5AFA}"/>
              </a:ext>
            </a:extLst>
          </p:cNvPr>
          <p:cNvSpPr txBox="1"/>
          <p:nvPr/>
        </p:nvSpPr>
        <p:spPr>
          <a:xfrm>
            <a:off x="1384392" y="2363766"/>
            <a:ext cx="57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</a:t>
            </a:r>
            <a:endParaRPr lang="sv-SE" dirty="0">
              <a:cs typeface="Bradley Hand Bold"/>
            </a:endParaRPr>
          </a:p>
        </p:txBody>
      </p:sp>
      <p:pic>
        <p:nvPicPr>
          <p:cNvPr id="2050" name="Picture 2" descr="Poster Färgglada glas kulor. Makrobilden. • Pixers® - Vi lever för  förändring">
            <a:extLst>
              <a:ext uri="{FF2B5EF4-FFF2-40B4-BE49-F238E27FC236}">
                <a16:creationId xmlns:a16="http://schemas.microsoft.com/office/drawing/2014/main" id="{EBEA9ED0-BF43-B84E-B703-79076FBFB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7" r="3490"/>
          <a:stretch/>
        </p:blipFill>
        <p:spPr bwMode="auto">
          <a:xfrm>
            <a:off x="6500097" y="188436"/>
            <a:ext cx="1466522" cy="11435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ruta 47">
            <a:extLst>
              <a:ext uri="{FF2B5EF4-FFF2-40B4-BE49-F238E27FC236}">
                <a16:creationId xmlns:a16="http://schemas.microsoft.com/office/drawing/2014/main" id="{360032AA-B767-DF40-B8AE-F98A83EDCD6F}"/>
              </a:ext>
            </a:extLst>
          </p:cNvPr>
          <p:cNvSpPr txBox="1"/>
          <p:nvPr/>
        </p:nvSpPr>
        <p:spPr>
          <a:xfrm>
            <a:off x="1381472" y="4592895"/>
            <a:ext cx="57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</a:t>
            </a:r>
            <a:endParaRPr lang="sv-SE" dirty="0">
              <a:cs typeface="Bradley Hand Bold"/>
            </a:endParaRP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2044BBA0-28E5-DA42-BF6D-6F375F8A1A80}"/>
              </a:ext>
            </a:extLst>
          </p:cNvPr>
          <p:cNvGrpSpPr/>
          <p:nvPr/>
        </p:nvGrpSpPr>
        <p:grpSpPr>
          <a:xfrm>
            <a:off x="2064365" y="6130798"/>
            <a:ext cx="4302177" cy="487577"/>
            <a:chOff x="1209514" y="5664209"/>
            <a:chExt cx="4302177" cy="487577"/>
          </a:xfrm>
        </p:grpSpPr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9A3BA481-52BA-A94D-93AB-110104CF8A53}"/>
                </a:ext>
              </a:extLst>
            </p:cNvPr>
            <p:cNvSpPr txBox="1"/>
            <p:nvPr/>
          </p:nvSpPr>
          <p:spPr>
            <a:xfrm>
              <a:off x="1209514" y="5664209"/>
              <a:ext cx="4302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 a) 50 </a:t>
              </a:r>
              <a:r>
                <a:rPr lang="sv-SE" dirty="0">
                  <a:cs typeface="Bradley Hand Bold"/>
                </a:rPr>
                <a:t>%  		</a:t>
              </a:r>
              <a:r>
                <a:rPr lang="sv-SE" dirty="0">
                  <a:latin typeface="Bradley Hand Bold"/>
                  <a:cs typeface="Bradley Hand Bold"/>
                </a:rPr>
                <a:t>b) 65 </a:t>
              </a:r>
              <a:r>
                <a:rPr lang="sv-SE" dirty="0">
                  <a:cs typeface="Bradley Hand Bold"/>
                </a:rPr>
                <a:t>%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</a:p>
          </p:txBody>
        </p:sp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100799E7-2620-1E47-ABE8-337BE853E01C}"/>
                </a:ext>
              </a:extLst>
            </p:cNvPr>
            <p:cNvSpPr txBox="1"/>
            <p:nvPr/>
          </p:nvSpPr>
          <p:spPr>
            <a:xfrm>
              <a:off x="3238718" y="578245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dirty="0"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8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75685FD-223B-7E49-B3CF-2AD1B50E5BE6}"/>
              </a:ext>
            </a:extLst>
          </p:cNvPr>
          <p:cNvSpPr/>
          <p:nvPr/>
        </p:nvSpPr>
        <p:spPr>
          <a:xfrm>
            <a:off x="451412" y="231762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C79D72FF-EA90-DA44-9E94-599396953D25}"/>
              </a:ext>
            </a:extLst>
          </p:cNvPr>
          <p:cNvSpPr/>
          <p:nvPr/>
        </p:nvSpPr>
        <p:spPr>
          <a:xfrm>
            <a:off x="2900585" y="1864183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P (5:a)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B9CC25FD-4412-2148-A652-626BA1F6DD7C}"/>
              </a:ext>
            </a:extLst>
          </p:cNvPr>
          <p:cNvGrpSpPr/>
          <p:nvPr/>
        </p:nvGrpSpPr>
        <p:grpSpPr>
          <a:xfrm>
            <a:off x="3917967" y="1756659"/>
            <a:ext cx="343747" cy="607672"/>
            <a:chOff x="3882320" y="1910489"/>
            <a:chExt cx="343747" cy="607672"/>
          </a:xfrm>
        </p:grpSpPr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268CB49D-E93C-0040-9093-D1DE6659CC9A}"/>
                </a:ext>
              </a:extLst>
            </p:cNvPr>
            <p:cNvSpPr txBox="1"/>
            <p:nvPr/>
          </p:nvSpPr>
          <p:spPr>
            <a:xfrm>
              <a:off x="3920215" y="1910489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1</a:t>
              </a:r>
            </a:p>
          </p:txBody>
        </p: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465A41DD-B6D8-E741-8004-DDC87C99F838}"/>
                </a:ext>
              </a:extLst>
            </p:cNvPr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6</a:t>
              </a:r>
            </a:p>
          </p:txBody>
        </p:sp>
        <p:cxnSp>
          <p:nvCxnSpPr>
            <p:cNvPr id="41" name="Rak 40">
              <a:extLst>
                <a:ext uri="{FF2B5EF4-FFF2-40B4-BE49-F238E27FC236}">
                  <a16:creationId xmlns:a16="http://schemas.microsoft.com/office/drawing/2014/main" id="{0F3EC1A4-85D6-994C-BA8F-6F4286601B55}"/>
                </a:ext>
              </a:extLst>
            </p:cNvPr>
            <p:cNvCxnSpPr>
              <a:cxnSpLocks/>
            </p:cNvCxnSpPr>
            <p:nvPr/>
          </p:nvCxnSpPr>
          <p:spPr>
            <a:xfrm>
              <a:off x="3928050" y="2207359"/>
              <a:ext cx="24273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ktangel 41">
            <a:extLst>
              <a:ext uri="{FF2B5EF4-FFF2-40B4-BE49-F238E27FC236}">
                <a16:creationId xmlns:a16="http://schemas.microsoft.com/office/drawing/2014/main" id="{60D9BF6F-2B18-B64D-B651-A6F0396154FF}"/>
              </a:ext>
            </a:extLst>
          </p:cNvPr>
          <p:cNvSpPr/>
          <p:nvPr/>
        </p:nvSpPr>
        <p:spPr>
          <a:xfrm>
            <a:off x="2559295" y="2519467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kast :  600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A5CAD74-B538-3D47-AC98-4C3D6961CF43}"/>
              </a:ext>
            </a:extLst>
          </p:cNvPr>
          <p:cNvSpPr/>
          <p:nvPr/>
        </p:nvSpPr>
        <p:spPr>
          <a:xfrm>
            <a:off x="2604636" y="3073367"/>
            <a:ext cx="136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5:or :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581EFFDF-3FE3-F94A-8E3A-B5003D5D6709}"/>
              </a:ext>
            </a:extLst>
          </p:cNvPr>
          <p:cNvGrpSpPr/>
          <p:nvPr/>
        </p:nvGrpSpPr>
        <p:grpSpPr>
          <a:xfrm>
            <a:off x="3895818" y="2979217"/>
            <a:ext cx="1241074" cy="609719"/>
            <a:chOff x="5199799" y="3226357"/>
            <a:chExt cx="1241074" cy="609719"/>
          </a:xfrm>
        </p:grpSpPr>
        <p:grpSp>
          <p:nvGrpSpPr>
            <p:cNvPr id="45" name="Grupp 44">
              <a:extLst>
                <a:ext uri="{FF2B5EF4-FFF2-40B4-BE49-F238E27FC236}">
                  <a16:creationId xmlns:a16="http://schemas.microsoft.com/office/drawing/2014/main" id="{602E129E-C0AE-A449-98DD-DA44964E3610}"/>
                </a:ext>
              </a:extLst>
            </p:cNvPr>
            <p:cNvGrpSpPr/>
            <p:nvPr/>
          </p:nvGrpSpPr>
          <p:grpSpPr>
            <a:xfrm>
              <a:off x="5199799" y="3226357"/>
              <a:ext cx="583078" cy="609719"/>
              <a:chOff x="3910286" y="1902383"/>
              <a:chExt cx="583078" cy="609719"/>
            </a:xfrm>
          </p:grpSpPr>
          <p:sp>
            <p:nvSpPr>
              <p:cNvPr id="47" name="textruta 46">
                <a:extLst>
                  <a:ext uri="{FF2B5EF4-FFF2-40B4-BE49-F238E27FC236}">
                    <a16:creationId xmlns:a16="http://schemas.microsoft.com/office/drawing/2014/main" id="{DB7E127C-24D2-C343-A525-ABC32B86565E}"/>
                  </a:ext>
                </a:extLst>
              </p:cNvPr>
              <p:cNvSpPr txBox="1"/>
              <p:nvPr/>
            </p:nvSpPr>
            <p:spPr>
              <a:xfrm>
                <a:off x="3910286" y="1902383"/>
                <a:ext cx="583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600</a:t>
                </a:r>
              </a:p>
            </p:txBody>
          </p:sp>
          <p:sp>
            <p:nvSpPr>
              <p:cNvPr id="48" name="textruta 47">
                <a:extLst>
                  <a:ext uri="{FF2B5EF4-FFF2-40B4-BE49-F238E27FC236}">
                    <a16:creationId xmlns:a16="http://schemas.microsoft.com/office/drawing/2014/main" id="{DB2D48F4-BBB5-6846-B0A9-E47D20C2A5FC}"/>
                  </a:ext>
                </a:extLst>
              </p:cNvPr>
              <p:cNvSpPr txBox="1"/>
              <p:nvPr/>
            </p:nvSpPr>
            <p:spPr>
              <a:xfrm>
                <a:off x="4028101" y="2142770"/>
                <a:ext cx="329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</a:t>
                </a:r>
              </a:p>
            </p:txBody>
          </p:sp>
          <p:cxnSp>
            <p:nvCxnSpPr>
              <p:cNvPr id="49" name="Rak 48">
                <a:extLst>
                  <a:ext uri="{FF2B5EF4-FFF2-40B4-BE49-F238E27FC236}">
                    <a16:creationId xmlns:a16="http://schemas.microsoft.com/office/drawing/2014/main" id="{EEE69BF8-807F-2745-8AA5-367D962348EE}"/>
                  </a:ext>
                </a:extLst>
              </p:cNvPr>
              <p:cNvCxnSpPr/>
              <p:nvPr/>
            </p:nvCxnSpPr>
            <p:spPr>
              <a:xfrm>
                <a:off x="3910286" y="2203366"/>
                <a:ext cx="524726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869A42BA-683C-1E4B-BFC7-B81185A0758C}"/>
                </a:ext>
              </a:extLst>
            </p:cNvPr>
            <p:cNvSpPr txBox="1"/>
            <p:nvPr/>
          </p:nvSpPr>
          <p:spPr>
            <a:xfrm>
              <a:off x="5724525" y="3329987"/>
              <a:ext cx="71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>
                  <a:latin typeface="Bradley Hand Bold"/>
                  <a:cs typeface="Bradley Hand Bold"/>
                </a:rPr>
                <a:t>st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0" name="Rektangel 49">
            <a:extLst>
              <a:ext uri="{FF2B5EF4-FFF2-40B4-BE49-F238E27FC236}">
                <a16:creationId xmlns:a16="http://schemas.microsoft.com/office/drawing/2014/main" id="{E9A079A7-4C39-A741-B613-A17AFB2C1198}"/>
              </a:ext>
            </a:extLst>
          </p:cNvPr>
          <p:cNvSpPr/>
          <p:nvPr/>
        </p:nvSpPr>
        <p:spPr>
          <a:xfrm>
            <a:off x="4911802" y="308284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E74F19D-5AC8-2742-B709-6B7532B7EF8F}"/>
              </a:ext>
            </a:extLst>
          </p:cNvPr>
          <p:cNvSpPr/>
          <p:nvPr/>
        </p:nvSpPr>
        <p:spPr>
          <a:xfrm>
            <a:off x="2900585" y="4275353"/>
            <a:ext cx="1949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P (3 eller högre) </a:t>
            </a:r>
            <a:r>
              <a:rPr lang="sv-SE" dirty="0"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3" name="Grupp 52">
            <a:extLst>
              <a:ext uri="{FF2B5EF4-FFF2-40B4-BE49-F238E27FC236}">
                <a16:creationId xmlns:a16="http://schemas.microsoft.com/office/drawing/2014/main" id="{C3EDE1F7-C973-0948-90F5-8772E0467FA4}"/>
              </a:ext>
            </a:extLst>
          </p:cNvPr>
          <p:cNvGrpSpPr/>
          <p:nvPr/>
        </p:nvGrpSpPr>
        <p:grpSpPr>
          <a:xfrm>
            <a:off x="4773419" y="4142141"/>
            <a:ext cx="336454" cy="608554"/>
            <a:chOff x="3875492" y="1877857"/>
            <a:chExt cx="336454" cy="608554"/>
          </a:xfrm>
        </p:grpSpPr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ECA9B908-769F-DD49-9C9E-A7ABCA149AA2}"/>
                </a:ext>
              </a:extLst>
            </p:cNvPr>
            <p:cNvSpPr txBox="1"/>
            <p:nvPr/>
          </p:nvSpPr>
          <p:spPr>
            <a:xfrm>
              <a:off x="3875492" y="1877857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4</a:t>
              </a:r>
            </a:p>
          </p:txBody>
        </p:sp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9D186569-5C53-1340-8B56-39562B1F2441}"/>
                </a:ext>
              </a:extLst>
            </p:cNvPr>
            <p:cNvSpPr txBox="1"/>
            <p:nvPr/>
          </p:nvSpPr>
          <p:spPr>
            <a:xfrm>
              <a:off x="3882320" y="211707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6</a:t>
              </a:r>
            </a:p>
          </p:txBody>
        </p:sp>
        <p:cxnSp>
          <p:nvCxnSpPr>
            <p:cNvPr id="56" name="Rak 55">
              <a:extLst>
                <a:ext uri="{FF2B5EF4-FFF2-40B4-BE49-F238E27FC236}">
                  <a16:creationId xmlns:a16="http://schemas.microsoft.com/office/drawing/2014/main" id="{A7B463E0-F075-FC4C-8D4F-50EBC379F63A}"/>
                </a:ext>
              </a:extLst>
            </p:cNvPr>
            <p:cNvCxnSpPr>
              <a:cxnSpLocks/>
            </p:cNvCxnSpPr>
            <p:nvPr/>
          </p:nvCxnSpPr>
          <p:spPr>
            <a:xfrm>
              <a:off x="3932316" y="2182646"/>
              <a:ext cx="215977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ktangel 56">
            <a:extLst>
              <a:ext uri="{FF2B5EF4-FFF2-40B4-BE49-F238E27FC236}">
                <a16:creationId xmlns:a16="http://schemas.microsoft.com/office/drawing/2014/main" id="{9EE05B5A-6313-984E-8FBA-59B99ABBFD91}"/>
              </a:ext>
            </a:extLst>
          </p:cNvPr>
          <p:cNvSpPr/>
          <p:nvPr/>
        </p:nvSpPr>
        <p:spPr>
          <a:xfrm>
            <a:off x="2686480" y="4940541"/>
            <a:ext cx="224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3 eller högre :</a:t>
            </a:r>
          </a:p>
        </p:txBody>
      </p:sp>
      <p:grpSp>
        <p:nvGrpSpPr>
          <p:cNvPr id="58" name="Grupp 57">
            <a:extLst>
              <a:ext uri="{FF2B5EF4-FFF2-40B4-BE49-F238E27FC236}">
                <a16:creationId xmlns:a16="http://schemas.microsoft.com/office/drawing/2014/main" id="{907AB013-77CF-8542-9098-F508ABBF848E}"/>
              </a:ext>
            </a:extLst>
          </p:cNvPr>
          <p:cNvGrpSpPr/>
          <p:nvPr/>
        </p:nvGrpSpPr>
        <p:grpSpPr>
          <a:xfrm>
            <a:off x="4780247" y="4831214"/>
            <a:ext cx="1599999" cy="607327"/>
            <a:chOff x="3803385" y="3174959"/>
            <a:chExt cx="1599999" cy="607327"/>
          </a:xfrm>
        </p:grpSpPr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2A1B2D53-E8CF-BF4D-A93B-BF0FFD4076DC}"/>
                </a:ext>
              </a:extLst>
            </p:cNvPr>
            <p:cNvGrpSpPr/>
            <p:nvPr/>
          </p:nvGrpSpPr>
          <p:grpSpPr>
            <a:xfrm>
              <a:off x="4176150" y="3174959"/>
              <a:ext cx="583078" cy="607327"/>
              <a:chOff x="3630600" y="1885910"/>
              <a:chExt cx="583078" cy="607327"/>
            </a:xfrm>
          </p:grpSpPr>
          <p:sp>
            <p:nvSpPr>
              <p:cNvPr id="62" name="textruta 61">
                <a:extLst>
                  <a:ext uri="{FF2B5EF4-FFF2-40B4-BE49-F238E27FC236}">
                    <a16:creationId xmlns:a16="http://schemas.microsoft.com/office/drawing/2014/main" id="{9DCFCD83-4EDC-0C4B-A25B-01E755DBFDD7}"/>
                  </a:ext>
                </a:extLst>
              </p:cNvPr>
              <p:cNvSpPr txBox="1"/>
              <p:nvPr/>
            </p:nvSpPr>
            <p:spPr>
              <a:xfrm>
                <a:off x="3630600" y="1885910"/>
                <a:ext cx="583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s-IS" dirty="0">
                    <a:latin typeface="Bradley Hand Bold"/>
                    <a:cs typeface="Bradley Hand Bold"/>
                  </a:rPr>
                  <a:t>600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3" name="textruta 62">
                <a:extLst>
                  <a:ext uri="{FF2B5EF4-FFF2-40B4-BE49-F238E27FC236}">
                    <a16:creationId xmlns:a16="http://schemas.microsoft.com/office/drawing/2014/main" id="{4A31332E-726C-3A40-A9F4-C7613958E46F}"/>
                  </a:ext>
                </a:extLst>
              </p:cNvPr>
              <p:cNvSpPr txBox="1"/>
              <p:nvPr/>
            </p:nvSpPr>
            <p:spPr>
              <a:xfrm>
                <a:off x="3740588" y="2123905"/>
                <a:ext cx="329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6</a:t>
                </a:r>
              </a:p>
            </p:txBody>
          </p:sp>
          <p:cxnSp>
            <p:nvCxnSpPr>
              <p:cNvPr id="64" name="Rak 63">
                <a:extLst>
                  <a:ext uri="{FF2B5EF4-FFF2-40B4-BE49-F238E27FC236}">
                    <a16:creationId xmlns:a16="http://schemas.microsoft.com/office/drawing/2014/main" id="{369CC924-7BA4-C146-8886-F5B3D6452627}"/>
                  </a:ext>
                </a:extLst>
              </p:cNvPr>
              <p:cNvCxnSpPr/>
              <p:nvPr/>
            </p:nvCxnSpPr>
            <p:spPr>
              <a:xfrm>
                <a:off x="3666950" y="2176515"/>
                <a:ext cx="49302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E4C103E8-8620-2045-8F07-623BD87F5CCD}"/>
                </a:ext>
              </a:extLst>
            </p:cNvPr>
            <p:cNvSpPr/>
            <p:nvPr/>
          </p:nvSpPr>
          <p:spPr>
            <a:xfrm>
              <a:off x="3803385" y="3287294"/>
              <a:ext cx="4485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s-IS" dirty="0">
                  <a:latin typeface="Bradley Hand Bold"/>
                  <a:cs typeface="Bradley Hand Bold"/>
                </a:rPr>
                <a:t>4 ∙ </a:t>
              </a:r>
              <a:endParaRPr lang="sv-SE" dirty="0"/>
            </a:p>
          </p:txBody>
        </p:sp>
        <p:sp>
          <p:nvSpPr>
            <p:cNvPr id="61" name="textruta 60">
              <a:extLst>
                <a:ext uri="{FF2B5EF4-FFF2-40B4-BE49-F238E27FC236}">
                  <a16:creationId xmlns:a16="http://schemas.microsoft.com/office/drawing/2014/main" id="{50DC06C8-0CB4-E342-BA3B-4201BCA4409E}"/>
                </a:ext>
              </a:extLst>
            </p:cNvPr>
            <p:cNvSpPr txBox="1"/>
            <p:nvPr/>
          </p:nvSpPr>
          <p:spPr>
            <a:xfrm>
              <a:off x="4736392" y="3261404"/>
              <a:ext cx="666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>
                  <a:latin typeface="Bradley Hand Bold"/>
                  <a:cs typeface="Bradley Hand Bold"/>
                </a:rPr>
                <a:t>st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65" name="Rektangel 64">
            <a:extLst>
              <a:ext uri="{FF2B5EF4-FFF2-40B4-BE49-F238E27FC236}">
                <a16:creationId xmlns:a16="http://schemas.microsoft.com/office/drawing/2014/main" id="{487A61D1-5BCD-AA4F-A400-A10147EED755}"/>
              </a:ext>
            </a:extLst>
          </p:cNvPr>
          <p:cNvSpPr/>
          <p:nvPr/>
        </p:nvSpPr>
        <p:spPr>
          <a:xfrm>
            <a:off x="6166888" y="4917659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60245199-BA04-0A44-91E7-4E9370E7B05E}"/>
              </a:ext>
            </a:extLst>
          </p:cNvPr>
          <p:cNvSpPr txBox="1"/>
          <p:nvPr/>
        </p:nvSpPr>
        <p:spPr>
          <a:xfrm>
            <a:off x="1246627" y="5853632"/>
            <a:ext cx="751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Man bör få 100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5:or och 400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 3:a eller högre vid 600 kast.</a:t>
            </a:r>
          </a:p>
        </p:txBody>
      </p:sp>
      <p:grpSp>
        <p:nvGrpSpPr>
          <p:cNvPr id="68" name="Grupp 67">
            <a:extLst>
              <a:ext uri="{FF2B5EF4-FFF2-40B4-BE49-F238E27FC236}">
                <a16:creationId xmlns:a16="http://schemas.microsoft.com/office/drawing/2014/main" id="{43ED850B-7D3F-134C-A43D-D3200663AF0F}"/>
              </a:ext>
            </a:extLst>
          </p:cNvPr>
          <p:cNvGrpSpPr/>
          <p:nvPr/>
        </p:nvGrpSpPr>
        <p:grpSpPr>
          <a:xfrm>
            <a:off x="1809674" y="204586"/>
            <a:ext cx="6473092" cy="1132559"/>
            <a:chOff x="1809674" y="204586"/>
            <a:chExt cx="6473092" cy="1132559"/>
          </a:xfrm>
        </p:grpSpPr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F3C2A9E8-2B3F-7742-A16F-209E45FDD507}"/>
                </a:ext>
              </a:extLst>
            </p:cNvPr>
            <p:cNvGrpSpPr/>
            <p:nvPr/>
          </p:nvGrpSpPr>
          <p:grpSpPr>
            <a:xfrm>
              <a:off x="1809674" y="204586"/>
              <a:ext cx="6473092" cy="1132559"/>
              <a:chOff x="1809674" y="204586"/>
              <a:chExt cx="6473092" cy="1132559"/>
            </a:xfrm>
          </p:grpSpPr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FB957789-E1A6-4B41-9D55-4036073C204C}"/>
                  </a:ext>
                </a:extLst>
              </p:cNvPr>
              <p:cNvSpPr/>
              <p:nvPr/>
            </p:nvSpPr>
            <p:spPr>
              <a:xfrm>
                <a:off x="1809674" y="204586"/>
                <a:ext cx="647309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Tänk dig att du kastar en sexsidig tärning 600 ggr. </a:t>
                </a:r>
              </a:p>
              <a:p>
                <a:r>
                  <a:rPr lang="sv-SE" dirty="0"/>
                  <a:t>Ungefär hur många gånger får du</a:t>
                </a:r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78EE9024-4C0A-434F-A72F-AE2023B81CBA}"/>
                  </a:ext>
                </a:extLst>
              </p:cNvPr>
              <p:cNvSpPr/>
              <p:nvPr/>
            </p:nvSpPr>
            <p:spPr>
              <a:xfrm>
                <a:off x="1849676" y="967813"/>
                <a:ext cx="992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a) En 5:a</a:t>
                </a:r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A6D0578B-C50D-8B4E-859A-377906234597}"/>
                  </a:ext>
                </a:extLst>
              </p:cNvPr>
              <p:cNvSpPr/>
              <p:nvPr/>
            </p:nvSpPr>
            <p:spPr>
              <a:xfrm>
                <a:off x="3390307" y="965148"/>
                <a:ext cx="17195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b) 3 eller högre?</a:t>
                </a:r>
              </a:p>
            </p:txBody>
          </p:sp>
        </p:grpSp>
        <p:pic>
          <p:nvPicPr>
            <p:cNvPr id="3074" name="Picture 2" descr="Tärning-arkiv - Dryckesspel">
              <a:extLst>
                <a:ext uri="{FF2B5EF4-FFF2-40B4-BE49-F238E27FC236}">
                  <a16:creationId xmlns:a16="http://schemas.microsoft.com/office/drawing/2014/main" id="{30642CAF-7AFA-604F-9868-FC86D698A8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77" t="8659" r="3223"/>
            <a:stretch/>
          </p:blipFill>
          <p:spPr bwMode="auto">
            <a:xfrm>
              <a:off x="6910576" y="231762"/>
              <a:ext cx="767495" cy="827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0" name="textruta 69">
            <a:extLst>
              <a:ext uri="{FF2B5EF4-FFF2-40B4-BE49-F238E27FC236}">
                <a16:creationId xmlns:a16="http://schemas.microsoft.com/office/drawing/2014/main" id="{51898A2C-ED82-094F-81CA-5D001D215AA5}"/>
              </a:ext>
            </a:extLst>
          </p:cNvPr>
          <p:cNvSpPr txBox="1"/>
          <p:nvPr/>
        </p:nvSpPr>
        <p:spPr>
          <a:xfrm>
            <a:off x="1900888" y="1864183"/>
            <a:ext cx="57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</a:t>
            </a:r>
            <a:endParaRPr lang="sv-SE" dirty="0">
              <a:cs typeface="Bradley Hand Bold"/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6AF0B3A0-E049-3349-91E4-42459C7FA259}"/>
              </a:ext>
            </a:extLst>
          </p:cNvPr>
          <p:cNvSpPr txBox="1"/>
          <p:nvPr/>
        </p:nvSpPr>
        <p:spPr>
          <a:xfrm>
            <a:off x="1900888" y="4264340"/>
            <a:ext cx="57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</a:t>
            </a:r>
            <a:endParaRPr lang="sv-SE" dirty="0"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0406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42" grpId="0"/>
      <p:bldP spid="43" grpId="0"/>
      <p:bldP spid="50" grpId="0"/>
      <p:bldP spid="52" grpId="0"/>
      <p:bldP spid="57" grpId="0"/>
      <p:bldP spid="65" grpId="0"/>
      <p:bldP spid="66" grpId="0"/>
      <p:bldP spid="70" grpId="0"/>
      <p:bldP spid="7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9200</TotalTime>
  <Words>476</Words>
  <Application>Microsoft Macintosh PowerPoint</Application>
  <PresentationFormat>Bildspel på skärmen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46</cp:revision>
  <dcterms:created xsi:type="dcterms:W3CDTF">2017-04-14T14:36:05Z</dcterms:created>
  <dcterms:modified xsi:type="dcterms:W3CDTF">2021-03-31T08:16:28Z</dcterms:modified>
</cp:coreProperties>
</file>