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78" r:id="rId3"/>
    <p:sldId id="280" r:id="rId4"/>
    <p:sldId id="275" r:id="rId5"/>
    <p:sldId id="279" r:id="rId6"/>
    <p:sldId id="281" r:id="rId7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178" autoAdjust="0"/>
  </p:normalViewPr>
  <p:slideViewPr>
    <p:cSldViewPr snapToGrid="0" snapToObjects="1">
      <p:cViewPr>
        <p:scale>
          <a:sx n="239" d="100"/>
          <a:sy n="239" d="100"/>
        </p:scale>
        <p:origin x="-2128" y="-2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86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98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181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47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92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57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303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09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626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9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06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73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 25"/>
          <p:cNvGrpSpPr/>
          <p:nvPr/>
        </p:nvGrpSpPr>
        <p:grpSpPr>
          <a:xfrm>
            <a:off x="6097060" y="1442925"/>
            <a:ext cx="1615928" cy="1310649"/>
            <a:chOff x="1914397" y="518730"/>
            <a:chExt cx="2306405" cy="1774396"/>
          </a:xfrm>
        </p:grpSpPr>
        <p:pic>
          <p:nvPicPr>
            <p:cNvPr id="2" name="Bildobjekt 1"/>
            <p:cNvPicPr>
              <a:picLocks noChangeAspect="1"/>
            </p:cNvPicPr>
            <p:nvPr/>
          </p:nvPicPr>
          <p:blipFill rotWithShape="1">
            <a:blip r:embed="rId2"/>
            <a:srcRect l="75580" t="27123" r="1603" b="28150"/>
            <a:stretch/>
          </p:blipFill>
          <p:spPr>
            <a:xfrm>
              <a:off x="2558904" y="905421"/>
              <a:ext cx="493137" cy="483339"/>
            </a:xfrm>
            <a:prstGeom prst="ellipse">
              <a:avLst/>
            </a:prstGeom>
          </p:spPr>
        </p:pic>
        <p:pic>
          <p:nvPicPr>
            <p:cNvPr id="5" name="Bildobjekt 4"/>
            <p:cNvPicPr>
              <a:picLocks noChangeAspect="1"/>
            </p:cNvPicPr>
            <p:nvPr/>
          </p:nvPicPr>
          <p:blipFill rotWithShape="1">
            <a:blip r:embed="rId2"/>
            <a:srcRect l="26261" t="27245" r="50167" b="27726"/>
            <a:stretch/>
          </p:blipFill>
          <p:spPr>
            <a:xfrm>
              <a:off x="2807674" y="518730"/>
              <a:ext cx="509070" cy="486227"/>
            </a:xfrm>
            <a:prstGeom prst="ellipse">
              <a:avLst/>
            </a:prstGeom>
          </p:spPr>
        </p:pic>
        <p:pic>
          <p:nvPicPr>
            <p:cNvPr id="13" name="Bildobjekt 12"/>
            <p:cNvPicPr>
              <a:picLocks noChangeAspect="1"/>
            </p:cNvPicPr>
            <p:nvPr/>
          </p:nvPicPr>
          <p:blipFill rotWithShape="1">
            <a:blip r:embed="rId2"/>
            <a:srcRect l="51887" t="27486" r="25599" b="27182"/>
            <a:stretch/>
          </p:blipFill>
          <p:spPr>
            <a:xfrm>
              <a:off x="2241734" y="547166"/>
              <a:ext cx="476639" cy="479838"/>
            </a:xfrm>
            <a:prstGeom prst="ellipse">
              <a:avLst/>
            </a:prstGeom>
          </p:spPr>
        </p:pic>
        <p:pic>
          <p:nvPicPr>
            <p:cNvPr id="14" name="Bildobjekt 13"/>
            <p:cNvPicPr>
              <a:picLocks noChangeAspect="1"/>
            </p:cNvPicPr>
            <p:nvPr/>
          </p:nvPicPr>
          <p:blipFill rotWithShape="1">
            <a:blip r:embed="rId2"/>
            <a:srcRect l="26261" t="27245" r="50167" b="27726"/>
            <a:stretch/>
          </p:blipFill>
          <p:spPr>
            <a:xfrm>
              <a:off x="2964475" y="1388760"/>
              <a:ext cx="509070" cy="486227"/>
            </a:xfrm>
            <a:prstGeom prst="ellipse">
              <a:avLst/>
            </a:prstGeom>
          </p:spPr>
        </p:pic>
        <p:pic>
          <p:nvPicPr>
            <p:cNvPr id="15" name="Bildobjekt 14"/>
            <p:cNvPicPr>
              <a:picLocks noChangeAspect="1"/>
            </p:cNvPicPr>
            <p:nvPr/>
          </p:nvPicPr>
          <p:blipFill rotWithShape="1">
            <a:blip r:embed="rId2"/>
            <a:srcRect l="26261" t="27245" r="50167" b="27726"/>
            <a:stretch/>
          </p:blipFill>
          <p:spPr>
            <a:xfrm>
              <a:off x="1987199" y="966051"/>
              <a:ext cx="509070" cy="486227"/>
            </a:xfrm>
            <a:prstGeom prst="ellipse">
              <a:avLst/>
            </a:prstGeom>
          </p:spPr>
        </p:pic>
        <p:pic>
          <p:nvPicPr>
            <p:cNvPr id="16" name="Bildobjekt 15"/>
            <p:cNvPicPr>
              <a:picLocks noChangeAspect="1"/>
            </p:cNvPicPr>
            <p:nvPr/>
          </p:nvPicPr>
          <p:blipFill rotWithShape="1">
            <a:blip r:embed="rId2"/>
            <a:srcRect l="26261" t="27245" r="50167" b="27726"/>
            <a:stretch/>
          </p:blipFill>
          <p:spPr>
            <a:xfrm>
              <a:off x="3641674" y="866051"/>
              <a:ext cx="509070" cy="486227"/>
            </a:xfrm>
            <a:prstGeom prst="ellipse">
              <a:avLst/>
            </a:prstGeom>
          </p:spPr>
        </p:pic>
        <p:pic>
          <p:nvPicPr>
            <p:cNvPr id="17" name="Bildobjekt 16"/>
            <p:cNvPicPr>
              <a:picLocks noChangeAspect="1"/>
            </p:cNvPicPr>
            <p:nvPr/>
          </p:nvPicPr>
          <p:blipFill rotWithShape="1">
            <a:blip r:embed="rId2"/>
            <a:srcRect l="51887" t="27486" r="25599" b="27182"/>
            <a:stretch/>
          </p:blipFill>
          <p:spPr>
            <a:xfrm>
              <a:off x="3279601" y="1772828"/>
              <a:ext cx="476639" cy="479838"/>
            </a:xfrm>
            <a:prstGeom prst="ellipse">
              <a:avLst/>
            </a:prstGeom>
          </p:spPr>
        </p:pic>
        <p:pic>
          <p:nvPicPr>
            <p:cNvPr id="18" name="Bildobjekt 17"/>
            <p:cNvPicPr>
              <a:picLocks noChangeAspect="1"/>
            </p:cNvPicPr>
            <p:nvPr/>
          </p:nvPicPr>
          <p:blipFill rotWithShape="1">
            <a:blip r:embed="rId2"/>
            <a:srcRect l="51887" t="27486" r="25599" b="27182"/>
            <a:stretch/>
          </p:blipFill>
          <p:spPr>
            <a:xfrm>
              <a:off x="3441795" y="1295973"/>
              <a:ext cx="476639" cy="479838"/>
            </a:xfrm>
            <a:prstGeom prst="ellipse">
              <a:avLst/>
            </a:prstGeom>
          </p:spPr>
        </p:pic>
        <p:pic>
          <p:nvPicPr>
            <p:cNvPr id="19" name="Bildobjekt 18"/>
            <p:cNvPicPr>
              <a:picLocks noChangeAspect="1"/>
            </p:cNvPicPr>
            <p:nvPr/>
          </p:nvPicPr>
          <p:blipFill rotWithShape="1">
            <a:blip r:embed="rId2"/>
            <a:srcRect l="51887" t="27486" r="25599" b="27182"/>
            <a:stretch/>
          </p:blipFill>
          <p:spPr>
            <a:xfrm>
              <a:off x="2487836" y="1395149"/>
              <a:ext cx="476639" cy="479838"/>
            </a:xfrm>
            <a:prstGeom prst="ellipse">
              <a:avLst/>
            </a:prstGeom>
          </p:spPr>
        </p:pic>
        <p:pic>
          <p:nvPicPr>
            <p:cNvPr id="20" name="Bildobjekt 19"/>
            <p:cNvPicPr>
              <a:picLocks noChangeAspect="1"/>
            </p:cNvPicPr>
            <p:nvPr/>
          </p:nvPicPr>
          <p:blipFill rotWithShape="1">
            <a:blip r:embed="rId2"/>
            <a:srcRect l="51887" t="27486" r="25599" b="27182"/>
            <a:stretch/>
          </p:blipFill>
          <p:spPr>
            <a:xfrm>
              <a:off x="1914397" y="1434298"/>
              <a:ext cx="476639" cy="479838"/>
            </a:xfrm>
            <a:prstGeom prst="ellipse">
              <a:avLst/>
            </a:prstGeom>
          </p:spPr>
        </p:pic>
        <p:pic>
          <p:nvPicPr>
            <p:cNvPr id="21" name="Bildobjekt 20"/>
            <p:cNvPicPr>
              <a:picLocks noChangeAspect="1"/>
            </p:cNvPicPr>
            <p:nvPr/>
          </p:nvPicPr>
          <p:blipFill rotWithShape="1">
            <a:blip r:embed="rId2"/>
            <a:srcRect l="75580" t="27123" r="1603" b="28150"/>
            <a:stretch/>
          </p:blipFill>
          <p:spPr>
            <a:xfrm>
              <a:off x="3727665" y="1674217"/>
              <a:ext cx="493137" cy="483339"/>
            </a:xfrm>
            <a:prstGeom prst="ellipse">
              <a:avLst/>
            </a:prstGeom>
          </p:spPr>
        </p:pic>
        <p:pic>
          <p:nvPicPr>
            <p:cNvPr id="22" name="Bildobjekt 21"/>
            <p:cNvPicPr>
              <a:picLocks noChangeAspect="1"/>
            </p:cNvPicPr>
            <p:nvPr/>
          </p:nvPicPr>
          <p:blipFill rotWithShape="1">
            <a:blip r:embed="rId2"/>
            <a:srcRect l="75580" t="27123" r="1603" b="28150"/>
            <a:stretch/>
          </p:blipFill>
          <p:spPr>
            <a:xfrm>
              <a:off x="2198910" y="1809787"/>
              <a:ext cx="493137" cy="483339"/>
            </a:xfrm>
            <a:prstGeom prst="ellipse">
              <a:avLst/>
            </a:prstGeom>
          </p:spPr>
        </p:pic>
        <p:pic>
          <p:nvPicPr>
            <p:cNvPr id="23" name="Bildobjekt 22"/>
            <p:cNvPicPr>
              <a:picLocks noChangeAspect="1"/>
            </p:cNvPicPr>
            <p:nvPr/>
          </p:nvPicPr>
          <p:blipFill rotWithShape="1">
            <a:blip r:embed="rId2"/>
            <a:srcRect l="75580" t="27123" r="1603" b="28150"/>
            <a:stretch/>
          </p:blipFill>
          <p:spPr>
            <a:xfrm>
              <a:off x="2743773" y="1809787"/>
              <a:ext cx="493137" cy="483339"/>
            </a:xfrm>
            <a:prstGeom prst="ellipse">
              <a:avLst/>
            </a:prstGeom>
          </p:spPr>
        </p:pic>
        <p:pic>
          <p:nvPicPr>
            <p:cNvPr id="24" name="Bildobjekt 23"/>
            <p:cNvPicPr>
              <a:picLocks noChangeAspect="1"/>
            </p:cNvPicPr>
            <p:nvPr/>
          </p:nvPicPr>
          <p:blipFill rotWithShape="1">
            <a:blip r:embed="rId2"/>
            <a:srcRect l="75580" t="27123" r="1603" b="28150"/>
            <a:stretch/>
          </p:blipFill>
          <p:spPr>
            <a:xfrm>
              <a:off x="3072606" y="927310"/>
              <a:ext cx="493137" cy="483339"/>
            </a:xfrm>
            <a:prstGeom prst="ellipse">
              <a:avLst/>
            </a:prstGeom>
          </p:spPr>
        </p:pic>
        <p:pic>
          <p:nvPicPr>
            <p:cNvPr id="25" name="Bildobjekt 24"/>
            <p:cNvPicPr>
              <a:picLocks noChangeAspect="1"/>
            </p:cNvPicPr>
            <p:nvPr/>
          </p:nvPicPr>
          <p:blipFill rotWithShape="1">
            <a:blip r:embed="rId2"/>
            <a:srcRect l="75580" t="27123" r="1603" b="28150"/>
            <a:stretch/>
          </p:blipFill>
          <p:spPr>
            <a:xfrm>
              <a:off x="3316744" y="521618"/>
              <a:ext cx="493137" cy="483339"/>
            </a:xfrm>
            <a:prstGeom prst="ellipse">
              <a:avLst/>
            </a:prstGeom>
          </p:spPr>
        </p:pic>
      </p:grpSp>
      <p:sp>
        <p:nvSpPr>
          <p:cNvPr id="28" name="Rektangel 27"/>
          <p:cNvSpPr/>
          <p:nvPr/>
        </p:nvSpPr>
        <p:spPr>
          <a:xfrm>
            <a:off x="202675" y="160464"/>
            <a:ext cx="8827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  4.5				    Jämförelser och förändringar</a:t>
            </a:r>
          </a:p>
        </p:txBody>
      </p:sp>
      <p:grpSp>
        <p:nvGrpSpPr>
          <p:cNvPr id="45" name="Grupp 44"/>
          <p:cNvGrpSpPr/>
          <p:nvPr/>
        </p:nvGrpSpPr>
        <p:grpSpPr>
          <a:xfrm>
            <a:off x="2644330" y="1830244"/>
            <a:ext cx="3505121" cy="1102164"/>
            <a:chOff x="523073" y="1011078"/>
            <a:chExt cx="3505121" cy="1102164"/>
          </a:xfrm>
        </p:grpSpPr>
        <p:sp>
          <p:nvSpPr>
            <p:cNvPr id="29" name="Rektangel 28"/>
            <p:cNvSpPr/>
            <p:nvPr/>
          </p:nvSpPr>
          <p:spPr>
            <a:xfrm>
              <a:off x="523073" y="1011078"/>
              <a:ext cx="350512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dirty="0"/>
            </a:p>
            <a:p>
              <a:endParaRPr lang="sv-SE" dirty="0"/>
            </a:p>
            <a:p>
              <a:r>
                <a:rPr lang="sv-SE" b="1" i="1" dirty="0">
                  <a:solidFill>
                    <a:srgbClr val="800000"/>
                  </a:solidFill>
                </a:rPr>
                <a:t>Andelen</a:t>
              </a:r>
              <a:r>
                <a:rPr lang="sv-SE" dirty="0"/>
                <a:t> röda kulor är alltså          .  </a:t>
              </a:r>
            </a:p>
          </p:txBody>
        </p:sp>
        <p:grpSp>
          <p:nvGrpSpPr>
            <p:cNvPr id="31" name="Grupp 30"/>
            <p:cNvGrpSpPr>
              <a:grpSpLocks/>
            </p:cNvGrpSpPr>
            <p:nvPr/>
          </p:nvGrpSpPr>
          <p:grpSpPr bwMode="auto">
            <a:xfrm>
              <a:off x="3218450" y="1446386"/>
              <a:ext cx="418654" cy="666856"/>
              <a:chOff x="3959119" y="1870077"/>
              <a:chExt cx="419604" cy="665575"/>
            </a:xfrm>
          </p:grpSpPr>
          <p:sp>
            <p:nvSpPr>
              <p:cNvPr id="33" name="textruta 24"/>
              <p:cNvSpPr txBox="1">
                <a:spLocks noChangeArrowheads="1"/>
              </p:cNvSpPr>
              <p:nvPr/>
            </p:nvSpPr>
            <p:spPr bwMode="auto">
              <a:xfrm>
                <a:off x="4017750" y="1870077"/>
                <a:ext cx="302344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6</a:t>
                </a:r>
              </a:p>
            </p:txBody>
          </p:sp>
          <p:sp>
            <p:nvSpPr>
              <p:cNvPr id="34" name="textruta 25"/>
              <p:cNvSpPr txBox="1">
                <a:spLocks noChangeArrowheads="1"/>
              </p:cNvSpPr>
              <p:nvPr/>
            </p:nvSpPr>
            <p:spPr bwMode="auto">
              <a:xfrm>
                <a:off x="3959119" y="2167030"/>
                <a:ext cx="419604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15</a:t>
                </a:r>
              </a:p>
            </p:txBody>
          </p:sp>
          <p:cxnSp>
            <p:nvCxnSpPr>
              <p:cNvPr id="35" name="Rak 34"/>
              <p:cNvCxnSpPr/>
              <p:nvPr/>
            </p:nvCxnSpPr>
            <p:spPr>
              <a:xfrm>
                <a:off x="4025158" y="2202961"/>
                <a:ext cx="29493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upp 36"/>
          <p:cNvGrpSpPr/>
          <p:nvPr/>
        </p:nvGrpSpPr>
        <p:grpSpPr>
          <a:xfrm>
            <a:off x="3551136" y="4229015"/>
            <a:ext cx="604768" cy="628494"/>
            <a:chOff x="5768849" y="3664766"/>
            <a:chExt cx="604768" cy="628494"/>
          </a:xfrm>
        </p:grpSpPr>
        <p:grpSp>
          <p:nvGrpSpPr>
            <p:cNvPr id="38" name="Grupp 37"/>
            <p:cNvGrpSpPr>
              <a:grpSpLocks/>
            </p:cNvGrpSpPr>
            <p:nvPr/>
          </p:nvGrpSpPr>
          <p:grpSpPr bwMode="auto">
            <a:xfrm>
              <a:off x="5768849" y="3664766"/>
              <a:ext cx="418654" cy="628494"/>
              <a:chOff x="3981113" y="1865633"/>
              <a:chExt cx="419604" cy="627286"/>
            </a:xfrm>
          </p:grpSpPr>
          <p:sp>
            <p:nvSpPr>
              <p:cNvPr id="40" name="textruta 24"/>
              <p:cNvSpPr txBox="1">
                <a:spLocks noChangeArrowheads="1"/>
              </p:cNvSpPr>
              <p:nvPr/>
            </p:nvSpPr>
            <p:spPr bwMode="auto">
              <a:xfrm>
                <a:off x="4025158" y="1865633"/>
                <a:ext cx="302344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6</a:t>
                </a:r>
              </a:p>
            </p:txBody>
          </p:sp>
          <p:sp>
            <p:nvSpPr>
              <p:cNvPr id="41" name="textruta 25"/>
              <p:cNvSpPr txBox="1">
                <a:spLocks noChangeArrowheads="1"/>
              </p:cNvSpPr>
              <p:nvPr/>
            </p:nvSpPr>
            <p:spPr bwMode="auto">
              <a:xfrm>
                <a:off x="3981113" y="2124297"/>
                <a:ext cx="419604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15</a:t>
                </a:r>
              </a:p>
            </p:txBody>
          </p:sp>
          <p:cxnSp>
            <p:nvCxnSpPr>
              <p:cNvPr id="42" name="Rak 41"/>
              <p:cNvCxnSpPr/>
              <p:nvPr/>
            </p:nvCxnSpPr>
            <p:spPr>
              <a:xfrm>
                <a:off x="4028860" y="2183978"/>
                <a:ext cx="29493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ruta 38"/>
            <p:cNvSpPr txBox="1"/>
            <p:nvPr/>
          </p:nvSpPr>
          <p:spPr>
            <a:xfrm>
              <a:off x="6118147" y="3794347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44" name="Rektangel 43"/>
          <p:cNvSpPr/>
          <p:nvPr/>
        </p:nvSpPr>
        <p:spPr>
          <a:xfrm>
            <a:off x="1402430" y="3580711"/>
            <a:ext cx="6071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Dividera</a:t>
            </a:r>
            <a:r>
              <a:rPr lang="sv-SE" dirty="0"/>
              <a:t> 6 med 15 för att ta reda på hur många procent det är.</a:t>
            </a:r>
          </a:p>
        </p:txBody>
      </p:sp>
      <p:sp>
        <p:nvSpPr>
          <p:cNvPr id="46" name="textruta 24"/>
          <p:cNvSpPr txBox="1">
            <a:spLocks noChangeArrowheads="1"/>
          </p:cNvSpPr>
          <p:nvPr/>
        </p:nvSpPr>
        <p:spPr bwMode="auto">
          <a:xfrm>
            <a:off x="4090196" y="4358596"/>
            <a:ext cx="6955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+mn-lt"/>
                <a:cs typeface="Bradley Hand Bold"/>
              </a:rPr>
              <a:t>0,4  =</a:t>
            </a:r>
          </a:p>
        </p:txBody>
      </p:sp>
      <p:sp>
        <p:nvSpPr>
          <p:cNvPr id="47" name="textruta 24"/>
          <p:cNvSpPr txBox="1">
            <a:spLocks noChangeArrowheads="1"/>
          </p:cNvSpPr>
          <p:nvPr/>
        </p:nvSpPr>
        <p:spPr bwMode="auto">
          <a:xfrm>
            <a:off x="4670173" y="4358596"/>
            <a:ext cx="6358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/>
              <a:t>40 %</a:t>
            </a:r>
          </a:p>
        </p:txBody>
      </p:sp>
      <p:sp>
        <p:nvSpPr>
          <p:cNvPr id="48" name="Rektangel 47"/>
          <p:cNvSpPr/>
          <p:nvPr/>
        </p:nvSpPr>
        <p:spPr>
          <a:xfrm>
            <a:off x="3204223" y="1633693"/>
            <a:ext cx="1836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Sex kulor är </a:t>
            </a:r>
            <a:r>
              <a:rPr lang="sv-SE" b="1" dirty="0">
                <a:solidFill>
                  <a:srgbClr val="FF0000"/>
                </a:solidFill>
              </a:rPr>
              <a:t>röda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005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5EF943E-554A-4F48-BD03-16271A37A0F8}"/>
              </a:ext>
            </a:extLst>
          </p:cNvPr>
          <p:cNvSpPr/>
          <p:nvPr/>
        </p:nvSpPr>
        <p:spPr>
          <a:xfrm>
            <a:off x="374460" y="428973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5F175BC-E60C-9842-822E-DC21A5C85450}"/>
              </a:ext>
            </a:extLst>
          </p:cNvPr>
          <p:cNvSpPr/>
          <p:nvPr/>
        </p:nvSpPr>
        <p:spPr>
          <a:xfrm>
            <a:off x="902832" y="1201291"/>
            <a:ext cx="5794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många procent är</a:t>
            </a:r>
          </a:p>
          <a:p>
            <a:endParaRPr lang="sv-SE" dirty="0"/>
          </a:p>
          <a:p>
            <a:pPr marL="342900" indent="-342900">
              <a:buAutoNum type="alphaLcParenR"/>
            </a:pPr>
            <a:r>
              <a:rPr lang="sv-SE" dirty="0"/>
              <a:t>  7 kr av 17 kr? Avrunda till hela procent.</a:t>
            </a:r>
          </a:p>
          <a:p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EE67F1A-80A8-7740-9AF9-2C1A9464C17A}"/>
              </a:ext>
            </a:extLst>
          </p:cNvPr>
          <p:cNvSpPr/>
          <p:nvPr/>
        </p:nvSpPr>
        <p:spPr>
          <a:xfrm>
            <a:off x="902832" y="2608729"/>
            <a:ext cx="4916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b) 	3 </a:t>
            </a:r>
            <a:r>
              <a:rPr lang="sv-SE" dirty="0" err="1"/>
              <a:t>st</a:t>
            </a:r>
            <a:r>
              <a:rPr lang="sv-SE" dirty="0"/>
              <a:t> av 45 </a:t>
            </a:r>
            <a:r>
              <a:rPr lang="sv-SE" dirty="0" err="1"/>
              <a:t>st</a:t>
            </a:r>
            <a:r>
              <a:rPr lang="sv-SE" dirty="0"/>
              <a:t>? Avrunda till tiondels procent.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EFD89DB2-1EA2-B64F-991A-7F278F05D95B}"/>
              </a:ext>
            </a:extLst>
          </p:cNvPr>
          <p:cNvGrpSpPr/>
          <p:nvPr/>
        </p:nvGrpSpPr>
        <p:grpSpPr>
          <a:xfrm>
            <a:off x="5798117" y="1584303"/>
            <a:ext cx="729066" cy="693166"/>
            <a:chOff x="1639567" y="5249368"/>
            <a:chExt cx="729066" cy="693166"/>
          </a:xfrm>
        </p:grpSpPr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B912EE84-BA63-8B48-90F2-0BB6FF7A7C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9567" y="5249368"/>
              <a:ext cx="473454" cy="693166"/>
              <a:chOff x="3955488" y="1822481"/>
              <a:chExt cx="474527" cy="691833"/>
            </a:xfrm>
          </p:grpSpPr>
          <p:sp>
            <p:nvSpPr>
              <p:cNvPr id="8" name="textruta 24">
                <a:extLst>
                  <a:ext uri="{FF2B5EF4-FFF2-40B4-BE49-F238E27FC236}">
                    <a16:creationId xmlns:a16="http://schemas.microsoft.com/office/drawing/2014/main" id="{C9B7CDE4-0403-C84A-8ED7-8D02F19575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64988" y="1822481"/>
                <a:ext cx="365027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7</a:t>
                </a:r>
              </a:p>
            </p:txBody>
          </p:sp>
          <p:sp>
            <p:nvSpPr>
              <p:cNvPr id="9" name="textruta 25">
                <a:extLst>
                  <a:ext uri="{FF2B5EF4-FFF2-40B4-BE49-F238E27FC236}">
                    <a16:creationId xmlns:a16="http://schemas.microsoft.com/office/drawing/2014/main" id="{2743456A-66BC-2846-BCDC-5185A33FF9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5488" y="2145692"/>
                <a:ext cx="467852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17</a:t>
                </a:r>
              </a:p>
            </p:txBody>
          </p:sp>
          <p:cxnSp>
            <p:nvCxnSpPr>
              <p:cNvPr id="10" name="Rak 9">
                <a:extLst>
                  <a:ext uri="{FF2B5EF4-FFF2-40B4-BE49-F238E27FC236}">
                    <a16:creationId xmlns:a16="http://schemas.microsoft.com/office/drawing/2014/main" id="{12587C46-2544-C543-A077-6AE158DE6C78}"/>
                  </a:ext>
                </a:extLst>
              </p:cNvPr>
              <p:cNvCxnSpPr/>
              <p:nvPr/>
            </p:nvCxnSpPr>
            <p:spPr>
              <a:xfrm>
                <a:off x="4025158" y="2171208"/>
                <a:ext cx="334599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CBA9EB09-A9A6-6940-93E2-BF6B461817A2}"/>
                </a:ext>
              </a:extLst>
            </p:cNvPr>
            <p:cNvSpPr txBox="1"/>
            <p:nvPr/>
          </p:nvSpPr>
          <p:spPr>
            <a:xfrm>
              <a:off x="2030434" y="5400540"/>
              <a:ext cx="338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11" name="textruta 24">
            <a:extLst>
              <a:ext uri="{FF2B5EF4-FFF2-40B4-BE49-F238E27FC236}">
                <a16:creationId xmlns:a16="http://schemas.microsoft.com/office/drawing/2014/main" id="{7820716F-F1EA-D146-9ED4-B9CB68F6E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205" y="1735475"/>
            <a:ext cx="1133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0,411</a:t>
            </a:r>
            <a:r>
              <a:rPr lang="is-IS" sz="1800" dirty="0">
                <a:latin typeface="Bradley Hand Bold"/>
                <a:cs typeface="Bradley Hand Bold"/>
              </a:rPr>
              <a:t>… </a:t>
            </a:r>
            <a:r>
              <a:rPr lang="is-IS" sz="1800" dirty="0">
                <a:latin typeface="+mn-lt"/>
                <a:cs typeface="Bradley Hand Bold"/>
              </a:rPr>
              <a:t>≈</a:t>
            </a:r>
            <a:endParaRPr lang="sv-SE" sz="1800" dirty="0">
              <a:latin typeface="+mn-lt"/>
              <a:cs typeface="Bradley Hand Bold"/>
            </a:endParaRPr>
          </a:p>
        </p:txBody>
      </p:sp>
      <p:sp>
        <p:nvSpPr>
          <p:cNvPr id="12" name="textruta 24">
            <a:extLst>
              <a:ext uri="{FF2B5EF4-FFF2-40B4-BE49-F238E27FC236}">
                <a16:creationId xmlns:a16="http://schemas.microsoft.com/office/drawing/2014/main" id="{BFBF3C0D-6D9E-024E-ACB9-A64347F0D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727" y="1723471"/>
            <a:ext cx="674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41 </a:t>
            </a:r>
            <a:r>
              <a:rPr lang="sv-SE" sz="1800" dirty="0">
                <a:latin typeface="+mn-lt"/>
                <a:cs typeface="Bradley Hand Bold"/>
              </a:rPr>
              <a:t>%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30E0D128-3EBB-2142-9169-0591BE904914}"/>
              </a:ext>
            </a:extLst>
          </p:cNvPr>
          <p:cNvGrpSpPr/>
          <p:nvPr/>
        </p:nvGrpSpPr>
        <p:grpSpPr>
          <a:xfrm>
            <a:off x="5797121" y="2462136"/>
            <a:ext cx="796080" cy="632654"/>
            <a:chOff x="1630971" y="5321765"/>
            <a:chExt cx="796080" cy="632654"/>
          </a:xfrm>
        </p:grpSpPr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D19930AC-00F8-4F49-8C56-71C077DFA9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0971" y="5321765"/>
              <a:ext cx="492443" cy="632654"/>
              <a:chOff x="3946873" y="1894735"/>
              <a:chExt cx="493559" cy="631436"/>
            </a:xfrm>
          </p:grpSpPr>
          <p:sp>
            <p:nvSpPr>
              <p:cNvPr id="16" name="textruta 24">
                <a:extLst>
                  <a:ext uri="{FF2B5EF4-FFF2-40B4-BE49-F238E27FC236}">
                    <a16:creationId xmlns:a16="http://schemas.microsoft.com/office/drawing/2014/main" id="{4B3BB571-D662-1542-8027-9A89D7B44E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2478" y="1894735"/>
                <a:ext cx="324591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3</a:t>
                </a:r>
              </a:p>
            </p:txBody>
          </p:sp>
          <p:sp>
            <p:nvSpPr>
              <p:cNvPr id="17" name="textruta 25">
                <a:extLst>
                  <a:ext uri="{FF2B5EF4-FFF2-40B4-BE49-F238E27FC236}">
                    <a16:creationId xmlns:a16="http://schemas.microsoft.com/office/drawing/2014/main" id="{68A9F8BD-5AA5-174E-9CC7-F0118F7636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6873" y="2157549"/>
                <a:ext cx="493559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45</a:t>
                </a:r>
              </a:p>
            </p:txBody>
          </p:sp>
          <p:cxnSp>
            <p:nvCxnSpPr>
              <p:cNvPr id="18" name="Rak 17">
                <a:extLst>
                  <a:ext uri="{FF2B5EF4-FFF2-40B4-BE49-F238E27FC236}">
                    <a16:creationId xmlns:a16="http://schemas.microsoft.com/office/drawing/2014/main" id="{5E789DF5-72AA-8C40-9E25-21E478B7D0A6}"/>
                  </a:ext>
                </a:extLst>
              </p:cNvPr>
              <p:cNvCxnSpPr/>
              <p:nvPr/>
            </p:nvCxnSpPr>
            <p:spPr>
              <a:xfrm>
                <a:off x="4025158" y="2202961"/>
                <a:ext cx="334599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0638A8D3-8985-6C42-976C-2F0A67237749}"/>
                </a:ext>
              </a:extLst>
            </p:cNvPr>
            <p:cNvSpPr txBox="1"/>
            <p:nvPr/>
          </p:nvSpPr>
          <p:spPr>
            <a:xfrm>
              <a:off x="2088852" y="5445917"/>
              <a:ext cx="338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>
                  <a:cs typeface="Bradley Hand Bold"/>
                </a:rPr>
                <a:t>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19" name="textruta 24">
            <a:extLst>
              <a:ext uri="{FF2B5EF4-FFF2-40B4-BE49-F238E27FC236}">
                <a16:creationId xmlns:a16="http://schemas.microsoft.com/office/drawing/2014/main" id="{BCFC3CD5-D14E-1D47-BE8E-669CDAF13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648" y="2575924"/>
            <a:ext cx="13131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0,0666</a:t>
            </a:r>
            <a:r>
              <a:rPr lang="is-IS" sz="1800" dirty="0">
                <a:latin typeface="Bradley Hand Bold"/>
                <a:cs typeface="Bradley Hand Bold"/>
              </a:rPr>
              <a:t>… </a:t>
            </a:r>
            <a:r>
              <a:rPr lang="is-IS" sz="1800" dirty="0">
                <a:cs typeface="Bradley Hand Bold"/>
              </a:rPr>
              <a:t>≈</a:t>
            </a:r>
            <a:endParaRPr lang="sv-SE" sz="1800" dirty="0">
              <a:latin typeface="Bradley Hand Bold"/>
              <a:cs typeface="Bradley Hand Bold"/>
            </a:endParaRPr>
          </a:p>
        </p:txBody>
      </p:sp>
      <p:sp>
        <p:nvSpPr>
          <p:cNvPr id="20" name="textruta 24">
            <a:extLst>
              <a:ext uri="{FF2B5EF4-FFF2-40B4-BE49-F238E27FC236}">
                <a16:creationId xmlns:a16="http://schemas.microsoft.com/office/drawing/2014/main" id="{56F166A0-7E6B-1045-B7B0-735840BF8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2519" y="2571787"/>
            <a:ext cx="774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6,7 </a:t>
            </a:r>
            <a:r>
              <a:rPr lang="sv-SE" sz="1800" dirty="0">
                <a:latin typeface="+mn-lt"/>
                <a:cs typeface="Bradley Hand Bold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92393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  <p:bldP spid="12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BF5DB6A-4E1D-AC4D-B765-BB373D64E088}"/>
              </a:ext>
            </a:extLst>
          </p:cNvPr>
          <p:cNvSpPr/>
          <p:nvPr/>
        </p:nvSpPr>
        <p:spPr>
          <a:xfrm>
            <a:off x="374460" y="428973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2331B1DB-1E45-004F-A22B-67591E2AAFCF}"/>
              </a:ext>
            </a:extLst>
          </p:cNvPr>
          <p:cNvSpPr txBox="1"/>
          <p:nvPr/>
        </p:nvSpPr>
        <p:spPr>
          <a:xfrm>
            <a:off x="2751305" y="2443739"/>
            <a:ext cx="333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Lön :  22 600 kr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725ECAF-FCA8-AF49-BE19-B374DCA89356}"/>
              </a:ext>
            </a:extLst>
          </p:cNvPr>
          <p:cNvSpPr txBox="1"/>
          <p:nvPr/>
        </p:nvSpPr>
        <p:spPr>
          <a:xfrm>
            <a:off x="2064039" y="3040870"/>
            <a:ext cx="333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Skatt (kr) :  7 000 kr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E0CCAA1-7505-1748-84A4-F5644DFD71A6}"/>
              </a:ext>
            </a:extLst>
          </p:cNvPr>
          <p:cNvSpPr txBox="1"/>
          <p:nvPr/>
        </p:nvSpPr>
        <p:spPr>
          <a:xfrm>
            <a:off x="2053520" y="3769602"/>
            <a:ext cx="1667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Skatt (</a:t>
            </a:r>
            <a:r>
              <a:rPr lang="sv-SE" dirty="0">
                <a:cs typeface="Bradley Hand Bold"/>
              </a:rPr>
              <a:t>% ) </a:t>
            </a:r>
            <a:r>
              <a:rPr lang="sv-SE" dirty="0">
                <a:latin typeface="Bradley Hand Bold"/>
                <a:cs typeface="Bradley Hand Bold"/>
              </a:rPr>
              <a:t>: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9500D85F-B21B-8545-94F1-16D8373444C8}"/>
              </a:ext>
            </a:extLst>
          </p:cNvPr>
          <p:cNvGrpSpPr/>
          <p:nvPr/>
        </p:nvGrpSpPr>
        <p:grpSpPr>
          <a:xfrm>
            <a:off x="3376838" y="3681746"/>
            <a:ext cx="1119338" cy="647533"/>
            <a:chOff x="1642131" y="5311717"/>
            <a:chExt cx="1119338" cy="647533"/>
          </a:xfrm>
        </p:grpSpPr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8A4741F2-3FD2-8B49-B763-C2F80987E5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2131" y="5311717"/>
              <a:ext cx="930063" cy="647533"/>
              <a:chOff x="3958055" y="1884708"/>
              <a:chExt cx="932170" cy="646287"/>
            </a:xfrm>
          </p:grpSpPr>
          <p:sp>
            <p:nvSpPr>
              <p:cNvPr id="9" name="textruta 24">
                <a:extLst>
                  <a:ext uri="{FF2B5EF4-FFF2-40B4-BE49-F238E27FC236}">
                    <a16:creationId xmlns:a16="http://schemas.microsoft.com/office/drawing/2014/main" id="{6E8643A9-6130-AE46-9813-08A4B681D8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6803" y="1884708"/>
                <a:ext cx="878602" cy="368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7 000</a:t>
                </a:r>
              </a:p>
            </p:txBody>
          </p:sp>
          <p:sp>
            <p:nvSpPr>
              <p:cNvPr id="10" name="textruta 25">
                <a:extLst>
                  <a:ext uri="{FF2B5EF4-FFF2-40B4-BE49-F238E27FC236}">
                    <a16:creationId xmlns:a16="http://schemas.microsoft.com/office/drawing/2014/main" id="{70972F99-6DD6-A04F-856E-B3CB98E890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8055" y="2162374"/>
                <a:ext cx="932170" cy="368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22 600</a:t>
                </a:r>
              </a:p>
            </p:txBody>
          </p:sp>
          <p:cxnSp>
            <p:nvCxnSpPr>
              <p:cNvPr id="11" name="Rak 10">
                <a:extLst>
                  <a:ext uri="{FF2B5EF4-FFF2-40B4-BE49-F238E27FC236}">
                    <a16:creationId xmlns:a16="http://schemas.microsoft.com/office/drawing/2014/main" id="{1813F839-3CA7-4E48-8A09-4FE832A42854}"/>
                  </a:ext>
                </a:extLst>
              </p:cNvPr>
              <p:cNvCxnSpPr/>
              <p:nvPr/>
            </p:nvCxnSpPr>
            <p:spPr>
              <a:xfrm>
                <a:off x="4025158" y="2202961"/>
                <a:ext cx="715805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9610050E-F2C6-6745-BCFB-E49DAD52E9B4}"/>
                </a:ext>
              </a:extLst>
            </p:cNvPr>
            <p:cNvSpPr txBox="1"/>
            <p:nvPr/>
          </p:nvSpPr>
          <p:spPr>
            <a:xfrm>
              <a:off x="2423270" y="5413262"/>
              <a:ext cx="338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12" name="textruta 24">
            <a:extLst>
              <a:ext uri="{FF2B5EF4-FFF2-40B4-BE49-F238E27FC236}">
                <a16:creationId xmlns:a16="http://schemas.microsoft.com/office/drawing/2014/main" id="{C4E31FE3-3444-344F-AE01-F9765BDAB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6424" y="3771720"/>
            <a:ext cx="1133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0,309</a:t>
            </a:r>
            <a:r>
              <a:rPr lang="is-IS" sz="1800" dirty="0">
                <a:latin typeface="Bradley Hand Bold"/>
                <a:cs typeface="Bradley Hand Bold"/>
              </a:rPr>
              <a:t>… </a:t>
            </a:r>
            <a:r>
              <a:rPr lang="is-IS" sz="1800" dirty="0">
                <a:latin typeface="+mn-lt"/>
                <a:cs typeface="Bradley Hand Bold"/>
              </a:rPr>
              <a:t>≈</a:t>
            </a:r>
            <a:endParaRPr lang="sv-SE" sz="1800" dirty="0">
              <a:latin typeface="+mn-lt"/>
              <a:cs typeface="Bradley Hand Bold"/>
            </a:endParaRPr>
          </a:p>
        </p:txBody>
      </p:sp>
      <p:sp>
        <p:nvSpPr>
          <p:cNvPr id="13" name="textruta 24">
            <a:extLst>
              <a:ext uri="{FF2B5EF4-FFF2-40B4-BE49-F238E27FC236}">
                <a16:creationId xmlns:a16="http://schemas.microsoft.com/office/drawing/2014/main" id="{ECB108B6-5D85-804F-83AE-9DB91D26E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1706" y="3760149"/>
            <a:ext cx="6703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31 </a:t>
            </a:r>
            <a:r>
              <a:rPr lang="sv-SE" sz="1800" dirty="0">
                <a:latin typeface="+mn-lt"/>
                <a:cs typeface="Bradley Hand Bold"/>
              </a:rPr>
              <a:t>%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EF54FF59-2918-3842-83C7-754C41507CEC}"/>
              </a:ext>
            </a:extLst>
          </p:cNvPr>
          <p:cNvSpPr txBox="1"/>
          <p:nvPr/>
        </p:nvSpPr>
        <p:spPr>
          <a:xfrm>
            <a:off x="2067866" y="4866097"/>
            <a:ext cx="4135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31 </a:t>
            </a:r>
            <a:r>
              <a:rPr lang="sv-SE" dirty="0">
                <a:cs typeface="Bradley Hand Bold"/>
              </a:rPr>
              <a:t>% av lönen dras i skatt</a:t>
            </a:r>
            <a:r>
              <a:rPr lang="sv-SE" dirty="0">
                <a:latin typeface="Bradley Hand Bold"/>
                <a:cs typeface="Bradley Hand Bold"/>
              </a:rPr>
              <a:t>.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D6C4A8BE-6ED3-6B49-A144-07C547DD05E8}"/>
              </a:ext>
            </a:extLst>
          </p:cNvPr>
          <p:cNvGrpSpPr/>
          <p:nvPr/>
        </p:nvGrpSpPr>
        <p:grpSpPr>
          <a:xfrm>
            <a:off x="2196675" y="495763"/>
            <a:ext cx="4344360" cy="1229175"/>
            <a:chOff x="584456" y="2582299"/>
            <a:chExt cx="4344360" cy="1229175"/>
          </a:xfrm>
        </p:grpSpPr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9B19A8B5-DAC2-AE4E-B3BA-DF6971EB5039}"/>
                </a:ext>
              </a:extLst>
            </p:cNvPr>
            <p:cNvSpPr/>
            <p:nvPr/>
          </p:nvSpPr>
          <p:spPr>
            <a:xfrm>
              <a:off x="1115513" y="2611145"/>
              <a:ext cx="381330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Erika tjänar 22 600 kr i månaden. </a:t>
              </a:r>
            </a:p>
            <a:p>
              <a:r>
                <a:rPr lang="sv-SE" dirty="0"/>
                <a:t>Av lönen dras 7 000 kr i skatt.</a:t>
              </a:r>
            </a:p>
            <a:p>
              <a:r>
                <a:rPr lang="sv-SE" dirty="0"/>
                <a:t>Hur många procent dras i skatt? Avrunda till hela procent.</a:t>
              </a: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4B5A56F5-2812-2E43-8D0E-C557F6D62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4456" y="2582299"/>
              <a:ext cx="447499" cy="520700"/>
            </a:xfrm>
            <a:prstGeom prst="rect">
              <a:avLst/>
            </a:prstGeom>
          </p:spPr>
        </p:pic>
      </p:grpSp>
      <p:pic>
        <p:nvPicPr>
          <p:cNvPr id="2050" name="Picture 2" descr="10 kvinnliga elektriker - Svenska Elektrikerförbundet">
            <a:extLst>
              <a:ext uri="{FF2B5EF4-FFF2-40B4-BE49-F238E27FC236}">
                <a16:creationId xmlns:a16="http://schemas.microsoft.com/office/drawing/2014/main" id="{2429DEA5-9556-B843-B4B9-AA9E2ACC7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845" y="376262"/>
            <a:ext cx="1692892" cy="169289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56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p 36"/>
          <p:cNvGrpSpPr/>
          <p:nvPr/>
        </p:nvGrpSpPr>
        <p:grpSpPr>
          <a:xfrm>
            <a:off x="3222760" y="4805427"/>
            <a:ext cx="1024202" cy="663240"/>
            <a:chOff x="5768234" y="3681727"/>
            <a:chExt cx="583087" cy="663240"/>
          </a:xfrm>
        </p:grpSpPr>
        <p:grpSp>
          <p:nvGrpSpPr>
            <p:cNvPr id="38" name="Grupp 37"/>
            <p:cNvGrpSpPr>
              <a:grpSpLocks/>
            </p:cNvGrpSpPr>
            <p:nvPr/>
          </p:nvGrpSpPr>
          <p:grpSpPr bwMode="auto">
            <a:xfrm>
              <a:off x="5768234" y="3681727"/>
              <a:ext cx="401728" cy="663240"/>
              <a:chOff x="3980492" y="1882560"/>
              <a:chExt cx="402639" cy="661965"/>
            </a:xfrm>
          </p:grpSpPr>
          <p:sp>
            <p:nvSpPr>
              <p:cNvPr id="40" name="textruta 24"/>
              <p:cNvSpPr txBox="1">
                <a:spLocks noChangeArrowheads="1"/>
              </p:cNvSpPr>
              <p:nvPr/>
            </p:nvSpPr>
            <p:spPr bwMode="auto">
              <a:xfrm>
                <a:off x="4008481" y="1882560"/>
                <a:ext cx="305684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400</a:t>
                </a:r>
              </a:p>
            </p:txBody>
          </p:sp>
          <p:sp>
            <p:nvSpPr>
              <p:cNvPr id="41" name="textruta 25"/>
              <p:cNvSpPr txBox="1">
                <a:spLocks noChangeArrowheads="1"/>
              </p:cNvSpPr>
              <p:nvPr/>
            </p:nvSpPr>
            <p:spPr bwMode="auto">
              <a:xfrm>
                <a:off x="3980492" y="2175903"/>
                <a:ext cx="402639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4 590</a:t>
                </a:r>
              </a:p>
            </p:txBody>
          </p:sp>
          <p:cxnSp>
            <p:nvCxnSpPr>
              <p:cNvPr id="42" name="Rak 41"/>
              <p:cNvCxnSpPr/>
              <p:nvPr/>
            </p:nvCxnSpPr>
            <p:spPr>
              <a:xfrm>
                <a:off x="4025158" y="2202961"/>
                <a:ext cx="29493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ruta 38"/>
            <p:cNvSpPr txBox="1"/>
            <p:nvPr/>
          </p:nvSpPr>
          <p:spPr>
            <a:xfrm>
              <a:off x="6095851" y="3798510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44" name="Rektangel 43"/>
          <p:cNvSpPr/>
          <p:nvPr/>
        </p:nvSpPr>
        <p:spPr>
          <a:xfrm>
            <a:off x="1840233" y="4932026"/>
            <a:ext cx="1474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Höjningen är:</a:t>
            </a:r>
          </a:p>
        </p:txBody>
      </p:sp>
      <p:sp>
        <p:nvSpPr>
          <p:cNvPr id="46" name="textruta 24"/>
          <p:cNvSpPr txBox="1">
            <a:spLocks noChangeArrowheads="1"/>
          </p:cNvSpPr>
          <p:nvPr/>
        </p:nvSpPr>
        <p:spPr bwMode="auto">
          <a:xfrm>
            <a:off x="3985773" y="4914669"/>
            <a:ext cx="11544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+mn-lt"/>
                <a:cs typeface="Bradley Hand Bold"/>
              </a:rPr>
              <a:t>0,0871… ≈</a:t>
            </a:r>
          </a:p>
        </p:txBody>
      </p:sp>
      <p:sp>
        <p:nvSpPr>
          <p:cNvPr id="47" name="textruta 24"/>
          <p:cNvSpPr txBox="1">
            <a:spLocks noChangeArrowheads="1"/>
          </p:cNvSpPr>
          <p:nvPr/>
        </p:nvSpPr>
        <p:spPr bwMode="auto">
          <a:xfrm>
            <a:off x="5067345" y="4922210"/>
            <a:ext cx="694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/>
              <a:t>8,7 %</a:t>
            </a:r>
          </a:p>
        </p:txBody>
      </p:sp>
      <p:sp>
        <p:nvSpPr>
          <p:cNvPr id="48" name="Rektangel 47"/>
          <p:cNvSpPr/>
          <p:nvPr/>
        </p:nvSpPr>
        <p:spPr>
          <a:xfrm>
            <a:off x="202675" y="1023714"/>
            <a:ext cx="910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När man gör jämförelser eller beskriver förändringar så gör man det ofta med hjälp av procent. 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F563F0CD-A3B3-2E44-A6CC-3A8B66D8D3A7}"/>
              </a:ext>
            </a:extLst>
          </p:cNvPr>
          <p:cNvSpPr txBox="1"/>
          <p:nvPr/>
        </p:nvSpPr>
        <p:spPr>
          <a:xfrm>
            <a:off x="3798224" y="443718"/>
            <a:ext cx="2405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Höjning och sänkning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D5966E5A-7A9D-4546-A6AA-4ADC208E8BF6}"/>
              </a:ext>
            </a:extLst>
          </p:cNvPr>
          <p:cNvSpPr/>
          <p:nvPr/>
        </p:nvSpPr>
        <p:spPr>
          <a:xfrm>
            <a:off x="1021436" y="2447792"/>
            <a:ext cx="6298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kan då säga att förändringen, i detta fall höjningen, är 400 kr. 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4EA9FD2F-5837-D741-ADF0-F57ADD2A171C}"/>
              </a:ext>
            </a:extLst>
          </p:cNvPr>
          <p:cNvSpPr/>
          <p:nvPr/>
        </p:nvSpPr>
        <p:spPr>
          <a:xfrm>
            <a:off x="2577326" y="3088383"/>
            <a:ext cx="3655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använder oss då av sambandet: 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59E3425-E7A6-D145-8C89-F8620E493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33" y="3619696"/>
            <a:ext cx="2518186" cy="802900"/>
          </a:xfrm>
          <a:prstGeom prst="rect">
            <a:avLst/>
          </a:prstGeom>
        </p:spPr>
      </p:pic>
      <p:sp>
        <p:nvSpPr>
          <p:cNvPr id="50" name="Rektangel 49">
            <a:extLst>
              <a:ext uri="{FF2B5EF4-FFF2-40B4-BE49-F238E27FC236}">
                <a16:creationId xmlns:a16="http://schemas.microsoft.com/office/drawing/2014/main" id="{687204DE-6AEE-1541-81AD-39EE3748D2D9}"/>
              </a:ext>
            </a:extLst>
          </p:cNvPr>
          <p:cNvSpPr/>
          <p:nvPr/>
        </p:nvSpPr>
        <p:spPr>
          <a:xfrm>
            <a:off x="3071538" y="3800155"/>
            <a:ext cx="2343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som här motsvaras av 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445D516-0D36-5B41-A157-784770287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554" y="3619696"/>
            <a:ext cx="3655476" cy="784282"/>
          </a:xfrm>
          <a:prstGeom prst="rect">
            <a:avLst/>
          </a:prstGeom>
        </p:spPr>
      </p:pic>
      <p:sp>
        <p:nvSpPr>
          <p:cNvPr id="51" name="Rektangel 50">
            <a:extLst>
              <a:ext uri="{FF2B5EF4-FFF2-40B4-BE49-F238E27FC236}">
                <a16:creationId xmlns:a16="http://schemas.microsoft.com/office/drawing/2014/main" id="{226B3D88-D336-C541-AFC2-4E949FC993C4}"/>
              </a:ext>
            </a:extLst>
          </p:cNvPr>
          <p:cNvSpPr/>
          <p:nvPr/>
        </p:nvSpPr>
        <p:spPr>
          <a:xfrm>
            <a:off x="202675" y="1822319"/>
            <a:ext cx="1419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Till exempel: 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0815AAF6-7AD0-AC48-A91C-13DE1139AD1A}"/>
              </a:ext>
            </a:extLst>
          </p:cNvPr>
          <p:cNvGrpSpPr/>
          <p:nvPr/>
        </p:nvGrpSpPr>
        <p:grpSpPr>
          <a:xfrm>
            <a:off x="1021436" y="2045296"/>
            <a:ext cx="7886284" cy="755200"/>
            <a:chOff x="1021436" y="2045296"/>
            <a:chExt cx="7886284" cy="755200"/>
          </a:xfrm>
        </p:grpSpPr>
        <p:sp>
          <p:nvSpPr>
            <p:cNvPr id="29" name="Rektangel 28"/>
            <p:cNvSpPr/>
            <p:nvPr/>
          </p:nvSpPr>
          <p:spPr>
            <a:xfrm>
              <a:off x="1021436" y="2082754"/>
              <a:ext cx="575228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Priset på en flygbiljett höjs från 4 590 kr till 4 990 kr. </a:t>
              </a:r>
            </a:p>
            <a:p>
              <a:endParaRPr lang="sv-SE" dirty="0"/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A534F973-6402-3345-BE39-F23045756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53292" y="2045296"/>
              <a:ext cx="1754428" cy="755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94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  <p:bldP spid="48" grpId="0"/>
      <p:bldP spid="36" grpId="0"/>
      <p:bldP spid="43" grpId="0"/>
      <p:bldP spid="49" grpId="0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63A176A-5C1E-574A-84EF-FE6CD3E0CAD0}"/>
              </a:ext>
            </a:extLst>
          </p:cNvPr>
          <p:cNvSpPr/>
          <p:nvPr/>
        </p:nvSpPr>
        <p:spPr>
          <a:xfrm>
            <a:off x="420111" y="409923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1799A84-85F4-3046-BB73-5FEC7E98BBFB}"/>
              </a:ext>
            </a:extLst>
          </p:cNvPr>
          <p:cNvSpPr/>
          <p:nvPr/>
        </p:nvSpPr>
        <p:spPr>
          <a:xfrm>
            <a:off x="2378839" y="200705"/>
            <a:ext cx="37400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 en kommun ökade antalet invånare ett år från 14 600 till 15 100.</a:t>
            </a:r>
          </a:p>
          <a:p>
            <a:r>
              <a:rPr lang="sv-SE" dirty="0"/>
              <a:t>Med hur många procent ökade antalet invånare?</a:t>
            </a:r>
          </a:p>
          <a:p>
            <a:r>
              <a:rPr lang="sv-SE" dirty="0"/>
              <a:t>Avrunda till tiondels procent.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EC07B96-F440-1C41-982E-C7A899BBDDCB}"/>
              </a:ext>
            </a:extLst>
          </p:cNvPr>
          <p:cNvSpPr txBox="1"/>
          <p:nvPr/>
        </p:nvSpPr>
        <p:spPr>
          <a:xfrm>
            <a:off x="2088028" y="2179971"/>
            <a:ext cx="333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Antal från början :  14 600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BEA28A4-0D75-374D-8AE5-CB2BF039F56A}"/>
              </a:ext>
            </a:extLst>
          </p:cNvPr>
          <p:cNvSpPr txBox="1"/>
          <p:nvPr/>
        </p:nvSpPr>
        <p:spPr>
          <a:xfrm>
            <a:off x="2782391" y="2696129"/>
            <a:ext cx="333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Nytt antal :  15 100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58415A2-5596-544A-9353-4953BC922EAC}"/>
              </a:ext>
            </a:extLst>
          </p:cNvPr>
          <p:cNvSpPr txBox="1"/>
          <p:nvPr/>
        </p:nvSpPr>
        <p:spPr>
          <a:xfrm>
            <a:off x="2328643" y="3197088"/>
            <a:ext cx="212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Ökning i antal 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AF01CC8-624C-154F-B1CC-07C44CDD429C}"/>
              </a:ext>
            </a:extLst>
          </p:cNvPr>
          <p:cNvSpPr/>
          <p:nvPr/>
        </p:nvSpPr>
        <p:spPr>
          <a:xfrm>
            <a:off x="4062233" y="3187786"/>
            <a:ext cx="2584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(15 100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14 600)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is-IS" dirty="0">
                <a:cs typeface="Bradley Hand Bold"/>
              </a:rPr>
              <a:t>=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798EF4F-8D5E-144E-A16B-E86AC90C49DB}"/>
              </a:ext>
            </a:extLst>
          </p:cNvPr>
          <p:cNvSpPr/>
          <p:nvPr/>
        </p:nvSpPr>
        <p:spPr>
          <a:xfrm>
            <a:off x="6426093" y="3187786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500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1A1782D0-3FAE-BA42-B750-BF52B53CF34E}"/>
              </a:ext>
            </a:extLst>
          </p:cNvPr>
          <p:cNvSpPr txBox="1"/>
          <p:nvPr/>
        </p:nvSpPr>
        <p:spPr>
          <a:xfrm>
            <a:off x="2689793" y="3827611"/>
            <a:ext cx="1667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Ökning i </a:t>
            </a:r>
            <a:r>
              <a:rPr lang="sv-SE" dirty="0">
                <a:cs typeface="Bradley Hand Bold"/>
              </a:rPr>
              <a:t>% </a:t>
            </a:r>
            <a:r>
              <a:rPr lang="sv-SE" dirty="0">
                <a:latin typeface="Bradley Hand Bold"/>
                <a:cs typeface="Bradley Hand Bold"/>
              </a:rPr>
              <a:t>: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8E335E13-CFA7-4141-8A9C-08EB8D7631F4}"/>
              </a:ext>
            </a:extLst>
          </p:cNvPr>
          <p:cNvGrpSpPr/>
          <p:nvPr/>
        </p:nvGrpSpPr>
        <p:grpSpPr>
          <a:xfrm>
            <a:off x="4097942" y="3720128"/>
            <a:ext cx="1126495" cy="605008"/>
            <a:chOff x="1634974" y="5300194"/>
            <a:chExt cx="1126495" cy="605008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DD9A90DC-F2A9-6D41-B26A-640A305B47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4974" y="5300194"/>
              <a:ext cx="908084" cy="605008"/>
              <a:chOff x="3950881" y="1873208"/>
              <a:chExt cx="910141" cy="603844"/>
            </a:xfrm>
          </p:grpSpPr>
          <p:sp>
            <p:nvSpPr>
              <p:cNvPr id="13" name="textruta 24">
                <a:extLst>
                  <a:ext uri="{FF2B5EF4-FFF2-40B4-BE49-F238E27FC236}">
                    <a16:creationId xmlns:a16="http://schemas.microsoft.com/office/drawing/2014/main" id="{0D8D18E7-ABA1-B848-BFF9-A348F59D90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8927" y="1873208"/>
                <a:ext cx="578157" cy="368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500</a:t>
                </a:r>
              </a:p>
            </p:txBody>
          </p:sp>
          <p:sp>
            <p:nvSpPr>
              <p:cNvPr id="14" name="textruta 25">
                <a:extLst>
                  <a:ext uri="{FF2B5EF4-FFF2-40B4-BE49-F238E27FC236}">
                    <a16:creationId xmlns:a16="http://schemas.microsoft.com/office/drawing/2014/main" id="{3D039D35-C3BB-1E4A-A834-0946C7573D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0881" y="2108431"/>
                <a:ext cx="910141" cy="368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14 600</a:t>
                </a:r>
              </a:p>
            </p:txBody>
          </p:sp>
          <p:cxnSp>
            <p:nvCxnSpPr>
              <p:cNvPr id="15" name="Rak 14">
                <a:extLst>
                  <a:ext uri="{FF2B5EF4-FFF2-40B4-BE49-F238E27FC236}">
                    <a16:creationId xmlns:a16="http://schemas.microsoft.com/office/drawing/2014/main" id="{860AFA5D-9ACC-9047-B0AB-C8B7A8D32058}"/>
                  </a:ext>
                </a:extLst>
              </p:cNvPr>
              <p:cNvCxnSpPr/>
              <p:nvPr/>
            </p:nvCxnSpPr>
            <p:spPr>
              <a:xfrm>
                <a:off x="4025158" y="2169020"/>
                <a:ext cx="715805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79F4AFFE-A925-0240-BA88-D4898AFB61F7}"/>
                </a:ext>
              </a:extLst>
            </p:cNvPr>
            <p:cNvSpPr txBox="1"/>
            <p:nvPr/>
          </p:nvSpPr>
          <p:spPr>
            <a:xfrm>
              <a:off x="2423270" y="5413262"/>
              <a:ext cx="338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>
                  <a:cs typeface="Bradley Hand Bold"/>
                </a:rPr>
                <a:t>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16" name="textruta 24">
            <a:extLst>
              <a:ext uri="{FF2B5EF4-FFF2-40B4-BE49-F238E27FC236}">
                <a16:creationId xmlns:a16="http://schemas.microsoft.com/office/drawing/2014/main" id="{EBA7E12B-92A0-F842-B9D8-0D43B28A7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3317" y="3802283"/>
            <a:ext cx="1300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0,0342</a:t>
            </a:r>
            <a:r>
              <a:rPr lang="is-IS" sz="1800" dirty="0">
                <a:latin typeface="Bradley Hand Bold"/>
                <a:cs typeface="Bradley Hand Bold"/>
              </a:rPr>
              <a:t>… </a:t>
            </a:r>
            <a:r>
              <a:rPr lang="is-IS" sz="1800" dirty="0">
                <a:latin typeface="+mn-lt"/>
                <a:cs typeface="Bradley Hand Bold"/>
              </a:rPr>
              <a:t>≈</a:t>
            </a:r>
            <a:endParaRPr lang="sv-SE" sz="1800" dirty="0">
              <a:latin typeface="+mn-lt"/>
              <a:cs typeface="Bradley Hand Bold"/>
            </a:endParaRPr>
          </a:p>
        </p:txBody>
      </p:sp>
      <p:sp>
        <p:nvSpPr>
          <p:cNvPr id="17" name="textruta 24">
            <a:extLst>
              <a:ext uri="{FF2B5EF4-FFF2-40B4-BE49-F238E27FC236}">
                <a16:creationId xmlns:a16="http://schemas.microsoft.com/office/drawing/2014/main" id="{FD2DC795-BFEA-6B4D-B6E3-736602F2D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7246" y="3783926"/>
            <a:ext cx="774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3,4 </a:t>
            </a:r>
            <a:r>
              <a:rPr lang="sv-SE" sz="1800" dirty="0">
                <a:latin typeface="+mn-lt"/>
                <a:cs typeface="Bradley Hand Bold"/>
              </a:rPr>
              <a:t>%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5CDF1EC9-9B73-3648-B0CA-94147E321A7E}"/>
              </a:ext>
            </a:extLst>
          </p:cNvPr>
          <p:cNvSpPr txBox="1"/>
          <p:nvPr/>
        </p:nvSpPr>
        <p:spPr>
          <a:xfrm>
            <a:off x="2088028" y="4663272"/>
            <a:ext cx="687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Antalet invånare ökade med 3,4 </a:t>
            </a:r>
            <a:r>
              <a:rPr lang="sv-SE" dirty="0">
                <a:cs typeface="Bradley Hand Bold"/>
              </a:rPr>
              <a:t>%</a:t>
            </a:r>
            <a:r>
              <a:rPr lang="sv-SE" dirty="0">
                <a:latin typeface="Bradley Hand Bold"/>
                <a:cs typeface="Bradley Hand Bold"/>
              </a:rPr>
              <a:t>.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A1F3D6CC-DC4E-6243-9124-939E141C1035}"/>
              </a:ext>
            </a:extLst>
          </p:cNvPr>
          <p:cNvSpPr txBox="1"/>
          <p:nvPr/>
        </p:nvSpPr>
        <p:spPr>
          <a:xfrm>
            <a:off x="752783" y="-10968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1026" name="Picture 2" descr="k. - Fotosidan">
            <a:extLst>
              <a:ext uri="{FF2B5EF4-FFF2-40B4-BE49-F238E27FC236}">
                <a16:creationId xmlns:a16="http://schemas.microsoft.com/office/drawing/2014/main" id="{F17A5E57-753E-3B49-87C9-1A47697A3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246" y="215353"/>
            <a:ext cx="2381582" cy="15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18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F914D8B-9619-C94C-9FCA-A87881FFA7BA}"/>
              </a:ext>
            </a:extLst>
          </p:cNvPr>
          <p:cNvSpPr/>
          <p:nvPr/>
        </p:nvSpPr>
        <p:spPr>
          <a:xfrm>
            <a:off x="420111" y="409923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893CEA0E-621B-8D4F-B65C-7FEABE1B3C62}"/>
              </a:ext>
            </a:extLst>
          </p:cNvPr>
          <p:cNvGrpSpPr/>
          <p:nvPr/>
        </p:nvGrpSpPr>
        <p:grpSpPr>
          <a:xfrm>
            <a:off x="567099" y="609978"/>
            <a:ext cx="8327333" cy="1577418"/>
            <a:chOff x="610642" y="-217336"/>
            <a:chExt cx="8327333" cy="1577418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6D331306-3359-194E-8FE9-5B03D16725C4}"/>
                </a:ext>
              </a:extLst>
            </p:cNvPr>
            <p:cNvSpPr/>
            <p:nvPr/>
          </p:nvSpPr>
          <p:spPr>
            <a:xfrm>
              <a:off x="1000125" y="182086"/>
              <a:ext cx="64135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Priset på en grill sänktes från 2 450 kr till 1 800 kr. Med hur många procent sänktes priset? Avrunda till hela procent. </a:t>
              </a:r>
            </a:p>
          </p:txBody>
        </p: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21D771EC-DF15-3F40-8846-3A800A7FE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0642" y="133155"/>
              <a:ext cx="447499" cy="520700"/>
            </a:xfrm>
            <a:prstGeom prst="rect">
              <a:avLst/>
            </a:prstGeom>
          </p:spPr>
        </p:pic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A4773A9C-93C2-3E48-83F4-13A072AA5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0557" y="-217336"/>
              <a:ext cx="1577418" cy="1577418"/>
            </a:xfrm>
            <a:prstGeom prst="ellipse">
              <a:avLst/>
            </a:prstGeom>
          </p:spPr>
        </p:pic>
      </p:grpSp>
      <p:sp>
        <p:nvSpPr>
          <p:cNvPr id="7" name="textruta 6">
            <a:extLst>
              <a:ext uri="{FF2B5EF4-FFF2-40B4-BE49-F238E27FC236}">
                <a16:creationId xmlns:a16="http://schemas.microsoft.com/office/drawing/2014/main" id="{BEB6419A-8DAA-9547-8049-6167FDBB31DE}"/>
              </a:ext>
            </a:extLst>
          </p:cNvPr>
          <p:cNvSpPr txBox="1"/>
          <p:nvPr/>
        </p:nvSpPr>
        <p:spPr>
          <a:xfrm>
            <a:off x="1292285" y="2510454"/>
            <a:ext cx="333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Pris från början :  2 450 kr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1209C63-C1D7-D646-8220-9E483325306C}"/>
              </a:ext>
            </a:extLst>
          </p:cNvPr>
          <p:cNvSpPr txBox="1"/>
          <p:nvPr/>
        </p:nvSpPr>
        <p:spPr>
          <a:xfrm>
            <a:off x="1278775" y="3178571"/>
            <a:ext cx="194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Sänkning (kr) :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B9ACB05-C3D4-4644-A8C1-24E0831F691E}"/>
              </a:ext>
            </a:extLst>
          </p:cNvPr>
          <p:cNvSpPr txBox="1"/>
          <p:nvPr/>
        </p:nvSpPr>
        <p:spPr>
          <a:xfrm>
            <a:off x="3126447" y="3178571"/>
            <a:ext cx="237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(2 450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1 800) kr  </a:t>
            </a:r>
            <a:r>
              <a:rPr lang="sv-SE" dirty="0">
                <a:cs typeface="Bradley Hand Bold"/>
              </a:rPr>
              <a:t>=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A99DC09-3EC1-0A4C-A37A-FBFE0CEFD855}"/>
              </a:ext>
            </a:extLst>
          </p:cNvPr>
          <p:cNvSpPr txBox="1"/>
          <p:nvPr/>
        </p:nvSpPr>
        <p:spPr>
          <a:xfrm>
            <a:off x="5269032" y="3174324"/>
            <a:ext cx="1021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650 kr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742290F8-984F-364E-B7F7-0C253F2371BC}"/>
              </a:ext>
            </a:extLst>
          </p:cNvPr>
          <p:cNvSpPr txBox="1"/>
          <p:nvPr/>
        </p:nvSpPr>
        <p:spPr>
          <a:xfrm>
            <a:off x="1292285" y="3865285"/>
            <a:ext cx="214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Sänkning (</a:t>
            </a:r>
            <a:r>
              <a:rPr lang="sv-SE" dirty="0">
                <a:cs typeface="Bradley Hand Bold"/>
              </a:rPr>
              <a:t>% ) </a:t>
            </a:r>
            <a:r>
              <a:rPr lang="sv-SE" dirty="0">
                <a:latin typeface="Bradley Hand Bold"/>
                <a:cs typeface="Bradley Hand Bold"/>
              </a:rPr>
              <a:t>: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AF3E6F1B-642F-C443-A4CE-3D8C1CFA92B1}"/>
              </a:ext>
            </a:extLst>
          </p:cNvPr>
          <p:cNvGrpSpPr/>
          <p:nvPr/>
        </p:nvGrpSpPr>
        <p:grpSpPr>
          <a:xfrm>
            <a:off x="3107731" y="3751237"/>
            <a:ext cx="1110395" cy="645944"/>
            <a:chOff x="1642131" y="5313306"/>
            <a:chExt cx="1110395" cy="645944"/>
          </a:xfrm>
        </p:grpSpPr>
        <p:grpSp>
          <p:nvGrpSpPr>
            <p:cNvPr id="13" name="Grupp 12">
              <a:extLst>
                <a:ext uri="{FF2B5EF4-FFF2-40B4-BE49-F238E27FC236}">
                  <a16:creationId xmlns:a16="http://schemas.microsoft.com/office/drawing/2014/main" id="{3FF77BF6-7FA3-2041-BF22-57FC348787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2131" y="5313306"/>
              <a:ext cx="817093" cy="645944"/>
              <a:chOff x="3958055" y="1886294"/>
              <a:chExt cx="818944" cy="644701"/>
            </a:xfrm>
          </p:grpSpPr>
          <p:sp>
            <p:nvSpPr>
              <p:cNvPr id="15" name="textruta 24">
                <a:extLst>
                  <a:ext uri="{FF2B5EF4-FFF2-40B4-BE49-F238E27FC236}">
                    <a16:creationId xmlns:a16="http://schemas.microsoft.com/office/drawing/2014/main" id="{120987BA-97A4-174F-9330-7F9D455D91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4904" y="1886294"/>
                <a:ext cx="742095" cy="368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650</a:t>
                </a:r>
              </a:p>
            </p:txBody>
          </p:sp>
          <p:sp>
            <p:nvSpPr>
              <p:cNvPr id="16" name="textruta 25">
                <a:extLst>
                  <a:ext uri="{FF2B5EF4-FFF2-40B4-BE49-F238E27FC236}">
                    <a16:creationId xmlns:a16="http://schemas.microsoft.com/office/drawing/2014/main" id="{53D0C5B7-6CFB-AA4F-BE13-5147C616AF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8055" y="2162374"/>
                <a:ext cx="800426" cy="368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2 450</a:t>
                </a:r>
              </a:p>
            </p:txBody>
          </p:sp>
          <p:cxnSp>
            <p:nvCxnSpPr>
              <p:cNvPr id="17" name="Rak 16">
                <a:extLst>
                  <a:ext uri="{FF2B5EF4-FFF2-40B4-BE49-F238E27FC236}">
                    <a16:creationId xmlns:a16="http://schemas.microsoft.com/office/drawing/2014/main" id="{6DE50C22-0021-5B41-8178-C3C86AB01F00}"/>
                  </a:ext>
                </a:extLst>
              </p:cNvPr>
              <p:cNvCxnSpPr/>
              <p:nvPr/>
            </p:nvCxnSpPr>
            <p:spPr>
              <a:xfrm>
                <a:off x="4025158" y="2202961"/>
                <a:ext cx="715805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00F13BE9-42E5-B44A-9AAB-E5068D40073D}"/>
                </a:ext>
              </a:extLst>
            </p:cNvPr>
            <p:cNvSpPr txBox="1"/>
            <p:nvPr/>
          </p:nvSpPr>
          <p:spPr>
            <a:xfrm>
              <a:off x="2414327" y="5477156"/>
              <a:ext cx="338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18" name="textruta 24">
            <a:extLst>
              <a:ext uri="{FF2B5EF4-FFF2-40B4-BE49-F238E27FC236}">
                <a16:creationId xmlns:a16="http://schemas.microsoft.com/office/drawing/2014/main" id="{43A95ACA-81D3-A842-A56E-0870EAD3D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107" y="3894219"/>
            <a:ext cx="1176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0,265</a:t>
            </a:r>
            <a:r>
              <a:rPr lang="is-IS" sz="1800" dirty="0">
                <a:latin typeface="Bradley Hand Bold"/>
                <a:cs typeface="Bradley Hand Bold"/>
              </a:rPr>
              <a:t>… </a:t>
            </a:r>
            <a:r>
              <a:rPr lang="is-IS" sz="1800" dirty="0">
                <a:latin typeface="+mn-lt"/>
                <a:cs typeface="Bradley Hand Bold"/>
              </a:rPr>
              <a:t>≈</a:t>
            </a:r>
            <a:endParaRPr lang="sv-SE" sz="1800" dirty="0">
              <a:latin typeface="+mn-lt"/>
              <a:cs typeface="Bradley Hand Bold"/>
            </a:endParaRPr>
          </a:p>
        </p:txBody>
      </p:sp>
      <p:sp>
        <p:nvSpPr>
          <p:cNvPr id="19" name="textruta 24">
            <a:extLst>
              <a:ext uri="{FF2B5EF4-FFF2-40B4-BE49-F238E27FC236}">
                <a16:creationId xmlns:a16="http://schemas.microsoft.com/office/drawing/2014/main" id="{656700FC-4F23-BA4E-B87F-268023170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1432" y="3894219"/>
            <a:ext cx="71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27 </a:t>
            </a:r>
            <a:r>
              <a:rPr lang="sv-SE" sz="1800" dirty="0">
                <a:latin typeface="+mn-lt"/>
                <a:cs typeface="Bradley Hand Bold"/>
              </a:rPr>
              <a:t>%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EC81015-4B75-F048-BE14-335651782D10}"/>
              </a:ext>
            </a:extLst>
          </p:cNvPr>
          <p:cNvSpPr txBox="1"/>
          <p:nvPr/>
        </p:nvSpPr>
        <p:spPr>
          <a:xfrm>
            <a:off x="1278775" y="5086618"/>
            <a:ext cx="357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Priset sänktes med 27 </a:t>
            </a:r>
            <a:r>
              <a:rPr lang="sv-SE" dirty="0">
                <a:cs typeface="Bradley Hand Bold"/>
              </a:rPr>
              <a:t>%.</a:t>
            </a:r>
            <a:endParaRPr lang="sv-SE" dirty="0">
              <a:latin typeface="Bradley Hand Bold"/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370844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5223</TotalTime>
  <Words>383</Words>
  <Application>Microsoft Macintosh PowerPoint</Application>
  <PresentationFormat>Bildspel på skärmen (4:3)</PresentationFormat>
  <Paragraphs>83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26</cp:revision>
  <dcterms:created xsi:type="dcterms:W3CDTF">2017-04-14T14:35:34Z</dcterms:created>
  <dcterms:modified xsi:type="dcterms:W3CDTF">2021-04-02T15:03:13Z</dcterms:modified>
</cp:coreProperties>
</file>