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9642" autoAdjust="0"/>
  </p:normalViewPr>
  <p:slideViewPr>
    <p:cSldViewPr snapToGrid="0" snapToObjects="1">
      <p:cViewPr>
        <p:scale>
          <a:sx n="156" d="100"/>
          <a:sy n="156" d="100"/>
        </p:scale>
        <p:origin x="264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9BE5F-068A-C54B-A100-4C2FE7D9084C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51F88-16AA-F848-9C22-12448DEA50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90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51F88-16AA-F848-9C22-12448DEA500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73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/>
          <p:cNvSpPr>
            <a:spLocks noChangeArrowheads="1"/>
          </p:cNvSpPr>
          <p:nvPr/>
        </p:nvSpPr>
        <p:spPr bwMode="auto">
          <a:xfrm>
            <a:off x="107950" y="136525"/>
            <a:ext cx="8904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 4.3			              Sträcka, tid och hastighet</a:t>
            </a:r>
          </a:p>
        </p:txBody>
      </p:sp>
      <p:sp>
        <p:nvSpPr>
          <p:cNvPr id="3" name="Rektangel 2"/>
          <p:cNvSpPr/>
          <p:nvPr/>
        </p:nvSpPr>
        <p:spPr>
          <a:xfrm>
            <a:off x="1309014" y="915807"/>
            <a:ext cx="7553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du cyklar med </a:t>
            </a:r>
            <a:r>
              <a:rPr lang="sv-SE" b="1" i="1" dirty="0">
                <a:solidFill>
                  <a:srgbClr val="800000"/>
                </a:solidFill>
              </a:rPr>
              <a:t>medelhastigheten</a:t>
            </a:r>
            <a:r>
              <a:rPr lang="sv-SE" dirty="0"/>
              <a:t> 20 km/h så hinner du 20 km på en timme. På två timmar hinner du 40 km, på tre timmar 60 km och så vidare.</a:t>
            </a:r>
          </a:p>
        </p:txBody>
      </p:sp>
      <p:sp>
        <p:nvSpPr>
          <p:cNvPr id="4" name="Rektangel 3"/>
          <p:cNvSpPr/>
          <p:nvPr/>
        </p:nvSpPr>
        <p:spPr>
          <a:xfrm>
            <a:off x="1655523" y="1637019"/>
            <a:ext cx="7005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säger medelhastighet istället för hastighet eftersom det är </a:t>
            </a:r>
          </a:p>
          <a:p>
            <a:r>
              <a:rPr lang="sv-SE" dirty="0"/>
              <a:t>ovanligt att du cyklar med samma hastighet hela tiden. </a:t>
            </a:r>
          </a:p>
          <a:p>
            <a:r>
              <a:rPr lang="sv-SE" i="1" dirty="0"/>
              <a:t>Medelvärdet </a:t>
            </a:r>
            <a:r>
              <a:rPr lang="sv-SE" dirty="0"/>
              <a:t>av alla dina olika hastigheter är alltså 20 km/h.</a:t>
            </a:r>
          </a:p>
        </p:txBody>
      </p:sp>
      <p:sp>
        <p:nvSpPr>
          <p:cNvPr id="6" name="Rektangel 5"/>
          <p:cNvSpPr/>
          <p:nvPr/>
        </p:nvSpPr>
        <p:spPr>
          <a:xfrm>
            <a:off x="3274376" y="4023100"/>
            <a:ext cx="327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00000"/>
                </a:solidFill>
              </a:rPr>
              <a:t>sträcka = hastighet </a:t>
            </a:r>
            <a:r>
              <a:rPr lang="is-IS" sz="2400" b="1" dirty="0">
                <a:solidFill>
                  <a:srgbClr val="800000"/>
                </a:solidFill>
                <a:cs typeface="Bradley Hand Bold"/>
              </a:rPr>
              <a:t>∙</a:t>
            </a:r>
            <a:r>
              <a:rPr lang="is-IS" sz="2400" dirty="0">
                <a:cs typeface="Bradley Hand Bold"/>
              </a:rPr>
              <a:t> </a:t>
            </a:r>
            <a:r>
              <a:rPr lang="sv-SE" sz="2400" b="1" i="1" dirty="0">
                <a:solidFill>
                  <a:srgbClr val="800000"/>
                </a:solidFill>
              </a:rPr>
              <a:t>tid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875" y="4870898"/>
            <a:ext cx="3319319" cy="147820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076" y="4746237"/>
            <a:ext cx="3324181" cy="1727527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CF1C9AC-D1D1-4540-B00B-25222BCA5D04}"/>
              </a:ext>
            </a:extLst>
          </p:cNvPr>
          <p:cNvSpPr/>
          <p:nvPr/>
        </p:nvSpPr>
        <p:spPr>
          <a:xfrm>
            <a:off x="1555165" y="2698203"/>
            <a:ext cx="6514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hastigheten är </a:t>
            </a:r>
            <a:r>
              <a:rPr lang="sv-SE" dirty="0">
                <a:solidFill>
                  <a:srgbClr val="C00000"/>
                </a:solidFill>
              </a:rPr>
              <a:t>konstant</a:t>
            </a:r>
            <a:r>
              <a:rPr lang="sv-SE" dirty="0"/>
              <a:t> så är sträckan </a:t>
            </a:r>
            <a:r>
              <a:rPr lang="sv-SE" i="1" dirty="0">
                <a:solidFill>
                  <a:srgbClr val="C00000"/>
                </a:solidFill>
              </a:rPr>
              <a:t>proportionell</a:t>
            </a:r>
            <a:r>
              <a:rPr lang="sv-SE" dirty="0"/>
              <a:t> mot tiden. Ju längre tiden är desto längre blir sträckan.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B3E6361-37D0-E449-A694-8D13DDB64EB2}"/>
              </a:ext>
            </a:extLst>
          </p:cNvPr>
          <p:cNvSpPr/>
          <p:nvPr/>
        </p:nvSpPr>
        <p:spPr>
          <a:xfrm>
            <a:off x="1655523" y="3558560"/>
            <a:ext cx="6514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Mellan storheterna </a:t>
            </a:r>
            <a:r>
              <a:rPr lang="sv-SE" i="1" dirty="0">
                <a:solidFill>
                  <a:srgbClr val="C00000"/>
                </a:solidFill>
              </a:rPr>
              <a:t>sträcka</a:t>
            </a:r>
            <a:r>
              <a:rPr lang="sv-SE" dirty="0"/>
              <a:t>, </a:t>
            </a:r>
            <a:r>
              <a:rPr lang="sv-SE" i="1" dirty="0">
                <a:solidFill>
                  <a:srgbClr val="C00000"/>
                </a:solidFill>
              </a:rPr>
              <a:t>hastighet</a:t>
            </a:r>
            <a:r>
              <a:rPr lang="sv-SE" dirty="0"/>
              <a:t> och </a:t>
            </a:r>
            <a:r>
              <a:rPr lang="sv-SE" i="1" dirty="0">
                <a:solidFill>
                  <a:srgbClr val="C00000"/>
                </a:solidFill>
              </a:rPr>
              <a:t>tid</a:t>
            </a:r>
            <a:r>
              <a:rPr lang="sv-SE" dirty="0"/>
              <a:t> finns sambandet:</a:t>
            </a:r>
          </a:p>
        </p:txBody>
      </p:sp>
    </p:spTree>
    <p:extLst>
      <p:ext uri="{BB962C8B-B14F-4D97-AF65-F5344CB8AC3E}">
        <p14:creationId xmlns:p14="http://schemas.microsoft.com/office/powerpoint/2010/main" val="21507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349935" y="1967932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70 km/h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362408" y="2444836"/>
            <a:ext cx="9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3 h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351740" y="3014460"/>
            <a:ext cx="11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v </a:t>
            </a:r>
            <a:r>
              <a:rPr lang="is-IS" dirty="0">
                <a:latin typeface="Bradley Hand Bold"/>
                <a:cs typeface="Bradley Hand Bold"/>
              </a:rPr>
              <a:t>∙ 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362408" y="3482237"/>
            <a:ext cx="127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70 </a:t>
            </a:r>
            <a:r>
              <a:rPr lang="is-IS" dirty="0">
                <a:latin typeface="Bradley Hand Bold"/>
                <a:cs typeface="Bradley Hand Bold"/>
              </a:rPr>
              <a:t>∙ 3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772938" y="4509486"/>
            <a:ext cx="125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210 km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843511" y="4509486"/>
            <a:ext cx="867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21 mil</a:t>
            </a:r>
            <a:endParaRPr lang="sv-SE" dirty="0"/>
          </a:p>
        </p:txBody>
      </p:sp>
      <p:sp>
        <p:nvSpPr>
          <p:cNvPr id="24" name="textruta 23"/>
          <p:cNvSpPr txBox="1"/>
          <p:nvPr/>
        </p:nvSpPr>
        <p:spPr>
          <a:xfrm>
            <a:off x="2051047" y="5557040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 hinner 21 mil på 3 h.</a:t>
            </a:r>
          </a:p>
        </p:txBody>
      </p:sp>
      <p:grpSp>
        <p:nvGrpSpPr>
          <p:cNvPr id="27" name="Grupp 26"/>
          <p:cNvGrpSpPr/>
          <p:nvPr/>
        </p:nvGrpSpPr>
        <p:grpSpPr>
          <a:xfrm>
            <a:off x="2051047" y="566265"/>
            <a:ext cx="6917534" cy="1871507"/>
            <a:chOff x="1711969" y="319900"/>
            <a:chExt cx="6917534" cy="1871507"/>
          </a:xfrm>
        </p:grpSpPr>
        <p:sp>
          <p:nvSpPr>
            <p:cNvPr id="2" name="Rektangel 1"/>
            <p:cNvSpPr/>
            <p:nvPr/>
          </p:nvSpPr>
          <p:spPr>
            <a:xfrm>
              <a:off x="1711969" y="319900"/>
              <a:ext cx="55632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Sandra och Moa kör bil med medelhastigheten 70 km/h. </a:t>
              </a:r>
            </a:p>
            <a:p>
              <a:r>
                <a:rPr lang="sv-SE" dirty="0"/>
                <a:t>Hur många mil hinner de på 3 h?</a:t>
              </a:r>
            </a:p>
          </p:txBody>
        </p:sp>
        <p:pic>
          <p:nvPicPr>
            <p:cNvPr id="26" name="Bildobjekt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0893" y="775940"/>
              <a:ext cx="2708610" cy="1415467"/>
            </a:xfrm>
            <a:prstGeom prst="ellipse">
              <a:avLst/>
            </a:prstGeom>
          </p:spPr>
        </p:pic>
      </p:grpSp>
      <p:sp>
        <p:nvSpPr>
          <p:cNvPr id="30" name="textruta 29"/>
          <p:cNvSpPr txBox="1"/>
          <p:nvPr/>
        </p:nvSpPr>
        <p:spPr>
          <a:xfrm>
            <a:off x="2362408" y="4509486"/>
            <a:ext cx="6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2362408" y="3950014"/>
            <a:ext cx="127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210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7E1DC73-592B-CF40-86D6-2EA991C6E900}"/>
              </a:ext>
            </a:extLst>
          </p:cNvPr>
          <p:cNvSpPr/>
          <p:nvPr/>
        </p:nvSpPr>
        <p:spPr>
          <a:xfrm>
            <a:off x="231227" y="48932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0905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24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E44F481-1357-4D41-AFC5-903ACDA6D177}"/>
              </a:ext>
            </a:extLst>
          </p:cNvPr>
          <p:cNvSpPr txBox="1"/>
          <p:nvPr/>
        </p:nvSpPr>
        <p:spPr>
          <a:xfrm>
            <a:off x="2080620" y="2374541"/>
            <a:ext cx="162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86 km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2070FD1-5026-CC49-83BB-17CE7F96033C}"/>
              </a:ext>
            </a:extLst>
          </p:cNvPr>
          <p:cNvSpPr txBox="1"/>
          <p:nvPr/>
        </p:nvSpPr>
        <p:spPr>
          <a:xfrm>
            <a:off x="2080620" y="2890624"/>
            <a:ext cx="115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4 h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4C957EC-E149-434D-9661-657689A4645C}"/>
              </a:ext>
            </a:extLst>
          </p:cNvPr>
          <p:cNvSpPr txBox="1"/>
          <p:nvPr/>
        </p:nvSpPr>
        <p:spPr>
          <a:xfrm>
            <a:off x="2114785" y="3441420"/>
            <a:ext cx="11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v </a:t>
            </a:r>
            <a:r>
              <a:rPr lang="is-IS" dirty="0">
                <a:latin typeface="Bradley Hand Bold"/>
                <a:cs typeface="Bradley Hand Bold"/>
              </a:rPr>
              <a:t>∙ 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960962A-1A61-3142-BF51-7D6395B2CAD1}"/>
              </a:ext>
            </a:extLst>
          </p:cNvPr>
          <p:cNvSpPr txBox="1"/>
          <p:nvPr/>
        </p:nvSpPr>
        <p:spPr>
          <a:xfrm>
            <a:off x="1973664" y="3867969"/>
            <a:ext cx="130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86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v </a:t>
            </a:r>
            <a:r>
              <a:rPr lang="is-IS" dirty="0">
                <a:latin typeface="Bradley Hand Bold"/>
                <a:cs typeface="Bradley Hand Bold"/>
              </a:rPr>
              <a:t>∙ 4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4F4B76D-90ED-0542-BFC6-D411CCFFBC7E}"/>
              </a:ext>
            </a:extLst>
          </p:cNvPr>
          <p:cNvSpPr txBox="1"/>
          <p:nvPr/>
        </p:nvSpPr>
        <p:spPr>
          <a:xfrm>
            <a:off x="2130575" y="4351356"/>
            <a:ext cx="66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7B2C2641-CC42-C14C-A837-663BF4D8B31A}"/>
              </a:ext>
            </a:extLst>
          </p:cNvPr>
          <p:cNvGrpSpPr>
            <a:grpSpLocks/>
          </p:cNvGrpSpPr>
          <p:nvPr/>
        </p:nvGrpSpPr>
        <p:grpSpPr bwMode="auto">
          <a:xfrm>
            <a:off x="2573413" y="4241552"/>
            <a:ext cx="461890" cy="616657"/>
            <a:chOff x="4036445" y="1914684"/>
            <a:chExt cx="461674" cy="616831"/>
          </a:xfrm>
        </p:grpSpPr>
        <p:sp>
          <p:nvSpPr>
            <p:cNvPr id="8" name="textruta 29">
              <a:extLst>
                <a:ext uri="{FF2B5EF4-FFF2-40B4-BE49-F238E27FC236}">
                  <a16:creationId xmlns:a16="http://schemas.microsoft.com/office/drawing/2014/main" id="{764A8F21-9D1C-BB4F-B428-080E8FBAF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445" y="1914684"/>
              <a:ext cx="46167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86</a:t>
              </a:r>
            </a:p>
          </p:txBody>
        </p:sp>
        <p:sp>
          <p:nvSpPr>
            <p:cNvPr id="9" name="textruta 30">
              <a:extLst>
                <a:ext uri="{FF2B5EF4-FFF2-40B4-BE49-F238E27FC236}">
                  <a16:creationId xmlns:a16="http://schemas.microsoft.com/office/drawing/2014/main" id="{C9429487-2016-DC4E-9E8D-A894AE6D5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4748" y="2162079"/>
              <a:ext cx="329472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4</a:t>
              </a:r>
            </a:p>
          </p:txBody>
        </p: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88D40C10-C70A-854A-8FB3-E9D320E4D439}"/>
                </a:ext>
              </a:extLst>
            </p:cNvPr>
            <p:cNvCxnSpPr/>
            <p:nvPr/>
          </p:nvCxnSpPr>
          <p:spPr>
            <a:xfrm>
              <a:off x="4036445" y="2203748"/>
              <a:ext cx="45278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DCE36B00-1A08-A24A-8C22-394FD52C2409}"/>
              </a:ext>
            </a:extLst>
          </p:cNvPr>
          <p:cNvSpPr/>
          <p:nvPr/>
        </p:nvSpPr>
        <p:spPr>
          <a:xfrm>
            <a:off x="2537774" y="4872335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21,5</a:t>
            </a:r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CD9C4CC-3373-D947-ABC9-8EEBE4099A40}"/>
              </a:ext>
            </a:extLst>
          </p:cNvPr>
          <p:cNvSpPr txBox="1"/>
          <p:nvPr/>
        </p:nvSpPr>
        <p:spPr>
          <a:xfrm>
            <a:off x="942775" y="5876701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Elis medelhastighet är 21,5 km/h.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523349C4-4512-0247-9702-B560ADD42F6D}"/>
              </a:ext>
            </a:extLst>
          </p:cNvPr>
          <p:cNvGrpSpPr/>
          <p:nvPr/>
        </p:nvGrpSpPr>
        <p:grpSpPr>
          <a:xfrm>
            <a:off x="2065372" y="621416"/>
            <a:ext cx="5749370" cy="1434344"/>
            <a:chOff x="1718531" y="3284210"/>
            <a:chExt cx="5749370" cy="1434344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B6A838F-224C-E64C-83E3-AF5909D80AE6}"/>
                </a:ext>
              </a:extLst>
            </p:cNvPr>
            <p:cNvSpPr/>
            <p:nvPr/>
          </p:nvSpPr>
          <p:spPr>
            <a:xfrm>
              <a:off x="1718531" y="3300168"/>
              <a:ext cx="31957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Eli cyklar 86 km på 4 h. </a:t>
              </a:r>
            </a:p>
            <a:p>
              <a:endParaRPr lang="sv-SE" sz="1200" dirty="0"/>
            </a:p>
            <a:p>
              <a:r>
                <a:rPr lang="sv-SE" dirty="0"/>
                <a:t>Vilken medelhastighet har han?</a:t>
              </a:r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9761AB22-BDC5-FC46-B89C-3725D5FD6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7566" y="3284210"/>
              <a:ext cx="2120335" cy="1434344"/>
            </a:xfrm>
            <a:prstGeom prst="rect">
              <a:avLst/>
            </a:prstGeom>
          </p:spPr>
        </p:pic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28CFB637-D0F4-7E4C-8F7A-3E4D721B4889}"/>
              </a:ext>
            </a:extLst>
          </p:cNvPr>
          <p:cNvSpPr txBox="1"/>
          <p:nvPr/>
        </p:nvSpPr>
        <p:spPr>
          <a:xfrm>
            <a:off x="2166729" y="4897059"/>
            <a:ext cx="66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A12D967-7B93-8C4C-8F4F-5311C818D6CE}"/>
              </a:ext>
            </a:extLst>
          </p:cNvPr>
          <p:cNvSpPr/>
          <p:nvPr/>
        </p:nvSpPr>
        <p:spPr>
          <a:xfrm>
            <a:off x="551695" y="61836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3463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/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2288018" y="2115851"/>
            <a:ext cx="49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292128" y="2637678"/>
            <a:ext cx="159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9 km/h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289782" y="3145567"/>
            <a:ext cx="11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v </a:t>
            </a:r>
            <a:r>
              <a:rPr lang="is-IS" dirty="0">
                <a:latin typeface="Bradley Hand Bold"/>
                <a:cs typeface="Bradley Hand Bold"/>
              </a:rPr>
              <a:t>∙ 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097216" y="3650539"/>
            <a:ext cx="169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36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9 </a:t>
            </a:r>
            <a:r>
              <a:rPr lang="is-IS" dirty="0">
                <a:latin typeface="Bradley Hand Bold"/>
                <a:cs typeface="Bradley Hand Bold"/>
              </a:rPr>
              <a:t>∙ 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2296786" y="4198071"/>
            <a:ext cx="66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8" name="Grupp 17"/>
          <p:cNvGrpSpPr>
            <a:grpSpLocks/>
          </p:cNvGrpSpPr>
          <p:nvPr/>
        </p:nvGrpSpPr>
        <p:grpSpPr bwMode="auto">
          <a:xfrm>
            <a:off x="2778561" y="4075398"/>
            <a:ext cx="519906" cy="665549"/>
            <a:chOff x="3980917" y="1874936"/>
            <a:chExt cx="519664" cy="665736"/>
          </a:xfrm>
        </p:grpSpPr>
        <p:sp>
          <p:nvSpPr>
            <p:cNvPr id="20" name="textruta 29"/>
            <p:cNvSpPr txBox="1">
              <a:spLocks noChangeArrowheads="1"/>
            </p:cNvSpPr>
            <p:nvPr/>
          </p:nvSpPr>
          <p:spPr bwMode="auto">
            <a:xfrm>
              <a:off x="4030137" y="1874936"/>
              <a:ext cx="47044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36</a:t>
              </a:r>
            </a:p>
          </p:txBody>
        </p:sp>
        <p:sp>
          <p:nvSpPr>
            <p:cNvPr id="21" name="textruta 30"/>
            <p:cNvSpPr txBox="1">
              <a:spLocks noChangeArrowheads="1"/>
            </p:cNvSpPr>
            <p:nvPr/>
          </p:nvSpPr>
          <p:spPr bwMode="auto">
            <a:xfrm>
              <a:off x="4110807" y="2171236"/>
              <a:ext cx="364032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9</a:t>
              </a:r>
            </a:p>
          </p:txBody>
        </p:sp>
        <p:cxnSp>
          <p:nvCxnSpPr>
            <p:cNvPr id="22" name="Rak 21"/>
            <p:cNvCxnSpPr/>
            <p:nvPr/>
          </p:nvCxnSpPr>
          <p:spPr>
            <a:xfrm>
              <a:off x="3980917" y="2203748"/>
              <a:ext cx="50497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ktangel 22"/>
          <p:cNvSpPr/>
          <p:nvPr/>
        </p:nvSpPr>
        <p:spPr>
          <a:xfrm>
            <a:off x="2778561" y="4760128"/>
            <a:ext cx="32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</a:t>
            </a:r>
            <a:endParaRPr lang="sv-SE" dirty="0"/>
          </a:p>
        </p:txBody>
      </p:sp>
      <p:sp>
        <p:nvSpPr>
          <p:cNvPr id="25" name="textruta 24"/>
          <p:cNvSpPr txBox="1"/>
          <p:nvPr/>
        </p:nvSpPr>
        <p:spPr>
          <a:xfrm>
            <a:off x="1478860" y="5629809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tar 4 h för Miriam att åka 3,6 mil.</a:t>
            </a:r>
          </a:p>
        </p:txBody>
      </p:sp>
      <p:grpSp>
        <p:nvGrpSpPr>
          <p:cNvPr id="31" name="Grupp 30"/>
          <p:cNvGrpSpPr/>
          <p:nvPr/>
        </p:nvGrpSpPr>
        <p:grpSpPr>
          <a:xfrm>
            <a:off x="1072197" y="362568"/>
            <a:ext cx="6999605" cy="2346681"/>
            <a:chOff x="1333387" y="175759"/>
            <a:chExt cx="6999605" cy="2346681"/>
          </a:xfrm>
        </p:grpSpPr>
        <p:sp>
          <p:nvSpPr>
            <p:cNvPr id="9" name="Rektangel 8"/>
            <p:cNvSpPr/>
            <p:nvPr/>
          </p:nvSpPr>
          <p:spPr>
            <a:xfrm>
              <a:off x="1333387" y="654473"/>
              <a:ext cx="61812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Miriam åker skidor med medelhastigheten 9 km/h.</a:t>
              </a:r>
            </a:p>
            <a:p>
              <a:r>
                <a:rPr lang="sv-SE" dirty="0"/>
                <a:t>Hur lång tid tar det för henne att åka 3,6 mil?</a:t>
              </a:r>
            </a:p>
          </p:txBody>
        </p:sp>
        <p:pic>
          <p:nvPicPr>
            <p:cNvPr id="30" name="Bildobjekt 29"/>
            <p:cNvPicPr>
              <a:picLocks noChangeAspect="1"/>
            </p:cNvPicPr>
            <p:nvPr/>
          </p:nvPicPr>
          <p:blipFill rotWithShape="1">
            <a:blip r:embed="rId2"/>
            <a:srcRect l="9742" r="40808" b="6947"/>
            <a:stretch/>
          </p:blipFill>
          <p:spPr>
            <a:xfrm>
              <a:off x="6461509" y="175759"/>
              <a:ext cx="1871483" cy="2346681"/>
            </a:xfrm>
            <a:prstGeom prst="rect">
              <a:avLst/>
            </a:prstGeom>
          </p:spPr>
        </p:pic>
      </p:grpSp>
      <p:sp>
        <p:nvSpPr>
          <p:cNvPr id="32" name="Rektangel 31"/>
          <p:cNvSpPr/>
          <p:nvPr/>
        </p:nvSpPr>
        <p:spPr>
          <a:xfrm>
            <a:off x="3652559" y="2115851"/>
            <a:ext cx="881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36 km</a:t>
            </a:r>
            <a:endParaRPr lang="sv-SE" dirty="0"/>
          </a:p>
        </p:txBody>
      </p:sp>
      <p:sp>
        <p:nvSpPr>
          <p:cNvPr id="24" name="textruta 23"/>
          <p:cNvSpPr txBox="1"/>
          <p:nvPr/>
        </p:nvSpPr>
        <p:spPr>
          <a:xfrm>
            <a:off x="2341838" y="4763005"/>
            <a:ext cx="48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B1A2D3E-E6F4-874C-9D4A-15D950395D43}"/>
              </a:ext>
            </a:extLst>
          </p:cNvPr>
          <p:cNvSpPr/>
          <p:nvPr/>
        </p:nvSpPr>
        <p:spPr>
          <a:xfrm>
            <a:off x="302450" y="272175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30D8E94-4D19-EC45-ABAD-E48576DCA9BF}"/>
              </a:ext>
            </a:extLst>
          </p:cNvPr>
          <p:cNvSpPr/>
          <p:nvPr/>
        </p:nvSpPr>
        <p:spPr>
          <a:xfrm>
            <a:off x="2663524" y="211688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3,6 mil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560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3" grpId="0"/>
      <p:bldP spid="25" grpId="0"/>
      <p:bldP spid="32" grpId="0"/>
      <p:bldP spid="24" grpId="0"/>
      <p:bldP spid="19" grpId="0"/>
      <p:bldP spid="2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291</Words>
  <Application>Microsoft Macintosh PowerPoint</Application>
  <PresentationFormat>Bildspel på skärmen (4:3)</PresentationFormat>
  <Paragraphs>50</Paragraphs>
  <Slides>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25</cp:revision>
  <dcterms:created xsi:type="dcterms:W3CDTF">2017-04-14T14:35:34Z</dcterms:created>
  <dcterms:modified xsi:type="dcterms:W3CDTF">2021-04-02T14:58:48Z</dcterms:modified>
</cp:coreProperties>
</file>