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81" r:id="rId3"/>
    <p:sldId id="276" r:id="rId4"/>
    <p:sldId id="381" r:id="rId5"/>
    <p:sldId id="380" r:id="rId6"/>
    <p:sldId id="271" r:id="rId7"/>
    <p:sldId id="272" r:id="rId8"/>
    <p:sldId id="274" r:id="rId9"/>
    <p:sldId id="278" r:id="rId10"/>
    <p:sldId id="275" r:id="rId1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9543" autoAdjust="0"/>
  </p:normalViewPr>
  <p:slideViewPr>
    <p:cSldViewPr snapToGrid="0" snapToObjects="1">
      <p:cViewPr>
        <p:scale>
          <a:sx n="143" d="100"/>
          <a:sy n="143" d="100"/>
        </p:scale>
        <p:origin x="66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D9F6693-F6F5-2E46-8446-81136A0EE9EF}"/>
              </a:ext>
            </a:extLst>
          </p:cNvPr>
          <p:cNvSpPr/>
          <p:nvPr/>
        </p:nvSpPr>
        <p:spPr>
          <a:xfrm>
            <a:off x="197001" y="117122"/>
            <a:ext cx="880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3.5						      Omkrets och area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173D45E-A910-CF46-8F31-C4E0645A7571}"/>
              </a:ext>
            </a:extLst>
          </p:cNvPr>
          <p:cNvSpPr/>
          <p:nvPr/>
        </p:nvSpPr>
        <p:spPr>
          <a:xfrm>
            <a:off x="3962604" y="1016036"/>
            <a:ext cx="1280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Omkrets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43884A9-00A0-AE48-9111-4A18411E9EE3}"/>
              </a:ext>
            </a:extLst>
          </p:cNvPr>
          <p:cNvSpPr/>
          <p:nvPr/>
        </p:nvSpPr>
        <p:spPr>
          <a:xfrm>
            <a:off x="2008635" y="1914950"/>
            <a:ext cx="55843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Med </a:t>
            </a:r>
            <a:r>
              <a:rPr lang="sv-SE" i="1" dirty="0">
                <a:solidFill>
                  <a:srgbClr val="C00000"/>
                </a:solidFill>
              </a:rPr>
              <a:t>omkrets</a:t>
            </a:r>
            <a:r>
              <a:rPr lang="sv-SE" dirty="0"/>
              <a:t> menas hur långt det är </a:t>
            </a:r>
            <a:r>
              <a:rPr lang="sv-SE" dirty="0">
                <a:solidFill>
                  <a:srgbClr val="C00000"/>
                </a:solidFill>
              </a:rPr>
              <a:t>runt om </a:t>
            </a:r>
            <a:r>
              <a:rPr lang="sv-SE" dirty="0"/>
              <a:t>ett område.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5584CE-9B8B-2A44-BAC7-562909BE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955" y="2813864"/>
            <a:ext cx="3506756" cy="177700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D2A9D24-C32F-8244-B6B2-D96171AEB63D}"/>
              </a:ext>
            </a:extLst>
          </p:cNvPr>
          <p:cNvSpPr/>
          <p:nvPr/>
        </p:nvSpPr>
        <p:spPr>
          <a:xfrm>
            <a:off x="1461064" y="3056037"/>
            <a:ext cx="3267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området är en månghörning så adderas sidornas längder.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0E3E543-A486-7B42-9B00-AD23012A127C}"/>
              </a:ext>
            </a:extLst>
          </p:cNvPr>
          <p:cNvSpPr/>
          <p:nvPr/>
        </p:nvSpPr>
        <p:spPr>
          <a:xfrm>
            <a:off x="1678868" y="4048840"/>
            <a:ext cx="2500904" cy="52322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/>
              <a:t>O = </a:t>
            </a:r>
            <a:r>
              <a:rPr lang="sv-SE" sz="2800" i="1" dirty="0"/>
              <a:t>a</a:t>
            </a:r>
            <a:r>
              <a:rPr lang="sv-SE" sz="2800" dirty="0"/>
              <a:t> + </a:t>
            </a:r>
            <a:r>
              <a:rPr lang="sv-SE" sz="2800" i="1" dirty="0"/>
              <a:t>b</a:t>
            </a:r>
            <a:r>
              <a:rPr lang="sv-SE" sz="2800" dirty="0"/>
              <a:t> + </a:t>
            </a:r>
            <a:r>
              <a:rPr lang="sv-SE" sz="2800" i="1" dirty="0"/>
              <a:t>c</a:t>
            </a:r>
            <a:r>
              <a:rPr lang="sv-SE" sz="2800" dirty="0"/>
              <a:t> + </a:t>
            </a:r>
            <a:r>
              <a:rPr lang="sv-SE" sz="2800" i="1" dirty="0"/>
              <a:t>d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EA1552F-A4C6-6B49-8E1C-9EED81FA79F0}"/>
              </a:ext>
            </a:extLst>
          </p:cNvPr>
          <p:cNvSpPr/>
          <p:nvPr/>
        </p:nvSpPr>
        <p:spPr>
          <a:xfrm>
            <a:off x="4288162" y="5080647"/>
            <a:ext cx="783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Area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CC97773-F6F2-8C4F-94BB-32BF399595DC}"/>
              </a:ext>
            </a:extLst>
          </p:cNvPr>
          <p:cNvSpPr/>
          <p:nvPr/>
        </p:nvSpPr>
        <p:spPr>
          <a:xfrm>
            <a:off x="2401733" y="5657298"/>
            <a:ext cx="51912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Ett områdes </a:t>
            </a:r>
            <a:r>
              <a:rPr lang="sv-SE" i="1" dirty="0">
                <a:solidFill>
                  <a:srgbClr val="C00000"/>
                </a:solidFill>
              </a:rPr>
              <a:t>area</a:t>
            </a:r>
            <a:r>
              <a:rPr lang="sv-SE" dirty="0"/>
              <a:t> talar om hur </a:t>
            </a:r>
            <a:r>
              <a:rPr lang="sv-SE" dirty="0">
                <a:solidFill>
                  <a:srgbClr val="C00000"/>
                </a:solidFill>
              </a:rPr>
              <a:t>stor yta </a:t>
            </a:r>
            <a:r>
              <a:rPr lang="sv-SE" dirty="0"/>
              <a:t>området har.</a:t>
            </a:r>
          </a:p>
        </p:txBody>
      </p:sp>
    </p:spTree>
    <p:extLst>
      <p:ext uri="{BB962C8B-B14F-4D97-AF65-F5344CB8AC3E}">
        <p14:creationId xmlns:p14="http://schemas.microsoft.com/office/powerpoint/2010/main" val="36766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615134" y="117538"/>
            <a:ext cx="6793326" cy="1391320"/>
            <a:chOff x="1731877" y="439923"/>
            <a:chExt cx="6793326" cy="1391320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1256" y="439923"/>
              <a:ext cx="2103947" cy="1391320"/>
            </a:xfrm>
            <a:prstGeom prst="rect">
              <a:avLst/>
            </a:prstGeom>
          </p:spPr>
        </p:pic>
        <p:sp>
          <p:nvSpPr>
            <p:cNvPr id="3" name="Rektangel 2"/>
            <p:cNvSpPr/>
            <p:nvPr/>
          </p:nvSpPr>
          <p:spPr>
            <a:xfrm>
              <a:off x="1731877" y="550020"/>
              <a:ext cx="46140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En tomt ser ut som bilden visar. Vad kostar tomten, om priset är 120 kr per kvadratmeter?</a:t>
              </a:r>
            </a:p>
          </p:txBody>
        </p:sp>
      </p:grpSp>
      <p:sp>
        <p:nvSpPr>
          <p:cNvPr id="23" name="textruta 22"/>
          <p:cNvSpPr txBox="1"/>
          <p:nvPr/>
        </p:nvSpPr>
        <p:spPr>
          <a:xfrm>
            <a:off x="1278836" y="3136056"/>
            <a:ext cx="194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Area rektangel :  </a:t>
            </a:r>
          </a:p>
        </p:txBody>
      </p:sp>
      <p:sp>
        <p:nvSpPr>
          <p:cNvPr id="24" name="textruta 29"/>
          <p:cNvSpPr txBox="1">
            <a:spLocks noChangeArrowheads="1"/>
          </p:cNvSpPr>
          <p:nvPr/>
        </p:nvSpPr>
        <p:spPr bwMode="auto">
          <a:xfrm>
            <a:off x="3045774" y="3136056"/>
            <a:ext cx="1473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25</a:t>
            </a:r>
            <a:r>
              <a:rPr lang="is-IS" sz="1800" dirty="0">
                <a:latin typeface="Bradley Hand Bold"/>
                <a:cs typeface="Bradley Hand Bold"/>
              </a:rPr>
              <a:t>∙ </a:t>
            </a:r>
            <a:r>
              <a:rPr lang="sv-SE" sz="1800" dirty="0">
                <a:latin typeface="Bradley Hand Bold"/>
                <a:cs typeface="Bradley Hand Bold"/>
              </a:rPr>
              <a:t>60</a:t>
            </a:r>
            <a:r>
              <a:rPr lang="sv-SE" sz="1800" b="1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latin typeface="Bradley Hand Bold"/>
                <a:cs typeface="Bradley Hand Bold"/>
              </a:rPr>
              <a:t>m</a:t>
            </a:r>
            <a:r>
              <a:rPr lang="sv-SE" sz="1800" b="1" baseline="30000" dirty="0">
                <a:latin typeface="Bradley Hand Bold"/>
                <a:cs typeface="Bradley Hand Bold"/>
              </a:rPr>
              <a:t>2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5" name="Rektangel 24"/>
          <p:cNvSpPr/>
          <p:nvPr/>
        </p:nvSpPr>
        <p:spPr>
          <a:xfrm>
            <a:off x="4347082" y="3139196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1 500 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1432118" y="3605957"/>
            <a:ext cx="179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Area triangel :  </a:t>
            </a:r>
          </a:p>
        </p:txBody>
      </p:sp>
      <p:grpSp>
        <p:nvGrpSpPr>
          <p:cNvPr id="27" name="Grupp 26"/>
          <p:cNvGrpSpPr/>
          <p:nvPr/>
        </p:nvGrpSpPr>
        <p:grpSpPr>
          <a:xfrm>
            <a:off x="3045774" y="3550182"/>
            <a:ext cx="1584466" cy="605137"/>
            <a:chOff x="2906047" y="2511368"/>
            <a:chExt cx="1584466" cy="605137"/>
          </a:xfrm>
        </p:grpSpPr>
        <p:grpSp>
          <p:nvGrpSpPr>
            <p:cNvPr id="28" name="Grupp 27"/>
            <p:cNvGrpSpPr/>
            <p:nvPr/>
          </p:nvGrpSpPr>
          <p:grpSpPr>
            <a:xfrm>
              <a:off x="3090713" y="2511368"/>
              <a:ext cx="1399800" cy="605137"/>
              <a:chOff x="1857844" y="5119861"/>
              <a:chExt cx="1399800" cy="605137"/>
            </a:xfrm>
          </p:grpSpPr>
          <p:grpSp>
            <p:nvGrpSpPr>
              <p:cNvPr id="30" name="Grupp 29"/>
              <p:cNvGrpSpPr/>
              <p:nvPr/>
            </p:nvGrpSpPr>
            <p:grpSpPr>
              <a:xfrm>
                <a:off x="1857844" y="5119861"/>
                <a:ext cx="1399800" cy="605137"/>
                <a:chOff x="2641083" y="3433714"/>
                <a:chExt cx="1399800" cy="605137"/>
              </a:xfrm>
            </p:grpSpPr>
            <p:grpSp>
              <p:nvGrpSpPr>
                <p:cNvPr id="32" name="Grupp 31"/>
                <p:cNvGrpSpPr>
                  <a:grpSpLocks/>
                </p:cNvGrpSpPr>
                <p:nvPr/>
              </p:nvGrpSpPr>
              <p:grpSpPr bwMode="auto">
                <a:xfrm>
                  <a:off x="2641083" y="3433714"/>
                  <a:ext cx="928459" cy="605137"/>
                  <a:chOff x="4045724" y="1891263"/>
                  <a:chExt cx="928027" cy="605306"/>
                </a:xfrm>
              </p:grpSpPr>
              <p:sp>
                <p:nvSpPr>
                  <p:cNvPr id="34" name="textruta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5724" y="1891263"/>
                    <a:ext cx="928027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60 </a:t>
                    </a:r>
                    <a:r>
                      <a:rPr lang="is-IS" sz="1800" dirty="0">
                        <a:latin typeface="Bradley Hand Bold"/>
                        <a:cs typeface="Bradley Hand Bold"/>
                      </a:rPr>
                      <a:t>∙ </a:t>
                    </a:r>
                    <a:r>
                      <a:rPr lang="sv-SE" sz="1800" dirty="0">
                        <a:latin typeface="Bradley Hand Bold"/>
                        <a:cs typeface="Bradley Hand Bold"/>
                      </a:rPr>
                      <a:t>15 </a:t>
                    </a:r>
                  </a:p>
                </p:txBody>
              </p:sp>
              <p:sp>
                <p:nvSpPr>
                  <p:cNvPr id="35" name="textruta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1498" y="2127133"/>
                    <a:ext cx="32947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36" name="Rak 35"/>
                  <p:cNvCxnSpPr/>
                  <p:nvPr/>
                </p:nvCxnSpPr>
                <p:spPr>
                  <a:xfrm>
                    <a:off x="4082369" y="2203748"/>
                    <a:ext cx="797025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textruta 32"/>
                <p:cNvSpPr txBox="1"/>
                <p:nvPr/>
              </p:nvSpPr>
              <p:spPr>
                <a:xfrm>
                  <a:off x="3785413" y="3537094"/>
                  <a:ext cx="255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=</a:t>
                  </a:r>
                </a:p>
              </p:txBody>
            </p:sp>
          </p:grpSp>
          <p:sp>
            <p:nvSpPr>
              <p:cNvPr id="31" name="textruta 30"/>
              <p:cNvSpPr txBox="1"/>
              <p:nvPr/>
            </p:nvSpPr>
            <p:spPr>
              <a:xfrm>
                <a:off x="2665171" y="5210371"/>
                <a:ext cx="511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m</a:t>
                </a:r>
                <a:r>
                  <a:rPr lang="sv-SE" b="1" baseline="300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</p:grpSp>
        <p:sp>
          <p:nvSpPr>
            <p:cNvPr id="29" name="Rektangel 28"/>
            <p:cNvSpPr/>
            <p:nvPr/>
          </p:nvSpPr>
          <p:spPr>
            <a:xfrm>
              <a:off x="2906047" y="2604327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8" name="Rektangel 37"/>
          <p:cNvSpPr/>
          <p:nvPr/>
        </p:nvSpPr>
        <p:spPr>
          <a:xfrm>
            <a:off x="4549603" y="3653562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450 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1760125" y="4087201"/>
            <a:ext cx="147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 totalt : </a:t>
            </a:r>
          </a:p>
        </p:txBody>
      </p:sp>
      <p:sp>
        <p:nvSpPr>
          <p:cNvPr id="40" name="textruta 29"/>
          <p:cNvSpPr txBox="1">
            <a:spLocks noChangeArrowheads="1"/>
          </p:cNvSpPr>
          <p:nvPr/>
        </p:nvSpPr>
        <p:spPr bwMode="auto">
          <a:xfrm>
            <a:off x="3007161" y="4087201"/>
            <a:ext cx="2191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(1 500 </a:t>
            </a:r>
            <a:r>
              <a:rPr lang="sv-SE" sz="1800" dirty="0">
                <a:latin typeface="+mn-lt"/>
                <a:cs typeface="Bradley Hand Bold"/>
              </a:rPr>
              <a:t>+</a:t>
            </a:r>
            <a:r>
              <a:rPr lang="sv-SE" sz="1800" dirty="0">
                <a:latin typeface="Bradley Hand Bold"/>
                <a:cs typeface="Bradley Hand Bold"/>
              </a:rPr>
              <a:t> 450) m</a:t>
            </a:r>
            <a:r>
              <a:rPr lang="sv-SE" sz="1800" b="1" baseline="30000" dirty="0">
                <a:latin typeface="Bradley Hand Bold"/>
                <a:cs typeface="Bradley Hand Bold"/>
              </a:rPr>
              <a:t>2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latin typeface="+mn-lt"/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41" name="Rektangel 40"/>
          <p:cNvSpPr/>
          <p:nvPr/>
        </p:nvSpPr>
        <p:spPr>
          <a:xfrm>
            <a:off x="5064134" y="4087201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1 950 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1432118" y="6215307"/>
            <a:ext cx="381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Tomten kostar 234 000 kr.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2011348" y="4856335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Pris/m</a:t>
            </a:r>
            <a:r>
              <a:rPr lang="sv-SE" b="1" baseline="30000" dirty="0">
                <a:latin typeface="Bradley Hand Bold"/>
                <a:cs typeface="Bradley Hand Bold"/>
              </a:rPr>
              <a:t>2 </a:t>
            </a:r>
            <a:r>
              <a:rPr lang="sv-SE" dirty="0">
                <a:latin typeface="Bradley Hand Bold"/>
                <a:cs typeface="Bradley Hand Bold"/>
              </a:rPr>
              <a:t>:  120 kr/m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4" name="textruta 43"/>
          <p:cNvSpPr txBox="1"/>
          <p:nvPr/>
        </p:nvSpPr>
        <p:spPr>
          <a:xfrm>
            <a:off x="1760125" y="5374190"/>
            <a:ext cx="130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totalt :</a:t>
            </a:r>
          </a:p>
        </p:txBody>
      </p:sp>
      <p:sp>
        <p:nvSpPr>
          <p:cNvPr id="45" name="textruta 29"/>
          <p:cNvSpPr txBox="1">
            <a:spLocks noChangeArrowheads="1"/>
          </p:cNvSpPr>
          <p:nvPr/>
        </p:nvSpPr>
        <p:spPr bwMode="auto">
          <a:xfrm>
            <a:off x="2987183" y="5387060"/>
            <a:ext cx="1869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120 </a:t>
            </a:r>
            <a:r>
              <a:rPr lang="is-IS" sz="1800" dirty="0">
                <a:latin typeface="Bradley Hand Bold"/>
                <a:cs typeface="Bradley Hand Bold"/>
              </a:rPr>
              <a:t>∙ </a:t>
            </a:r>
            <a:r>
              <a:rPr lang="sv-SE" sz="1800" dirty="0">
                <a:latin typeface="Bradley Hand Bold"/>
                <a:cs typeface="Bradley Hand Bold"/>
              </a:rPr>
              <a:t>1 950 kr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46" name="Rektangel 45"/>
          <p:cNvSpPr/>
          <p:nvPr/>
        </p:nvSpPr>
        <p:spPr>
          <a:xfrm>
            <a:off x="4661238" y="537419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234 000 kr</a:t>
            </a:r>
            <a:endParaRPr lang="sv-SE" b="1" baseline="30000" dirty="0">
              <a:latin typeface="Bradley Hand Bold"/>
              <a:cs typeface="Bradley Hand Bold"/>
            </a:endParaRPr>
          </a:p>
        </p:txBody>
      </p:sp>
      <p:grpSp>
        <p:nvGrpSpPr>
          <p:cNvPr id="49" name="Grupp 48"/>
          <p:cNvGrpSpPr/>
          <p:nvPr/>
        </p:nvGrpSpPr>
        <p:grpSpPr>
          <a:xfrm>
            <a:off x="2415105" y="1398047"/>
            <a:ext cx="3285222" cy="1783816"/>
            <a:chOff x="1086935" y="1224326"/>
            <a:chExt cx="3285222" cy="1783816"/>
          </a:xfrm>
        </p:grpSpPr>
        <p:sp>
          <p:nvSpPr>
            <p:cNvPr id="48" name="textruta 47"/>
            <p:cNvSpPr txBox="1"/>
            <p:nvPr/>
          </p:nvSpPr>
          <p:spPr>
            <a:xfrm>
              <a:off x="4004570" y="1924322"/>
              <a:ext cx="36758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ley Hand Bold"/>
                  <a:cs typeface="Bradley Hand Bold"/>
                </a:rPr>
                <a:t>40</a:t>
              </a:r>
            </a:p>
          </p:txBody>
        </p:sp>
        <p:grpSp>
          <p:nvGrpSpPr>
            <p:cNvPr id="22" name="Grupp 21"/>
            <p:cNvGrpSpPr/>
            <p:nvPr/>
          </p:nvGrpSpPr>
          <p:grpSpPr>
            <a:xfrm>
              <a:off x="1086935" y="1237195"/>
              <a:ext cx="3014272" cy="1770947"/>
              <a:chOff x="1294810" y="2098586"/>
              <a:chExt cx="4242687" cy="2603500"/>
            </a:xfrm>
          </p:grpSpPr>
          <p:pic>
            <p:nvPicPr>
              <p:cNvPr id="7" name="Bildobjekt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94810" y="2098586"/>
                <a:ext cx="3937000" cy="2603500"/>
              </a:xfrm>
              <a:prstGeom prst="rect">
                <a:avLst/>
              </a:prstGeom>
            </p:spPr>
          </p:pic>
          <p:sp>
            <p:nvSpPr>
              <p:cNvPr id="4" name="textruta 3"/>
              <p:cNvSpPr txBox="1"/>
              <p:nvPr/>
            </p:nvSpPr>
            <p:spPr>
              <a:xfrm>
                <a:off x="2857408" y="4358788"/>
                <a:ext cx="517391" cy="328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>
                    <a:latin typeface="Bradley Hand Bold"/>
                    <a:cs typeface="Bradley Hand Bold"/>
                  </a:rPr>
                  <a:t>60</a:t>
                </a:r>
              </a:p>
            </p:txBody>
          </p:sp>
          <p:sp>
            <p:nvSpPr>
              <p:cNvPr id="9" name="textruta 8"/>
              <p:cNvSpPr txBox="1"/>
              <p:nvPr/>
            </p:nvSpPr>
            <p:spPr>
              <a:xfrm>
                <a:off x="4761410" y="3349509"/>
                <a:ext cx="776087" cy="407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>
                    <a:latin typeface="Bradley Hand Bold"/>
                    <a:cs typeface="Bradley Hand Bold"/>
                  </a:rPr>
                  <a:t>25</a:t>
                </a: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3633028" y="3144402"/>
                <a:ext cx="5173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chemeClr val="bg1"/>
                    </a:solidFill>
                    <a:latin typeface="Bradley Hand Bold"/>
                    <a:cs typeface="Bradley Hand Bold"/>
                  </a:rPr>
                  <a:t>60</a:t>
                </a:r>
              </a:p>
            </p:txBody>
          </p:sp>
          <p:cxnSp>
            <p:nvCxnSpPr>
              <p:cNvPr id="11" name="Rak 10"/>
              <p:cNvCxnSpPr/>
              <p:nvPr/>
            </p:nvCxnSpPr>
            <p:spPr>
              <a:xfrm flipV="1">
                <a:off x="1434584" y="2963079"/>
                <a:ext cx="3263017" cy="24596"/>
              </a:xfrm>
              <a:prstGeom prst="line">
                <a:avLst/>
              </a:prstGeom>
              <a:ln w="6350" cmpd="sng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ruta 17"/>
              <p:cNvSpPr txBox="1"/>
              <p:nvPr/>
            </p:nvSpPr>
            <p:spPr>
              <a:xfrm>
                <a:off x="3514788" y="2451302"/>
                <a:ext cx="635630" cy="3741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>
                    <a:latin typeface="Bradley Hand Bold"/>
                    <a:cs typeface="Bradley Hand Bold"/>
                  </a:rPr>
                  <a:t>  15</a:t>
                </a: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4550684" y="2141172"/>
                <a:ext cx="776087" cy="4524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>
                    <a:latin typeface="Bradley Hand Bold"/>
                    <a:cs typeface="Bradley Hand Bold"/>
                  </a:rPr>
                  <a:t>(m)</a:t>
                </a:r>
              </a:p>
            </p:txBody>
          </p:sp>
        </p:grpSp>
        <p:sp>
          <p:nvSpPr>
            <p:cNvPr id="47" name="Höger klammerparentes 46"/>
            <p:cNvSpPr/>
            <p:nvPr/>
          </p:nvSpPr>
          <p:spPr>
            <a:xfrm>
              <a:off x="3829848" y="1224326"/>
              <a:ext cx="221074" cy="1554822"/>
            </a:xfrm>
            <a:prstGeom prst="rightBrace">
              <a:avLst>
                <a:gd name="adj1" fmla="val 22667"/>
                <a:gd name="adj2" fmla="val 53267"/>
              </a:avLst>
            </a:prstGeom>
            <a:ln w="6350" cmpd="sng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0" name="Rektangel 49">
            <a:extLst>
              <a:ext uri="{FF2B5EF4-FFF2-40B4-BE49-F238E27FC236}">
                <a16:creationId xmlns:a16="http://schemas.microsoft.com/office/drawing/2014/main" id="{715AF5CD-003C-FD41-B162-A3A0A4AB27EE}"/>
              </a:ext>
            </a:extLst>
          </p:cNvPr>
          <p:cNvSpPr/>
          <p:nvPr/>
        </p:nvSpPr>
        <p:spPr>
          <a:xfrm>
            <a:off x="81187" y="127029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4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6955C43-3720-044C-AB04-F9B559F9B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42" y="2734377"/>
            <a:ext cx="3914078" cy="3898878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5C962FA-0C68-944C-A4EA-A359EC5A83A3}"/>
              </a:ext>
            </a:extLst>
          </p:cNvPr>
          <p:cNvSpPr/>
          <p:nvPr/>
        </p:nvSpPr>
        <p:spPr>
          <a:xfrm>
            <a:off x="218903" y="5203359"/>
            <a:ext cx="4589871" cy="1338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C42E9BC-0D8D-E440-9979-0754CBF435ED}"/>
              </a:ext>
            </a:extLst>
          </p:cNvPr>
          <p:cNvSpPr/>
          <p:nvPr/>
        </p:nvSpPr>
        <p:spPr>
          <a:xfrm>
            <a:off x="3746815" y="224745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Enheter för area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8D4E897-629E-0A4D-A275-BBB09B5AE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918" y="2726257"/>
            <a:ext cx="505213" cy="50521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200031F-DDAF-3040-A464-97BA99BCD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292" y="2738817"/>
            <a:ext cx="620723" cy="4076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154BA34-F21C-6042-A065-0698C180D056}"/>
              </a:ext>
            </a:extLst>
          </p:cNvPr>
          <p:cNvSpPr txBox="1"/>
          <p:nvPr/>
        </p:nvSpPr>
        <p:spPr>
          <a:xfrm>
            <a:off x="5219917" y="3557996"/>
            <a:ext cx="386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stora kvadraten har sidan 1 dm. </a:t>
            </a:r>
            <a:r>
              <a:rPr lang="sv-SE" dirty="0">
                <a:solidFill>
                  <a:srgbClr val="980002"/>
                </a:solidFill>
              </a:rPr>
              <a:t>Arean är 1 dm</a:t>
            </a:r>
            <a:r>
              <a:rPr lang="sv-SE" baseline="30000" dirty="0">
                <a:solidFill>
                  <a:srgbClr val="980002"/>
                </a:solidFill>
              </a:rPr>
              <a:t>2</a:t>
            </a:r>
            <a:r>
              <a:rPr lang="sv-SE" dirty="0"/>
              <a:t>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BABCF0A-1A21-C942-92AB-1B50308DEA61}"/>
              </a:ext>
            </a:extLst>
          </p:cNvPr>
          <p:cNvSpPr txBox="1"/>
          <p:nvPr/>
        </p:nvSpPr>
        <p:spPr>
          <a:xfrm>
            <a:off x="5219918" y="4309115"/>
            <a:ext cx="386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Kvadraten har delats in i </a:t>
            </a:r>
            <a:r>
              <a:rPr lang="sv-SE" dirty="0">
                <a:solidFill>
                  <a:srgbClr val="980002"/>
                </a:solidFill>
              </a:rPr>
              <a:t>hundra rutor</a:t>
            </a:r>
            <a:r>
              <a:rPr lang="sv-SE" dirty="0"/>
              <a:t>. Varje ruta har arean </a:t>
            </a:r>
            <a:r>
              <a:rPr lang="sv-SE" dirty="0">
                <a:solidFill>
                  <a:srgbClr val="980002"/>
                </a:solidFill>
              </a:rPr>
              <a:t>1 cm</a:t>
            </a:r>
            <a:r>
              <a:rPr lang="sv-SE" baseline="30000" dirty="0">
                <a:solidFill>
                  <a:srgbClr val="980002"/>
                </a:solidFill>
              </a:rPr>
              <a:t>2</a:t>
            </a:r>
            <a:r>
              <a:rPr lang="sv-SE" dirty="0"/>
              <a:t>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E18CC98-7F06-1640-A162-CAC9A358A112}"/>
              </a:ext>
            </a:extLst>
          </p:cNvPr>
          <p:cNvSpPr txBox="1"/>
          <p:nvPr/>
        </p:nvSpPr>
        <p:spPr>
          <a:xfrm>
            <a:off x="5219917" y="5168164"/>
            <a:ext cx="386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ser alltså att </a:t>
            </a:r>
          </a:p>
          <a:p>
            <a:r>
              <a:rPr lang="sv-SE" dirty="0">
                <a:solidFill>
                  <a:srgbClr val="980002"/>
                </a:solidFill>
              </a:rPr>
              <a:t>1 dm</a:t>
            </a:r>
            <a:r>
              <a:rPr lang="sv-SE" baseline="30000" dirty="0">
                <a:solidFill>
                  <a:srgbClr val="980002"/>
                </a:solidFill>
              </a:rPr>
              <a:t>2 </a:t>
            </a:r>
            <a:r>
              <a:rPr lang="sv-SE" dirty="0"/>
              <a:t>är lika mycket som </a:t>
            </a:r>
            <a:r>
              <a:rPr lang="sv-SE" dirty="0">
                <a:solidFill>
                  <a:srgbClr val="980002"/>
                </a:solidFill>
              </a:rPr>
              <a:t>100 cm</a:t>
            </a:r>
            <a:r>
              <a:rPr lang="sv-SE" baseline="30000" dirty="0">
                <a:solidFill>
                  <a:srgbClr val="980002"/>
                </a:solidFill>
              </a:rPr>
              <a:t>2</a:t>
            </a:r>
            <a:r>
              <a:rPr lang="sv-SE" dirty="0"/>
              <a:t>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7907947-0BAA-2E4E-BFB3-E0A2E6A8F270}"/>
              </a:ext>
            </a:extLst>
          </p:cNvPr>
          <p:cNvSpPr txBox="1"/>
          <p:nvPr/>
        </p:nvSpPr>
        <p:spPr>
          <a:xfrm>
            <a:off x="362522" y="6033090"/>
            <a:ext cx="501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m</a:t>
            </a:r>
            <a:r>
              <a:rPr lang="sv-SE" baseline="30000" dirty="0"/>
              <a:t>2 </a:t>
            </a:r>
            <a:r>
              <a:rPr lang="sv-SE" dirty="0"/>
              <a:t>= 100 dm</a:t>
            </a:r>
            <a:r>
              <a:rPr lang="sv-SE" baseline="30000" dirty="0"/>
              <a:t>2 </a:t>
            </a:r>
            <a:r>
              <a:rPr lang="sv-SE" dirty="0"/>
              <a:t>= 10 000 cm</a:t>
            </a:r>
            <a:r>
              <a:rPr lang="sv-SE" baseline="30000" dirty="0"/>
              <a:t>2 </a:t>
            </a:r>
            <a:r>
              <a:rPr lang="sv-SE" dirty="0"/>
              <a:t>= 1 000 000 mm</a:t>
            </a:r>
            <a:r>
              <a:rPr lang="sv-SE" baseline="30000" dirty="0"/>
              <a:t>2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F780B63-B391-DE41-9B4E-B56E0F44A82F}"/>
              </a:ext>
            </a:extLst>
          </p:cNvPr>
          <p:cNvSpPr txBox="1"/>
          <p:nvPr/>
        </p:nvSpPr>
        <p:spPr>
          <a:xfrm>
            <a:off x="362522" y="5674306"/>
            <a:ext cx="346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dm</a:t>
            </a:r>
            <a:r>
              <a:rPr lang="sv-SE" baseline="30000" dirty="0"/>
              <a:t>2 </a:t>
            </a:r>
            <a:r>
              <a:rPr lang="sv-SE" dirty="0"/>
              <a:t>= 100 cm</a:t>
            </a:r>
            <a:r>
              <a:rPr lang="sv-SE" baseline="30000" dirty="0"/>
              <a:t>2 </a:t>
            </a:r>
            <a:r>
              <a:rPr lang="sv-SE" dirty="0"/>
              <a:t>= 10 000 mm</a:t>
            </a:r>
            <a:r>
              <a:rPr lang="sv-SE" baseline="30000" dirty="0"/>
              <a:t>2</a:t>
            </a:r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816804E-01F2-D54B-B3C7-9326D7EC8D1A}"/>
              </a:ext>
            </a:extLst>
          </p:cNvPr>
          <p:cNvSpPr txBox="1"/>
          <p:nvPr/>
        </p:nvSpPr>
        <p:spPr>
          <a:xfrm>
            <a:off x="362522" y="5306664"/>
            <a:ext cx="185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cm</a:t>
            </a:r>
            <a:r>
              <a:rPr lang="sv-SE" baseline="30000" dirty="0"/>
              <a:t>2 </a:t>
            </a:r>
            <a:r>
              <a:rPr lang="sv-SE" dirty="0"/>
              <a:t>= 100 mm</a:t>
            </a:r>
            <a:r>
              <a:rPr lang="sv-SE" baseline="30000" dirty="0"/>
              <a:t>2</a:t>
            </a:r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B5CC7B9-F17D-304A-A606-68BF24140A65}"/>
              </a:ext>
            </a:extLst>
          </p:cNvPr>
          <p:cNvSpPr/>
          <p:nvPr/>
        </p:nvSpPr>
        <p:spPr>
          <a:xfrm>
            <a:off x="694135" y="920603"/>
            <a:ext cx="2802089" cy="658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Grundenheten för area är en </a:t>
            </a:r>
            <a:r>
              <a:rPr lang="sv-SE" i="1" dirty="0">
                <a:solidFill>
                  <a:srgbClr val="C00000"/>
                </a:solidFill>
              </a:rPr>
              <a:t>kvadratmeter</a:t>
            </a:r>
            <a:r>
              <a:rPr lang="sv-SE" dirty="0"/>
              <a:t> (1 m</a:t>
            </a:r>
            <a:r>
              <a:rPr lang="sv-SE" baseline="30000" dirty="0"/>
              <a:t>2</a:t>
            </a:r>
            <a:r>
              <a:rPr lang="sv-SE" dirty="0"/>
              <a:t>).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8804344-9355-ED42-9ECC-600C14C269F4}"/>
              </a:ext>
            </a:extLst>
          </p:cNvPr>
          <p:cNvSpPr/>
          <p:nvPr/>
        </p:nvSpPr>
        <p:spPr>
          <a:xfrm>
            <a:off x="3827839" y="920603"/>
            <a:ext cx="516451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Det är lika med arean av en kvadrat med sidan 1 m.</a:t>
            </a:r>
          </a:p>
          <a:p>
            <a:endParaRPr lang="sv-SE" sz="900" dirty="0"/>
          </a:p>
          <a:p>
            <a:r>
              <a:rPr lang="sv-SE" dirty="0"/>
              <a:t>Dess area är 1 m ∙ 1 m = 1 ∙ 1 ∙ m ∙ m = 1 m</a:t>
            </a:r>
            <a:r>
              <a:rPr lang="sv-SE" baseline="30000" dirty="0"/>
              <a:t>2</a:t>
            </a:r>
            <a:r>
              <a:rPr lang="sv-SE" dirty="0"/>
              <a:t>.  </a:t>
            </a:r>
          </a:p>
          <a:p>
            <a:endParaRPr lang="sv-SE" sz="900" dirty="0"/>
          </a:p>
          <a:p>
            <a:r>
              <a:rPr lang="sv-SE" dirty="0"/>
              <a:t>När vi skriver m</a:t>
            </a:r>
            <a:r>
              <a:rPr lang="sv-SE" baseline="30000" dirty="0"/>
              <a:t>2</a:t>
            </a:r>
            <a:r>
              <a:rPr lang="sv-SE" dirty="0"/>
              <a:t> så betyder det alltså m ∙ m.</a:t>
            </a:r>
          </a:p>
        </p:txBody>
      </p:sp>
    </p:spTree>
    <p:extLst>
      <p:ext uri="{BB962C8B-B14F-4D97-AF65-F5344CB8AC3E}">
        <p14:creationId xmlns:p14="http://schemas.microsoft.com/office/powerpoint/2010/main" val="37580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6" grpId="0"/>
      <p:bldP spid="7" grpId="0"/>
      <p:bldP spid="8" grpId="0"/>
      <p:bldP spid="9" grpId="0"/>
      <p:bldP spid="10" grpId="0"/>
      <p:bldP spid="12" grpId="0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>
            <a:extLst>
              <a:ext uri="{FF2B5EF4-FFF2-40B4-BE49-F238E27FC236}">
                <a16:creationId xmlns:a16="http://schemas.microsoft.com/office/drawing/2014/main" id="{FB7D9D51-96AB-264E-8614-5813199E770C}"/>
              </a:ext>
            </a:extLst>
          </p:cNvPr>
          <p:cNvSpPr/>
          <p:nvPr/>
        </p:nvSpPr>
        <p:spPr>
          <a:xfrm>
            <a:off x="3538041" y="250052"/>
            <a:ext cx="2218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Polygoners area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EF47F74-3CC3-9946-B775-C33E35871696}"/>
              </a:ext>
            </a:extLst>
          </p:cNvPr>
          <p:cNvSpPr txBox="1"/>
          <p:nvPr/>
        </p:nvSpPr>
        <p:spPr>
          <a:xfrm>
            <a:off x="2049228" y="829348"/>
            <a:ext cx="400085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figur med tre eller flera sidor kallas för månghörning eller polygon.</a:t>
            </a:r>
          </a:p>
          <a:p>
            <a:endParaRPr lang="sv-SE" sz="900" dirty="0"/>
          </a:p>
          <a:p>
            <a:r>
              <a:rPr lang="sv-SE" dirty="0"/>
              <a:t>Höjden (</a:t>
            </a:r>
            <a:r>
              <a:rPr lang="sv-SE" i="1" dirty="0">
                <a:solidFill>
                  <a:srgbClr val="C00000"/>
                </a:solidFill>
              </a:rPr>
              <a:t>h</a:t>
            </a:r>
            <a:r>
              <a:rPr lang="sv-SE" dirty="0"/>
              <a:t>) i en parallellogram är det </a:t>
            </a:r>
            <a:r>
              <a:rPr lang="sv-SE" i="1" dirty="0"/>
              <a:t>vinkelräta avståndet </a:t>
            </a:r>
            <a:r>
              <a:rPr lang="sv-SE" dirty="0"/>
              <a:t>från en sida,</a:t>
            </a:r>
          </a:p>
          <a:p>
            <a:r>
              <a:rPr lang="sv-SE" dirty="0"/>
              <a:t>basen (</a:t>
            </a:r>
            <a:r>
              <a:rPr lang="sv-SE" i="1" dirty="0">
                <a:solidFill>
                  <a:srgbClr val="C00000"/>
                </a:solidFill>
              </a:rPr>
              <a:t>b</a:t>
            </a:r>
            <a:r>
              <a:rPr lang="sv-SE" dirty="0"/>
              <a:t>), till motstående sida.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35BEC7C-555D-2543-AD02-8EE408D29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205" y="835656"/>
            <a:ext cx="1414511" cy="171057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B03ECDF-D2FF-EA4F-9ABF-A5EFF78A3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31" y="2840266"/>
            <a:ext cx="8303741" cy="2084578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3BEDBAFA-6234-834E-B55A-294061F88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38" y="2942815"/>
            <a:ext cx="952500" cy="390044"/>
          </a:xfrm>
          <a:prstGeom prst="rect">
            <a:avLst/>
          </a:prstGeom>
        </p:spPr>
      </p:pic>
      <p:sp>
        <p:nvSpPr>
          <p:cNvPr id="31" name="textruta 30">
            <a:extLst>
              <a:ext uri="{FF2B5EF4-FFF2-40B4-BE49-F238E27FC236}">
                <a16:creationId xmlns:a16="http://schemas.microsoft.com/office/drawing/2014/main" id="{8CC416A5-EAA9-DF4A-AB61-5E64EBB68347}"/>
              </a:ext>
            </a:extLst>
          </p:cNvPr>
          <p:cNvSpPr txBox="1"/>
          <p:nvPr/>
        </p:nvSpPr>
        <p:spPr>
          <a:xfrm>
            <a:off x="794759" y="2974188"/>
            <a:ext cx="111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Rektangel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E98A4534-8842-1D47-BC7A-A936335E1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52" y="4533042"/>
            <a:ext cx="1185820" cy="390044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6D757CF8-9A0C-3147-947E-602666954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236" y="2910795"/>
            <a:ext cx="830048" cy="390044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90E2D292-B799-4145-BC61-BE0920BA0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582" y="2910795"/>
            <a:ext cx="1294672" cy="390044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618BA0F4-2773-3E4B-A68A-3B96BD902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089" y="2910795"/>
            <a:ext cx="952500" cy="390044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A24F56F1-4B62-DF44-9AEF-A9C855BEB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350" y="4503083"/>
            <a:ext cx="1185820" cy="390044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3CDC7752-7A56-0948-8FB2-EC39CE973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652" y="4492178"/>
            <a:ext cx="1185820" cy="390044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8A4616D6-65CC-EC4E-87CF-182A1EA85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742" y="4449556"/>
            <a:ext cx="1185820" cy="390044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0F1F8E2E-9E9C-B84B-B23D-E5440CF77974}"/>
              </a:ext>
            </a:extLst>
          </p:cNvPr>
          <p:cNvSpPr txBox="1"/>
          <p:nvPr/>
        </p:nvSpPr>
        <p:spPr>
          <a:xfrm>
            <a:off x="2917492" y="2960599"/>
            <a:ext cx="100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Kvadrat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3F097BAE-E8AF-1348-A1FA-9352FA5F5960}"/>
              </a:ext>
            </a:extLst>
          </p:cNvPr>
          <p:cNvSpPr txBox="1"/>
          <p:nvPr/>
        </p:nvSpPr>
        <p:spPr>
          <a:xfrm>
            <a:off x="5110415" y="2963527"/>
            <a:ext cx="151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Parallellogram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0DD4A6E1-A2DC-184C-B4AA-FD0B9CDAF66D}"/>
              </a:ext>
            </a:extLst>
          </p:cNvPr>
          <p:cNvSpPr txBox="1"/>
          <p:nvPr/>
        </p:nvSpPr>
        <p:spPr>
          <a:xfrm>
            <a:off x="7603773" y="2963527"/>
            <a:ext cx="111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Romb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672E9460-52B9-FC45-9966-C0DF82751029}"/>
              </a:ext>
            </a:extLst>
          </p:cNvPr>
          <p:cNvSpPr txBox="1"/>
          <p:nvPr/>
        </p:nvSpPr>
        <p:spPr>
          <a:xfrm>
            <a:off x="702232" y="4529449"/>
            <a:ext cx="111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dirty="0">
                <a:solidFill>
                  <a:srgbClr val="C00000"/>
                </a:solidFill>
              </a:rPr>
              <a:t> = </a:t>
            </a:r>
            <a:r>
              <a:rPr lang="sv-SE" i="1" dirty="0">
                <a:solidFill>
                  <a:srgbClr val="C00000"/>
                </a:solidFill>
              </a:rPr>
              <a:t>b · h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BAD522AB-EC2E-4B43-A7C3-2E64C54EEB56}"/>
              </a:ext>
            </a:extLst>
          </p:cNvPr>
          <p:cNvSpPr txBox="1"/>
          <p:nvPr/>
        </p:nvSpPr>
        <p:spPr>
          <a:xfrm>
            <a:off x="5196591" y="4470268"/>
            <a:ext cx="111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dirty="0">
                <a:solidFill>
                  <a:srgbClr val="C00000"/>
                </a:solidFill>
              </a:rPr>
              <a:t> = </a:t>
            </a:r>
            <a:r>
              <a:rPr lang="sv-SE" i="1" dirty="0">
                <a:solidFill>
                  <a:srgbClr val="C00000"/>
                </a:solidFill>
              </a:rPr>
              <a:t>b · h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2A1DE2CC-A29F-3242-9DA2-588FB06079D2}"/>
              </a:ext>
            </a:extLst>
          </p:cNvPr>
          <p:cNvSpPr txBox="1"/>
          <p:nvPr/>
        </p:nvSpPr>
        <p:spPr>
          <a:xfrm>
            <a:off x="7262902" y="4499412"/>
            <a:ext cx="111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dirty="0">
                <a:solidFill>
                  <a:srgbClr val="C00000"/>
                </a:solidFill>
              </a:rPr>
              <a:t> = </a:t>
            </a:r>
            <a:r>
              <a:rPr lang="sv-SE" i="1" dirty="0">
                <a:solidFill>
                  <a:srgbClr val="C00000"/>
                </a:solidFill>
              </a:rPr>
              <a:t>b · h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32C6F6AA-F0ED-344A-B448-8F09F69C8BFF}"/>
              </a:ext>
            </a:extLst>
          </p:cNvPr>
          <p:cNvSpPr txBox="1"/>
          <p:nvPr/>
        </p:nvSpPr>
        <p:spPr>
          <a:xfrm>
            <a:off x="2930156" y="4513439"/>
            <a:ext cx="111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dirty="0">
                <a:solidFill>
                  <a:srgbClr val="C00000"/>
                </a:solidFill>
              </a:rPr>
              <a:t> = </a:t>
            </a:r>
            <a:r>
              <a:rPr lang="sv-SE" i="1" dirty="0">
                <a:solidFill>
                  <a:srgbClr val="C00000"/>
                </a:solidFill>
              </a:rPr>
              <a:t>s · s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9611DDB7-C1A3-3C41-B86F-9A4C2DB1A251}"/>
              </a:ext>
            </a:extLst>
          </p:cNvPr>
          <p:cNvGrpSpPr/>
          <p:nvPr/>
        </p:nvGrpSpPr>
        <p:grpSpPr>
          <a:xfrm>
            <a:off x="3421958" y="5396463"/>
            <a:ext cx="5465148" cy="1290155"/>
            <a:chOff x="3453855" y="5276145"/>
            <a:chExt cx="5465148" cy="1290155"/>
          </a:xfrm>
        </p:grpSpPr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98333B0A-E369-884C-A272-FABD683EFAF7}"/>
                </a:ext>
              </a:extLst>
            </p:cNvPr>
            <p:cNvGrpSpPr/>
            <p:nvPr/>
          </p:nvGrpSpPr>
          <p:grpSpPr>
            <a:xfrm>
              <a:off x="3453855" y="5276145"/>
              <a:ext cx="5465148" cy="1290155"/>
              <a:chOff x="2796350" y="5211522"/>
              <a:chExt cx="6045200" cy="1434341"/>
            </a:xfrm>
          </p:grpSpPr>
          <p:pic>
            <p:nvPicPr>
              <p:cNvPr id="46" name="Bildobjekt 45">
                <a:extLst>
                  <a:ext uri="{FF2B5EF4-FFF2-40B4-BE49-F238E27FC236}">
                    <a16:creationId xmlns:a16="http://schemas.microsoft.com/office/drawing/2014/main" id="{A6D5BA71-92BA-8C4B-A113-543EE7F59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6350" y="5266730"/>
                <a:ext cx="6045200" cy="1379133"/>
              </a:xfrm>
              <a:prstGeom prst="rect">
                <a:avLst/>
              </a:prstGeom>
            </p:spPr>
          </p:pic>
          <p:sp>
            <p:nvSpPr>
              <p:cNvPr id="47" name="textruta 46">
                <a:extLst>
                  <a:ext uri="{FF2B5EF4-FFF2-40B4-BE49-F238E27FC236}">
                    <a16:creationId xmlns:a16="http://schemas.microsoft.com/office/drawing/2014/main" id="{D0F3FE73-B7D3-184E-822D-04DA27F61E80}"/>
                  </a:ext>
                </a:extLst>
              </p:cNvPr>
              <p:cNvSpPr txBox="1"/>
              <p:nvPr/>
            </p:nvSpPr>
            <p:spPr>
              <a:xfrm>
                <a:off x="3254977" y="5211522"/>
                <a:ext cx="1812785" cy="3421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/>
                  <a:t>Parallellogram</a:t>
                </a:r>
              </a:p>
            </p:txBody>
          </p:sp>
        </p:grp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41A0E5A5-EA1C-5B4D-AABA-01D362E1466D}"/>
                </a:ext>
              </a:extLst>
            </p:cNvPr>
            <p:cNvSpPr txBox="1"/>
            <p:nvPr/>
          </p:nvSpPr>
          <p:spPr>
            <a:xfrm>
              <a:off x="7799504" y="5299842"/>
              <a:ext cx="11194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Rektangel</a:t>
              </a:r>
            </a:p>
          </p:txBody>
        </p:sp>
      </p:grpSp>
      <p:pic>
        <p:nvPicPr>
          <p:cNvPr id="49" name="Bildobjekt 48">
            <a:extLst>
              <a:ext uri="{FF2B5EF4-FFF2-40B4-BE49-F238E27FC236}">
                <a16:creationId xmlns:a16="http://schemas.microsoft.com/office/drawing/2014/main" id="{0B85EF1A-1B51-3043-8255-2BF899919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0" y="3343519"/>
            <a:ext cx="2086261" cy="1185929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2A7F45CA-9908-C04D-AF03-EE8D1355D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223" y="3287301"/>
            <a:ext cx="1319366" cy="1185928"/>
          </a:xfrm>
          <a:prstGeom prst="rect">
            <a:avLst/>
          </a:prstGeom>
        </p:spPr>
      </p:pic>
      <p:pic>
        <p:nvPicPr>
          <p:cNvPr id="51" name="Bildobjekt 50">
            <a:extLst>
              <a:ext uri="{FF2B5EF4-FFF2-40B4-BE49-F238E27FC236}">
                <a16:creationId xmlns:a16="http://schemas.microsoft.com/office/drawing/2014/main" id="{0339F29B-31AE-864E-9CFA-B6FA6EB9C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209" y="3311194"/>
            <a:ext cx="1119499" cy="1180983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16C7D22F-CCCA-6040-BF81-7F5CA929B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92" y="3273384"/>
            <a:ext cx="2399438" cy="1185929"/>
          </a:xfrm>
          <a:prstGeom prst="rect">
            <a:avLst/>
          </a:prstGeom>
        </p:spPr>
      </p:pic>
      <p:sp>
        <p:nvSpPr>
          <p:cNvPr id="54" name="textruta 53">
            <a:extLst>
              <a:ext uri="{FF2B5EF4-FFF2-40B4-BE49-F238E27FC236}">
                <a16:creationId xmlns:a16="http://schemas.microsoft.com/office/drawing/2014/main" id="{E5AB3E30-D976-6440-A552-1F0031E6F42A}"/>
              </a:ext>
            </a:extLst>
          </p:cNvPr>
          <p:cNvSpPr txBox="1"/>
          <p:nvPr/>
        </p:nvSpPr>
        <p:spPr>
          <a:xfrm>
            <a:off x="278185" y="5446121"/>
            <a:ext cx="25939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Genom att flytta en bit av parallellogrammen så ser vi att parallellogrammens area är lika stor som arean av en rektangel med samma bas och höjd.</a:t>
            </a:r>
          </a:p>
        </p:txBody>
      </p:sp>
    </p:spTree>
    <p:extLst>
      <p:ext uri="{BB962C8B-B14F-4D97-AF65-F5344CB8AC3E}">
        <p14:creationId xmlns:p14="http://schemas.microsoft.com/office/powerpoint/2010/main" val="30026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F2CB586-B359-374C-A60B-997F56ACC18A}"/>
              </a:ext>
            </a:extLst>
          </p:cNvPr>
          <p:cNvSpPr/>
          <p:nvPr/>
        </p:nvSpPr>
        <p:spPr>
          <a:xfrm>
            <a:off x="3807165" y="249466"/>
            <a:ext cx="2120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Trianglars area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DCB6511-F178-9A4D-91D2-3938C4FAF4D5}"/>
              </a:ext>
            </a:extLst>
          </p:cNvPr>
          <p:cNvSpPr/>
          <p:nvPr/>
        </p:nvSpPr>
        <p:spPr>
          <a:xfrm>
            <a:off x="3043823" y="852029"/>
            <a:ext cx="3629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triangel är en </a:t>
            </a:r>
            <a:r>
              <a:rPr lang="sv-SE" dirty="0">
                <a:solidFill>
                  <a:srgbClr val="C00000"/>
                </a:solidFill>
              </a:rPr>
              <a:t>halv parallellogram</a:t>
            </a:r>
            <a:r>
              <a:rPr lang="sv-SE" dirty="0"/>
              <a:t>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4287DAA-F8E8-1546-A373-039993A68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21" y="2847282"/>
            <a:ext cx="4725277" cy="245836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7BB40AE-1AA3-044E-B47F-189AD59E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80" y="2892176"/>
            <a:ext cx="1188041" cy="51439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C5ED41F-490A-A447-B092-947C2078C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215" y="3292750"/>
            <a:ext cx="3844764" cy="149707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2C603E6-8451-C342-80EC-C32D8934E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8" y="4791249"/>
            <a:ext cx="1188041" cy="44317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E909D4D-128A-5541-AB64-3FA577952FE4}"/>
              </a:ext>
            </a:extLst>
          </p:cNvPr>
          <p:cNvSpPr txBox="1"/>
          <p:nvPr/>
        </p:nvSpPr>
        <p:spPr>
          <a:xfrm>
            <a:off x="2699377" y="2964708"/>
            <a:ext cx="100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Triangel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F30485A-BB86-474B-B674-976F0DD7213D}"/>
              </a:ext>
            </a:extLst>
          </p:cNvPr>
          <p:cNvGrpSpPr/>
          <p:nvPr/>
        </p:nvGrpSpPr>
        <p:grpSpPr>
          <a:xfrm>
            <a:off x="2781215" y="4550143"/>
            <a:ext cx="1222861" cy="705540"/>
            <a:chOff x="627611" y="4109934"/>
            <a:chExt cx="1222861" cy="705540"/>
          </a:xfrm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8024FB25-4BF1-E54F-8089-2912A816785E}"/>
                </a:ext>
              </a:extLst>
            </p:cNvPr>
            <p:cNvGrpSpPr/>
            <p:nvPr/>
          </p:nvGrpSpPr>
          <p:grpSpPr>
            <a:xfrm>
              <a:off x="1036442" y="4109934"/>
              <a:ext cx="814030" cy="705540"/>
              <a:chOff x="4148457" y="3093873"/>
              <a:chExt cx="814030" cy="705540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F3F7605C-E09C-F042-87DB-DF324ACE2E4E}"/>
                  </a:ext>
                </a:extLst>
              </p:cNvPr>
              <p:cNvSpPr/>
              <p:nvPr/>
            </p:nvSpPr>
            <p:spPr>
              <a:xfrm>
                <a:off x="4148457" y="3093873"/>
                <a:ext cx="8140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i="1" dirty="0">
                    <a:solidFill>
                      <a:srgbClr val="C00000"/>
                    </a:solidFill>
                  </a:rPr>
                  <a:t>b · h</a:t>
                </a:r>
                <a:endParaRPr lang="sv-SE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ACC9F80-D0A2-FA46-8601-47ECC6D8E41D}"/>
                  </a:ext>
                </a:extLst>
              </p:cNvPr>
              <p:cNvSpPr/>
              <p:nvPr/>
            </p:nvSpPr>
            <p:spPr>
              <a:xfrm>
                <a:off x="4262579" y="3399303"/>
                <a:ext cx="3704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F692DB86-F3E6-5248-BD2C-2D1065D93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32914" y="3442424"/>
                <a:ext cx="427590" cy="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1348B356-47D8-8B47-B5E1-8412657DABAB}"/>
                </a:ext>
              </a:extLst>
            </p:cNvPr>
            <p:cNvSpPr txBox="1"/>
            <p:nvPr/>
          </p:nvSpPr>
          <p:spPr>
            <a:xfrm>
              <a:off x="627611" y="4240739"/>
              <a:ext cx="542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i="1" dirty="0">
                  <a:solidFill>
                    <a:srgbClr val="C00000"/>
                  </a:solidFill>
                </a:rPr>
                <a:t>A</a:t>
              </a:r>
              <a:r>
                <a:rPr lang="sv-SE" dirty="0">
                  <a:solidFill>
                    <a:srgbClr val="C00000"/>
                  </a:solidFill>
                </a:rPr>
                <a:t> =</a:t>
              </a:r>
              <a:endParaRPr lang="sv-SE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1C901AC3-864B-344F-9549-7D2A1EDDBF57}"/>
              </a:ext>
            </a:extLst>
          </p:cNvPr>
          <p:cNvSpPr/>
          <p:nvPr/>
        </p:nvSpPr>
        <p:spPr>
          <a:xfrm>
            <a:off x="3043823" y="1484734"/>
            <a:ext cx="3848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Därför räknar man ut en triangels area</a:t>
            </a:r>
          </a:p>
          <a:p>
            <a:r>
              <a:rPr lang="sv-SE" dirty="0"/>
              <a:t>genom att beräkna parallellogrammens area och sedan </a:t>
            </a:r>
            <a:r>
              <a:rPr lang="sv-SE" dirty="0">
                <a:solidFill>
                  <a:srgbClr val="C00000"/>
                </a:solidFill>
              </a:rPr>
              <a:t>dividera med 2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8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77">
            <a:extLst>
              <a:ext uri="{FF2B5EF4-FFF2-40B4-BE49-F238E27FC236}">
                <a16:creationId xmlns:a16="http://schemas.microsoft.com/office/drawing/2014/main" id="{7EA24128-B238-E742-A0F3-F8E2F13D9473}"/>
              </a:ext>
            </a:extLst>
          </p:cNvPr>
          <p:cNvSpPr/>
          <p:nvPr/>
        </p:nvSpPr>
        <p:spPr>
          <a:xfrm>
            <a:off x="771979" y="1979949"/>
            <a:ext cx="295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triangels höjd kan dras från vilket hörn som helst. 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6EA2A688-A2DF-F743-AE79-2EAE992A5672}"/>
              </a:ext>
            </a:extLst>
          </p:cNvPr>
          <p:cNvSpPr/>
          <p:nvPr/>
        </p:nvSpPr>
        <p:spPr>
          <a:xfrm>
            <a:off x="792576" y="2870262"/>
            <a:ext cx="295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dras vinkelrätt mot motstående sida. 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0599D904-C727-8045-BE72-6FB5AA832DBC}"/>
              </a:ext>
            </a:extLst>
          </p:cNvPr>
          <p:cNvSpPr/>
          <p:nvPr/>
        </p:nvSpPr>
        <p:spPr>
          <a:xfrm>
            <a:off x="827391" y="3911677"/>
            <a:ext cx="2951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sidan kallas då bas.</a:t>
            </a:r>
          </a:p>
        </p:txBody>
      </p:sp>
      <p:grpSp>
        <p:nvGrpSpPr>
          <p:cNvPr id="106" name="Grupp 105">
            <a:extLst>
              <a:ext uri="{FF2B5EF4-FFF2-40B4-BE49-F238E27FC236}">
                <a16:creationId xmlns:a16="http://schemas.microsoft.com/office/drawing/2014/main" id="{27CCDC47-8A08-154B-83C3-0787EE39BCE6}"/>
              </a:ext>
            </a:extLst>
          </p:cNvPr>
          <p:cNvGrpSpPr/>
          <p:nvPr/>
        </p:nvGrpSpPr>
        <p:grpSpPr>
          <a:xfrm>
            <a:off x="4099135" y="1962904"/>
            <a:ext cx="2825191" cy="2318105"/>
            <a:chOff x="3748261" y="4259537"/>
            <a:chExt cx="2825191" cy="2318105"/>
          </a:xfrm>
        </p:grpSpPr>
        <p:pic>
          <p:nvPicPr>
            <p:cNvPr id="81" name="Bildobjekt 80">
              <a:extLst>
                <a:ext uri="{FF2B5EF4-FFF2-40B4-BE49-F238E27FC236}">
                  <a16:creationId xmlns:a16="http://schemas.microsoft.com/office/drawing/2014/main" id="{60D3D17C-D91D-B64F-ADB5-65A85D39E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8060" y1="40473" x2="45085" y2="27604"/>
                          <a14:foregroundMark x1="23843" y1="66520" x2="34984" y2="46110"/>
                          <a14:foregroundMark x1="56397" y1="54763" x2="57906" y2="59896"/>
                          <a14:foregroundMark x1="52138" y1="40270" x2="55037" y2="50134"/>
                          <a14:foregroundMark x1="50712" y1="35417" x2="50865" y2="35938"/>
                          <a14:foregroundMark x1="48033" y1="26302" x2="48875" y2="29167"/>
                          <a14:foregroundMark x1="60925" y1="51097" x2="64227" y2="63974"/>
                          <a14:foregroundMark x1="58974" y1="43490" x2="59756" y2="46540"/>
                          <a14:foregroundMark x1="74422" y1="84225" x2="75855" y2="86719"/>
                          <a14:foregroundMark x1="50427" y1="84896" x2="55342" y2="84896"/>
                          <a14:foregroundMark x1="34188" y1="56250" x2="35897" y2="52865"/>
                          <a14:foregroundMark x1="35897" y1="52865" x2="37393" y2="49740"/>
                          <a14:foregroundMark x1="62626" y1="46372" x2="63186" y2="46011"/>
                          <a14:foregroundMark x1="59829" y1="48177" x2="61628" y2="47017"/>
                          <a14:foregroundMark x1="57265" y1="41667" x2="58120" y2="40104"/>
                          <a14:foregroundMark x1="58120" y1="40104" x2="60256" y2="38802"/>
                          <a14:foregroundMark x1="57692" y1="40104" x2="57051" y2="40885"/>
                          <a14:foregroundMark x1="60043" y1="48698" x2="60043" y2="48698"/>
                          <a14:foregroundMark x1="30342" y1="54948" x2="33333" y2="56771"/>
                          <a14:foregroundMark x1="33761" y1="56510" x2="35470" y2="54427"/>
                          <a14:foregroundMark x1="35470" y1="54427" x2="36325" y2="52344"/>
                          <a14:foregroundMark x1="36325" y1="52344" x2="36752" y2="51563"/>
                          <a14:foregroundMark x1="36111" y1="52344" x2="34188" y2="57031"/>
                          <a14:backgroundMark x1="48504" y1="35938" x2="48504" y2="41667"/>
                          <a14:backgroundMark x1="48504" y1="31250" x2="48504" y2="34635"/>
                          <a14:backgroundMark x1="49145" y1="29167" x2="49145" y2="35417"/>
                          <a14:backgroundMark x1="48718" y1="22917" x2="48718" y2="26302"/>
                          <a14:backgroundMark x1="48932" y1="45313" x2="48932" y2="51823"/>
                          <a14:backgroundMark x1="48932" y1="53646" x2="48932" y2="59115"/>
                          <a14:backgroundMark x1="48504" y1="62240" x2="48504" y2="66667"/>
                          <a14:backgroundMark x1="49145" y1="62240" x2="49145" y2="65365"/>
                          <a14:backgroundMark x1="48932" y1="69010" x2="48932" y2="74219"/>
                          <a14:backgroundMark x1="48504" y1="77865" x2="48504" y2="82031"/>
                          <a14:backgroundMark x1="48504" y1="80990" x2="48932" y2="76563"/>
                          <a14:backgroundMark x1="44658" y1="61458" x2="47863" y2="58854"/>
                          <a14:backgroundMark x1="42094" y1="63802" x2="39530" y2="65625"/>
                          <a14:backgroundMark x1="36111" y1="67969" x2="33974" y2="70573"/>
                          <a14:backgroundMark x1="59615" y1="65104" x2="66667" y2="71875"/>
                          <a14:backgroundMark x1="64530" y1="72135" x2="79060" y2="82552"/>
                          <a14:backgroundMark x1="55342" y1="64583" x2="50214" y2="58073"/>
                          <a14:backgroundMark x1="51068" y1="55990" x2="59177" y2="49813"/>
                          <a14:backgroundMark x1="62972" y1="47062" x2="63462" y2="46875"/>
                          <a14:backgroundMark x1="40812" y1="52344" x2="42735" y2="52865"/>
                          <a14:backgroundMark x1="27350" y1="75260" x2="33333" y2="72917"/>
                          <a14:backgroundMark x1="14103" y1="87240" x2="21368" y2="82813"/>
                          <a14:backgroundMark x1="20726" y1="81510" x2="17094" y2="83073"/>
                          <a14:backgroundMark x1="12393" y1="87760" x2="12179" y2="88281"/>
                          <a14:backgroundMark x1="48504" y1="16927" x2="48504" y2="19010"/>
                          <a14:backgroundMark x1="62607" y1="46354" x2="62179" y2="46875"/>
                          <a14:backgroundMark x1="62179" y1="46615" x2="61752" y2="47135"/>
                          <a14:backgroundMark x1="63675" y1="45833" x2="63248" y2="46094"/>
                          <a14:backgroundMark x1="61111" y1="48438" x2="61111" y2="48438"/>
                          <a14:backgroundMark x1="60684" y1="48177" x2="60684" y2="48177"/>
                          <a14:backgroundMark x1="36111" y1="35417" x2="40171" y2="32292"/>
                          <a14:backgroundMark x1="38248" y1="32031" x2="48504" y2="15365"/>
                          <a14:backgroundMark x1="48504" y1="15365" x2="54060" y2="24740"/>
                          <a14:backgroundMark x1="55556" y1="26823" x2="57692" y2="32292"/>
                          <a14:backgroundMark x1="58761" y1="30469" x2="58974" y2="33073"/>
                          <a14:backgroundMark x1="58974" y1="33073" x2="60256" y2="35156"/>
                          <a14:backgroundMark x1="33974" y1="40885" x2="38248" y2="34375"/>
                          <a14:backgroundMark x1="35256" y1="38281" x2="11325" y2="77344"/>
                          <a14:backgroundMark x1="11325" y1="77344" x2="22009" y2="65104"/>
                          <a14:backgroundMark x1="20940" y1="64583" x2="12607" y2="81250"/>
                          <a14:backgroundMark x1="14316" y1="79427" x2="6624" y2="89583"/>
                          <a14:backgroundMark x1="8547" y1="89063" x2="5983" y2="95052"/>
                          <a14:backgroundMark x1="10684" y1="92969" x2="31838" y2="94531"/>
                          <a14:backgroundMark x1="26068" y1="93229" x2="44017" y2="93750"/>
                          <a14:backgroundMark x1="41239" y1="93490" x2="47863" y2="94010"/>
                          <a14:backgroundMark x1="64744" y1="93490" x2="90171" y2="93750"/>
                          <a14:backgroundMark x1="91667" y1="93490" x2="79274" y2="93750"/>
                          <a14:backgroundMark x1="91239" y1="92448" x2="85897" y2="80208"/>
                          <a14:backgroundMark x1="83547" y1="75000" x2="74359" y2="56250"/>
                          <a14:backgroundMark x1="74359" y1="56250" x2="76068" y2="69010"/>
                          <a14:backgroundMark x1="72650" y1="57813" x2="66453" y2="46094"/>
                          <a14:backgroundMark x1="34188" y1="41927" x2="33120" y2="40885"/>
                          <a14:backgroundMark x1="64530" y1="92969" x2="64103" y2="93750"/>
                          <a14:backgroundMark x1="64103" y1="93490" x2="62393" y2="93750"/>
                          <a14:backgroundMark x1="62393" y1="93490" x2="60256" y2="93490"/>
                          <a14:backgroundMark x1="60256" y1="93490" x2="57692" y2="93490"/>
                          <a14:backgroundMark x1="57692" y1="93490" x2="56838" y2="93490"/>
                          <a14:backgroundMark x1="21368" y1="63802" x2="23077" y2="60938"/>
                          <a14:backgroundMark x1="23077" y1="60677" x2="25855" y2="57552"/>
                          <a14:backgroundMark x1="25855" y1="57292" x2="26709" y2="552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48261" y="4259537"/>
              <a:ext cx="2825191" cy="2318105"/>
            </a:xfrm>
            <a:prstGeom prst="rect">
              <a:avLst/>
            </a:prstGeom>
          </p:spPr>
        </p:pic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C3A80AC8-5430-154E-A094-CF218ABF030A}"/>
                </a:ext>
              </a:extLst>
            </p:cNvPr>
            <p:cNvCxnSpPr>
              <a:cxnSpLocks/>
            </p:cNvCxnSpPr>
            <p:nvPr/>
          </p:nvCxnSpPr>
          <p:spPr>
            <a:xfrm>
              <a:off x="3920639" y="6412252"/>
              <a:ext cx="2424177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Rak 86">
              <a:extLst>
                <a:ext uri="{FF2B5EF4-FFF2-40B4-BE49-F238E27FC236}">
                  <a16:creationId xmlns:a16="http://schemas.microsoft.com/office/drawing/2014/main" id="{BFFEBFCC-3E88-8C4A-A129-7F481E4B0189}"/>
                </a:ext>
              </a:extLst>
            </p:cNvPr>
            <p:cNvCxnSpPr>
              <a:cxnSpLocks/>
            </p:cNvCxnSpPr>
            <p:nvPr/>
          </p:nvCxnSpPr>
          <p:spPr>
            <a:xfrm>
              <a:off x="5132727" y="4596028"/>
              <a:ext cx="0" cy="1816224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Rak 89">
              <a:extLst>
                <a:ext uri="{FF2B5EF4-FFF2-40B4-BE49-F238E27FC236}">
                  <a16:creationId xmlns:a16="http://schemas.microsoft.com/office/drawing/2014/main" id="{7A97BD7D-A94C-F046-A6A8-5D974C783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639" y="4596027"/>
              <a:ext cx="1212088" cy="1816226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Rak 95">
              <a:extLst>
                <a:ext uri="{FF2B5EF4-FFF2-40B4-BE49-F238E27FC236}">
                  <a16:creationId xmlns:a16="http://schemas.microsoft.com/office/drawing/2014/main" id="{387AF3F4-4EB8-6C44-A3C3-434BC7D0DC91}"/>
                </a:ext>
              </a:extLst>
            </p:cNvPr>
            <p:cNvCxnSpPr>
              <a:cxnSpLocks/>
            </p:cNvCxnSpPr>
            <p:nvPr/>
          </p:nvCxnSpPr>
          <p:spPr>
            <a:xfrm>
              <a:off x="4665306" y="5303914"/>
              <a:ext cx="1679510" cy="110833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Rak 99">
              <a:extLst>
                <a:ext uri="{FF2B5EF4-FFF2-40B4-BE49-F238E27FC236}">
                  <a16:creationId xmlns:a16="http://schemas.microsoft.com/office/drawing/2014/main" id="{75F53965-9770-9A4D-95D2-EB2761750E4B}"/>
                </a:ext>
              </a:extLst>
            </p:cNvPr>
            <p:cNvCxnSpPr>
              <a:cxnSpLocks/>
            </p:cNvCxnSpPr>
            <p:nvPr/>
          </p:nvCxnSpPr>
          <p:spPr>
            <a:xfrm>
              <a:off x="5132727" y="4567870"/>
              <a:ext cx="1212089" cy="184438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Rak 102">
              <a:extLst>
                <a:ext uri="{FF2B5EF4-FFF2-40B4-BE49-F238E27FC236}">
                  <a16:creationId xmlns:a16="http://schemas.microsoft.com/office/drawing/2014/main" id="{B9D468A8-9EBA-8D47-A60F-5A143C974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1315" y="5296249"/>
              <a:ext cx="1659067" cy="1108339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82BEB0D5-AE1B-6C4B-B121-32E0AAFBF612}"/>
              </a:ext>
            </a:extLst>
          </p:cNvPr>
          <p:cNvGrpSpPr/>
          <p:nvPr/>
        </p:nvGrpSpPr>
        <p:grpSpPr>
          <a:xfrm rot="7393523">
            <a:off x="4430121" y="2556114"/>
            <a:ext cx="2825191" cy="2318105"/>
            <a:chOff x="3748261" y="4259537"/>
            <a:chExt cx="2825191" cy="2318105"/>
          </a:xfrm>
        </p:grpSpPr>
        <p:pic>
          <p:nvPicPr>
            <p:cNvPr id="109" name="Bildobjekt 108">
              <a:extLst>
                <a:ext uri="{FF2B5EF4-FFF2-40B4-BE49-F238E27FC236}">
                  <a16:creationId xmlns:a16="http://schemas.microsoft.com/office/drawing/2014/main" id="{E5455E5C-9405-5B40-AB59-986F9FBD8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8060" y1="40473" x2="45085" y2="27604"/>
                          <a14:foregroundMark x1="23843" y1="66520" x2="34984" y2="46110"/>
                          <a14:foregroundMark x1="56397" y1="54763" x2="57906" y2="59896"/>
                          <a14:foregroundMark x1="52138" y1="40270" x2="55037" y2="50134"/>
                          <a14:foregroundMark x1="50712" y1="35417" x2="50865" y2="35938"/>
                          <a14:foregroundMark x1="48033" y1="26302" x2="48875" y2="29167"/>
                          <a14:foregroundMark x1="60925" y1="51097" x2="64227" y2="63974"/>
                          <a14:foregroundMark x1="58974" y1="43490" x2="59756" y2="46540"/>
                          <a14:foregroundMark x1="74422" y1="84225" x2="75855" y2="86719"/>
                          <a14:foregroundMark x1="50427" y1="84896" x2="55342" y2="84896"/>
                          <a14:foregroundMark x1="34188" y1="56250" x2="35897" y2="52865"/>
                          <a14:foregroundMark x1="35897" y1="52865" x2="37393" y2="49740"/>
                          <a14:foregroundMark x1="62626" y1="46372" x2="63186" y2="46011"/>
                          <a14:foregroundMark x1="59829" y1="48177" x2="61628" y2="47017"/>
                          <a14:foregroundMark x1="57265" y1="41667" x2="58120" y2="40104"/>
                          <a14:foregroundMark x1="58120" y1="40104" x2="60256" y2="38802"/>
                          <a14:foregroundMark x1="57692" y1="40104" x2="57051" y2="40885"/>
                          <a14:foregroundMark x1="60043" y1="48698" x2="60043" y2="48698"/>
                          <a14:foregroundMark x1="30342" y1="54948" x2="33333" y2="56771"/>
                          <a14:foregroundMark x1="33761" y1="56510" x2="35470" y2="54427"/>
                          <a14:foregroundMark x1="35470" y1="54427" x2="36325" y2="52344"/>
                          <a14:foregroundMark x1="36325" y1="52344" x2="36752" y2="51563"/>
                          <a14:foregroundMark x1="36111" y1="52344" x2="34188" y2="57031"/>
                          <a14:backgroundMark x1="48504" y1="35938" x2="48504" y2="41667"/>
                          <a14:backgroundMark x1="48504" y1="31250" x2="48504" y2="34635"/>
                          <a14:backgroundMark x1="49145" y1="29167" x2="49145" y2="35417"/>
                          <a14:backgroundMark x1="48718" y1="22917" x2="48718" y2="26302"/>
                          <a14:backgroundMark x1="48932" y1="45313" x2="48932" y2="51823"/>
                          <a14:backgroundMark x1="48932" y1="53646" x2="48932" y2="59115"/>
                          <a14:backgroundMark x1="48504" y1="62240" x2="48504" y2="66667"/>
                          <a14:backgroundMark x1="49145" y1="62240" x2="49145" y2="65365"/>
                          <a14:backgroundMark x1="48932" y1="69010" x2="48932" y2="74219"/>
                          <a14:backgroundMark x1="48504" y1="77865" x2="48504" y2="82031"/>
                          <a14:backgroundMark x1="48504" y1="80990" x2="48932" y2="76563"/>
                          <a14:backgroundMark x1="44658" y1="61458" x2="47863" y2="58854"/>
                          <a14:backgroundMark x1="42094" y1="63802" x2="39530" y2="65625"/>
                          <a14:backgroundMark x1="36111" y1="67969" x2="33974" y2="70573"/>
                          <a14:backgroundMark x1="59615" y1="65104" x2="66667" y2="71875"/>
                          <a14:backgroundMark x1="64530" y1="72135" x2="79060" y2="82552"/>
                          <a14:backgroundMark x1="55342" y1="64583" x2="50214" y2="58073"/>
                          <a14:backgroundMark x1="51068" y1="55990" x2="59177" y2="49813"/>
                          <a14:backgroundMark x1="62972" y1="47062" x2="63462" y2="46875"/>
                          <a14:backgroundMark x1="40812" y1="52344" x2="42735" y2="52865"/>
                          <a14:backgroundMark x1="27350" y1="75260" x2="33333" y2="72917"/>
                          <a14:backgroundMark x1="14103" y1="87240" x2="21368" y2="82813"/>
                          <a14:backgroundMark x1="20726" y1="81510" x2="17094" y2="83073"/>
                          <a14:backgroundMark x1="12393" y1="87760" x2="12179" y2="88281"/>
                          <a14:backgroundMark x1="48504" y1="16927" x2="48504" y2="19010"/>
                          <a14:backgroundMark x1="62607" y1="46354" x2="62179" y2="46875"/>
                          <a14:backgroundMark x1="62179" y1="46615" x2="61752" y2="47135"/>
                          <a14:backgroundMark x1="63675" y1="45833" x2="63248" y2="46094"/>
                          <a14:backgroundMark x1="61111" y1="48438" x2="61111" y2="48438"/>
                          <a14:backgroundMark x1="60684" y1="48177" x2="60684" y2="48177"/>
                          <a14:backgroundMark x1="36111" y1="35417" x2="40171" y2="32292"/>
                          <a14:backgroundMark x1="38248" y1="32031" x2="48504" y2="15365"/>
                          <a14:backgroundMark x1="48504" y1="15365" x2="54060" y2="24740"/>
                          <a14:backgroundMark x1="55556" y1="26823" x2="57692" y2="32292"/>
                          <a14:backgroundMark x1="58761" y1="30469" x2="58974" y2="33073"/>
                          <a14:backgroundMark x1="58974" y1="33073" x2="60256" y2="35156"/>
                          <a14:backgroundMark x1="33974" y1="40885" x2="38248" y2="34375"/>
                          <a14:backgroundMark x1="35256" y1="38281" x2="11325" y2="77344"/>
                          <a14:backgroundMark x1="11325" y1="77344" x2="22009" y2="65104"/>
                          <a14:backgroundMark x1="20940" y1="64583" x2="12607" y2="81250"/>
                          <a14:backgroundMark x1="14316" y1="79427" x2="6624" y2="89583"/>
                          <a14:backgroundMark x1="8547" y1="89063" x2="5983" y2="95052"/>
                          <a14:backgroundMark x1="10684" y1="92969" x2="31838" y2="94531"/>
                          <a14:backgroundMark x1="26068" y1="93229" x2="44017" y2="93750"/>
                          <a14:backgroundMark x1="41239" y1="93490" x2="47863" y2="94010"/>
                          <a14:backgroundMark x1="64744" y1="93490" x2="90171" y2="93750"/>
                          <a14:backgroundMark x1="91667" y1="93490" x2="79274" y2="93750"/>
                          <a14:backgroundMark x1="91239" y1="92448" x2="85897" y2="80208"/>
                          <a14:backgroundMark x1="83547" y1="75000" x2="74359" y2="56250"/>
                          <a14:backgroundMark x1="74359" y1="56250" x2="76068" y2="69010"/>
                          <a14:backgroundMark x1="72650" y1="57813" x2="66453" y2="46094"/>
                          <a14:backgroundMark x1="34188" y1="41927" x2="33120" y2="40885"/>
                          <a14:backgroundMark x1="64530" y1="92969" x2="64103" y2="93750"/>
                          <a14:backgroundMark x1="64103" y1="93490" x2="62393" y2="93750"/>
                          <a14:backgroundMark x1="62393" y1="93490" x2="60256" y2="93490"/>
                          <a14:backgroundMark x1="60256" y1="93490" x2="57692" y2="93490"/>
                          <a14:backgroundMark x1="57692" y1="93490" x2="56838" y2="93490"/>
                          <a14:backgroundMark x1="21368" y1="63802" x2="23077" y2="60938"/>
                          <a14:backgroundMark x1="23077" y1="60677" x2="25855" y2="57552"/>
                          <a14:backgroundMark x1="25855" y1="57292" x2="26709" y2="552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48261" y="4259537"/>
              <a:ext cx="2825191" cy="2318105"/>
            </a:xfrm>
            <a:prstGeom prst="rect">
              <a:avLst/>
            </a:prstGeom>
          </p:spPr>
        </p:pic>
        <p:cxnSp>
          <p:nvCxnSpPr>
            <p:cNvPr id="110" name="Rak 109">
              <a:extLst>
                <a:ext uri="{FF2B5EF4-FFF2-40B4-BE49-F238E27FC236}">
                  <a16:creationId xmlns:a16="http://schemas.microsoft.com/office/drawing/2014/main" id="{674D1146-416D-AC4E-93DD-AFB0C15F6EB1}"/>
                </a:ext>
              </a:extLst>
            </p:cNvPr>
            <p:cNvCxnSpPr>
              <a:cxnSpLocks/>
            </p:cNvCxnSpPr>
            <p:nvPr/>
          </p:nvCxnSpPr>
          <p:spPr>
            <a:xfrm>
              <a:off x="3920639" y="6412252"/>
              <a:ext cx="2424177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Rak 110">
              <a:extLst>
                <a:ext uri="{FF2B5EF4-FFF2-40B4-BE49-F238E27FC236}">
                  <a16:creationId xmlns:a16="http://schemas.microsoft.com/office/drawing/2014/main" id="{BAABC7F2-8A04-1547-B834-83A57A136835}"/>
                </a:ext>
              </a:extLst>
            </p:cNvPr>
            <p:cNvCxnSpPr>
              <a:cxnSpLocks/>
            </p:cNvCxnSpPr>
            <p:nvPr/>
          </p:nvCxnSpPr>
          <p:spPr>
            <a:xfrm>
              <a:off x="5132727" y="4596028"/>
              <a:ext cx="0" cy="1816224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Rak 111">
              <a:extLst>
                <a:ext uri="{FF2B5EF4-FFF2-40B4-BE49-F238E27FC236}">
                  <a16:creationId xmlns:a16="http://schemas.microsoft.com/office/drawing/2014/main" id="{2BE49ADD-1B3E-BB49-961B-FB33B6F67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639" y="4596027"/>
              <a:ext cx="1212088" cy="1816226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Rak 112">
              <a:extLst>
                <a:ext uri="{FF2B5EF4-FFF2-40B4-BE49-F238E27FC236}">
                  <a16:creationId xmlns:a16="http://schemas.microsoft.com/office/drawing/2014/main" id="{E03F56B8-8E5E-6341-BCAE-640C116F72CE}"/>
                </a:ext>
              </a:extLst>
            </p:cNvPr>
            <p:cNvCxnSpPr>
              <a:cxnSpLocks/>
            </p:cNvCxnSpPr>
            <p:nvPr/>
          </p:nvCxnSpPr>
          <p:spPr>
            <a:xfrm>
              <a:off x="4665306" y="5303914"/>
              <a:ext cx="1679510" cy="110833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Rak 113">
              <a:extLst>
                <a:ext uri="{FF2B5EF4-FFF2-40B4-BE49-F238E27FC236}">
                  <a16:creationId xmlns:a16="http://schemas.microsoft.com/office/drawing/2014/main" id="{AD8BBBFA-87D6-3C4D-A257-B7389E2F88B1}"/>
                </a:ext>
              </a:extLst>
            </p:cNvPr>
            <p:cNvCxnSpPr>
              <a:cxnSpLocks/>
            </p:cNvCxnSpPr>
            <p:nvPr/>
          </p:nvCxnSpPr>
          <p:spPr>
            <a:xfrm>
              <a:off x="5132727" y="4567870"/>
              <a:ext cx="1212089" cy="184438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Rak 114">
              <a:extLst>
                <a:ext uri="{FF2B5EF4-FFF2-40B4-BE49-F238E27FC236}">
                  <a16:creationId xmlns:a16="http://schemas.microsoft.com/office/drawing/2014/main" id="{E7F2F559-73BE-9C4B-A799-34BD84B9F2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1315" y="5296249"/>
              <a:ext cx="1659067" cy="1108339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6" name="Grupp 115">
            <a:extLst>
              <a:ext uri="{FF2B5EF4-FFF2-40B4-BE49-F238E27FC236}">
                <a16:creationId xmlns:a16="http://schemas.microsoft.com/office/drawing/2014/main" id="{62B34F67-1176-3342-BF93-EA71D134C0BB}"/>
              </a:ext>
            </a:extLst>
          </p:cNvPr>
          <p:cNvGrpSpPr/>
          <p:nvPr/>
        </p:nvGrpSpPr>
        <p:grpSpPr>
          <a:xfrm rot="14189773">
            <a:off x="3765514" y="2507703"/>
            <a:ext cx="2825191" cy="2318105"/>
            <a:chOff x="3748261" y="4259537"/>
            <a:chExt cx="2825191" cy="2318105"/>
          </a:xfrm>
        </p:grpSpPr>
        <p:pic>
          <p:nvPicPr>
            <p:cNvPr id="117" name="Bildobjekt 116">
              <a:extLst>
                <a:ext uri="{FF2B5EF4-FFF2-40B4-BE49-F238E27FC236}">
                  <a16:creationId xmlns:a16="http://schemas.microsoft.com/office/drawing/2014/main" id="{770877DC-2361-1644-AB4C-4EF6CFF4E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8060" y1="40473" x2="45085" y2="27604"/>
                          <a14:foregroundMark x1="23843" y1="66520" x2="34984" y2="46110"/>
                          <a14:foregroundMark x1="56397" y1="54763" x2="57906" y2="59896"/>
                          <a14:foregroundMark x1="52138" y1="40270" x2="55037" y2="50134"/>
                          <a14:foregroundMark x1="50712" y1="35417" x2="50865" y2="35938"/>
                          <a14:foregroundMark x1="48033" y1="26302" x2="48875" y2="29167"/>
                          <a14:foregroundMark x1="60925" y1="51097" x2="64227" y2="63974"/>
                          <a14:foregroundMark x1="58974" y1="43490" x2="59756" y2="46540"/>
                          <a14:foregroundMark x1="74422" y1="84225" x2="75855" y2="86719"/>
                          <a14:foregroundMark x1="50427" y1="84896" x2="55342" y2="84896"/>
                          <a14:foregroundMark x1="34188" y1="56250" x2="35897" y2="52865"/>
                          <a14:foregroundMark x1="35897" y1="52865" x2="37393" y2="49740"/>
                          <a14:foregroundMark x1="62626" y1="46372" x2="63186" y2="46011"/>
                          <a14:foregroundMark x1="59829" y1="48177" x2="61628" y2="47017"/>
                          <a14:foregroundMark x1="57265" y1="41667" x2="58120" y2="40104"/>
                          <a14:foregroundMark x1="58120" y1="40104" x2="60256" y2="38802"/>
                          <a14:foregroundMark x1="57692" y1="40104" x2="57051" y2="40885"/>
                          <a14:foregroundMark x1="60043" y1="48698" x2="60043" y2="48698"/>
                          <a14:foregroundMark x1="30342" y1="54948" x2="33333" y2="56771"/>
                          <a14:foregroundMark x1="33761" y1="56510" x2="35470" y2="54427"/>
                          <a14:foregroundMark x1="35470" y1="54427" x2="36325" y2="52344"/>
                          <a14:foregroundMark x1="36325" y1="52344" x2="36752" y2="51563"/>
                          <a14:foregroundMark x1="36111" y1="52344" x2="34188" y2="57031"/>
                          <a14:backgroundMark x1="48504" y1="35938" x2="48504" y2="41667"/>
                          <a14:backgroundMark x1="48504" y1="31250" x2="48504" y2="34635"/>
                          <a14:backgroundMark x1="49145" y1="29167" x2="49145" y2="35417"/>
                          <a14:backgroundMark x1="48718" y1="22917" x2="48718" y2="26302"/>
                          <a14:backgroundMark x1="48932" y1="45313" x2="48932" y2="51823"/>
                          <a14:backgroundMark x1="48932" y1="53646" x2="48932" y2="59115"/>
                          <a14:backgroundMark x1="48504" y1="62240" x2="48504" y2="66667"/>
                          <a14:backgroundMark x1="49145" y1="62240" x2="49145" y2="65365"/>
                          <a14:backgroundMark x1="48932" y1="69010" x2="48932" y2="74219"/>
                          <a14:backgroundMark x1="48504" y1="77865" x2="48504" y2="82031"/>
                          <a14:backgroundMark x1="48504" y1="80990" x2="48932" y2="76563"/>
                          <a14:backgroundMark x1="44658" y1="61458" x2="47863" y2="58854"/>
                          <a14:backgroundMark x1="42094" y1="63802" x2="39530" y2="65625"/>
                          <a14:backgroundMark x1="36111" y1="67969" x2="33974" y2="70573"/>
                          <a14:backgroundMark x1="59615" y1="65104" x2="66667" y2="71875"/>
                          <a14:backgroundMark x1="64530" y1="72135" x2="79060" y2="82552"/>
                          <a14:backgroundMark x1="55342" y1="64583" x2="50214" y2="58073"/>
                          <a14:backgroundMark x1="51068" y1="55990" x2="59177" y2="49813"/>
                          <a14:backgroundMark x1="62972" y1="47062" x2="63462" y2="46875"/>
                          <a14:backgroundMark x1="40812" y1="52344" x2="42735" y2="52865"/>
                          <a14:backgroundMark x1="27350" y1="75260" x2="33333" y2="72917"/>
                          <a14:backgroundMark x1="14103" y1="87240" x2="21368" y2="82813"/>
                          <a14:backgroundMark x1="20726" y1="81510" x2="17094" y2="83073"/>
                          <a14:backgroundMark x1="12393" y1="87760" x2="12179" y2="88281"/>
                          <a14:backgroundMark x1="48504" y1="16927" x2="48504" y2="19010"/>
                          <a14:backgroundMark x1="62607" y1="46354" x2="62179" y2="46875"/>
                          <a14:backgroundMark x1="62179" y1="46615" x2="61752" y2="47135"/>
                          <a14:backgroundMark x1="63675" y1="45833" x2="63248" y2="46094"/>
                          <a14:backgroundMark x1="61111" y1="48438" x2="61111" y2="48438"/>
                          <a14:backgroundMark x1="60684" y1="48177" x2="60684" y2="48177"/>
                          <a14:backgroundMark x1="36111" y1="35417" x2="40171" y2="32292"/>
                          <a14:backgroundMark x1="38248" y1="32031" x2="48504" y2="15365"/>
                          <a14:backgroundMark x1="48504" y1="15365" x2="54060" y2="24740"/>
                          <a14:backgroundMark x1="55556" y1="26823" x2="57692" y2="32292"/>
                          <a14:backgroundMark x1="58761" y1="30469" x2="58974" y2="33073"/>
                          <a14:backgroundMark x1="58974" y1="33073" x2="60256" y2="35156"/>
                          <a14:backgroundMark x1="33974" y1="40885" x2="38248" y2="34375"/>
                          <a14:backgroundMark x1="35256" y1="38281" x2="11325" y2="77344"/>
                          <a14:backgroundMark x1="11325" y1="77344" x2="22009" y2="65104"/>
                          <a14:backgroundMark x1="20940" y1="64583" x2="12607" y2="81250"/>
                          <a14:backgroundMark x1="14316" y1="79427" x2="6624" y2="89583"/>
                          <a14:backgroundMark x1="8547" y1="89063" x2="5983" y2="95052"/>
                          <a14:backgroundMark x1="10684" y1="92969" x2="31838" y2="94531"/>
                          <a14:backgroundMark x1="26068" y1="93229" x2="44017" y2="93750"/>
                          <a14:backgroundMark x1="41239" y1="93490" x2="47863" y2="94010"/>
                          <a14:backgroundMark x1="64744" y1="93490" x2="90171" y2="93750"/>
                          <a14:backgroundMark x1="91667" y1="93490" x2="79274" y2="93750"/>
                          <a14:backgroundMark x1="91239" y1="92448" x2="85897" y2="80208"/>
                          <a14:backgroundMark x1="83547" y1="75000" x2="74359" y2="56250"/>
                          <a14:backgroundMark x1="74359" y1="56250" x2="76068" y2="69010"/>
                          <a14:backgroundMark x1="72650" y1="57813" x2="66453" y2="46094"/>
                          <a14:backgroundMark x1="34188" y1="41927" x2="33120" y2="40885"/>
                          <a14:backgroundMark x1="64530" y1="92969" x2="64103" y2="93750"/>
                          <a14:backgroundMark x1="64103" y1="93490" x2="62393" y2="93750"/>
                          <a14:backgroundMark x1="62393" y1="93490" x2="60256" y2="93490"/>
                          <a14:backgroundMark x1="60256" y1="93490" x2="57692" y2="93490"/>
                          <a14:backgroundMark x1="57692" y1="93490" x2="56838" y2="93490"/>
                          <a14:backgroundMark x1="21368" y1="63802" x2="23077" y2="60938"/>
                          <a14:backgroundMark x1="23077" y1="60677" x2="25855" y2="57552"/>
                          <a14:backgroundMark x1="25855" y1="57292" x2="26709" y2="552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48261" y="4259537"/>
              <a:ext cx="2825191" cy="2318105"/>
            </a:xfrm>
            <a:prstGeom prst="rect">
              <a:avLst/>
            </a:prstGeom>
          </p:spPr>
        </p:pic>
        <p:cxnSp>
          <p:nvCxnSpPr>
            <p:cNvPr id="118" name="Rak 117">
              <a:extLst>
                <a:ext uri="{FF2B5EF4-FFF2-40B4-BE49-F238E27FC236}">
                  <a16:creationId xmlns:a16="http://schemas.microsoft.com/office/drawing/2014/main" id="{85F6A3C4-744A-E64F-BEC3-D85F7BD89C21}"/>
                </a:ext>
              </a:extLst>
            </p:cNvPr>
            <p:cNvCxnSpPr>
              <a:cxnSpLocks/>
            </p:cNvCxnSpPr>
            <p:nvPr/>
          </p:nvCxnSpPr>
          <p:spPr>
            <a:xfrm>
              <a:off x="3920639" y="6412252"/>
              <a:ext cx="2424177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Rak 118">
              <a:extLst>
                <a:ext uri="{FF2B5EF4-FFF2-40B4-BE49-F238E27FC236}">
                  <a16:creationId xmlns:a16="http://schemas.microsoft.com/office/drawing/2014/main" id="{0A1D2358-36E2-A04D-AB89-F29D9AF12D63}"/>
                </a:ext>
              </a:extLst>
            </p:cNvPr>
            <p:cNvCxnSpPr>
              <a:cxnSpLocks/>
            </p:cNvCxnSpPr>
            <p:nvPr/>
          </p:nvCxnSpPr>
          <p:spPr>
            <a:xfrm>
              <a:off x="5132727" y="4596028"/>
              <a:ext cx="0" cy="1816224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Rak 119">
              <a:extLst>
                <a:ext uri="{FF2B5EF4-FFF2-40B4-BE49-F238E27FC236}">
                  <a16:creationId xmlns:a16="http://schemas.microsoft.com/office/drawing/2014/main" id="{4863BA2F-63E9-1F47-AAAC-385806CC14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639" y="4596027"/>
              <a:ext cx="1212088" cy="1816226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Rak 120">
              <a:extLst>
                <a:ext uri="{FF2B5EF4-FFF2-40B4-BE49-F238E27FC236}">
                  <a16:creationId xmlns:a16="http://schemas.microsoft.com/office/drawing/2014/main" id="{B0258184-F011-EE48-9F3E-50380C761AC4}"/>
                </a:ext>
              </a:extLst>
            </p:cNvPr>
            <p:cNvCxnSpPr>
              <a:cxnSpLocks/>
            </p:cNvCxnSpPr>
            <p:nvPr/>
          </p:nvCxnSpPr>
          <p:spPr>
            <a:xfrm>
              <a:off x="4665306" y="5303914"/>
              <a:ext cx="1679510" cy="110833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Rak 121">
              <a:extLst>
                <a:ext uri="{FF2B5EF4-FFF2-40B4-BE49-F238E27FC236}">
                  <a16:creationId xmlns:a16="http://schemas.microsoft.com/office/drawing/2014/main" id="{9684B021-7FF6-C847-9335-7774101DD392}"/>
                </a:ext>
              </a:extLst>
            </p:cNvPr>
            <p:cNvCxnSpPr>
              <a:cxnSpLocks/>
            </p:cNvCxnSpPr>
            <p:nvPr/>
          </p:nvCxnSpPr>
          <p:spPr>
            <a:xfrm>
              <a:off x="5132727" y="4567870"/>
              <a:ext cx="1212089" cy="184438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Rak 122">
              <a:extLst>
                <a:ext uri="{FF2B5EF4-FFF2-40B4-BE49-F238E27FC236}">
                  <a16:creationId xmlns:a16="http://schemas.microsoft.com/office/drawing/2014/main" id="{22B4982C-38B1-A24E-92B3-FC8F43D71E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1315" y="5296249"/>
              <a:ext cx="1659067" cy="1108339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" name="Rektangel 46">
            <a:extLst>
              <a:ext uri="{FF2B5EF4-FFF2-40B4-BE49-F238E27FC236}">
                <a16:creationId xmlns:a16="http://schemas.microsoft.com/office/drawing/2014/main" id="{17759A50-7FF0-F14D-8147-DA9C3DE5FD01}"/>
              </a:ext>
            </a:extLst>
          </p:cNvPr>
          <p:cNvSpPr/>
          <p:nvPr/>
        </p:nvSpPr>
        <p:spPr>
          <a:xfrm>
            <a:off x="3431892" y="4815841"/>
            <a:ext cx="395638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Oavsett vilken bas och höjd du använder så blir triangelns area densamma.</a:t>
            </a:r>
          </a:p>
        </p:txBody>
      </p:sp>
    </p:spTree>
    <p:extLst>
      <p:ext uri="{BB962C8B-B14F-4D97-AF65-F5344CB8AC3E}">
        <p14:creationId xmlns:p14="http://schemas.microsoft.com/office/powerpoint/2010/main" val="18495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358195" y="248058"/>
            <a:ext cx="3136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gräsmatta är en rektangel med sidorna 40 m och 25 m.</a:t>
            </a:r>
          </a:p>
          <a:p>
            <a:r>
              <a:rPr lang="sv-SE" dirty="0"/>
              <a:t>Beräkna gräsmattans omkrets.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006646" y="3849727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Omkretsen : </a:t>
            </a:r>
          </a:p>
        </p:txBody>
      </p:sp>
      <p:grpSp>
        <p:nvGrpSpPr>
          <p:cNvPr id="11" name="Grupp 10"/>
          <p:cNvGrpSpPr/>
          <p:nvPr/>
        </p:nvGrpSpPr>
        <p:grpSpPr>
          <a:xfrm>
            <a:off x="2090382" y="2215473"/>
            <a:ext cx="2342180" cy="1350118"/>
            <a:chOff x="2905237" y="951103"/>
            <a:chExt cx="2342180" cy="1350118"/>
          </a:xfrm>
        </p:grpSpPr>
        <p:sp>
          <p:nvSpPr>
            <p:cNvPr id="6" name="Rektangel 5"/>
            <p:cNvSpPr/>
            <p:nvPr/>
          </p:nvSpPr>
          <p:spPr>
            <a:xfrm>
              <a:off x="2905237" y="1121401"/>
              <a:ext cx="1709931" cy="826042"/>
            </a:xfrm>
            <a:prstGeom prst="rect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>
              <a:off x="3602921" y="1931889"/>
              <a:ext cx="455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40</a:t>
              </a:r>
            </a:p>
          </p:txBody>
        </p:sp>
        <p:sp>
          <p:nvSpPr>
            <p:cNvPr id="8" name="Rektangel 7"/>
            <p:cNvSpPr/>
            <p:nvPr/>
          </p:nvSpPr>
          <p:spPr>
            <a:xfrm>
              <a:off x="4615168" y="1324832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25</a:t>
              </a:r>
            </a:p>
          </p:txBody>
        </p:sp>
        <p:sp>
          <p:nvSpPr>
            <p:cNvPr id="10" name="Rektangel 9"/>
            <p:cNvSpPr/>
            <p:nvPr/>
          </p:nvSpPr>
          <p:spPr>
            <a:xfrm>
              <a:off x="4661799" y="951103"/>
              <a:ext cx="5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(m)</a:t>
              </a:r>
            </a:p>
          </p:txBody>
        </p:sp>
      </p:grpSp>
      <p:sp>
        <p:nvSpPr>
          <p:cNvPr id="12" name="Rektangel 11"/>
          <p:cNvSpPr/>
          <p:nvPr/>
        </p:nvSpPr>
        <p:spPr>
          <a:xfrm>
            <a:off x="3315277" y="3849727"/>
            <a:ext cx="231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40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is-IS" dirty="0">
                <a:latin typeface="Bradley Hand Bold"/>
                <a:cs typeface="Bradley Hand Bold"/>
              </a:rPr>
              <a:t>∙ 2</a:t>
            </a:r>
            <a:r>
              <a:rPr lang="sv-SE" dirty="0">
                <a:latin typeface="Bradley Hand Bold"/>
                <a:cs typeface="Bradley Hand Bold"/>
              </a:rPr>
              <a:t>5) m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5445388" y="3849727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(80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50) m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6935759" y="384972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130 m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2254364" y="5096830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Gräsmattans omkrets är 130 m.</a:t>
            </a:r>
          </a:p>
        </p:txBody>
      </p:sp>
      <p:sp>
        <p:nvSpPr>
          <p:cNvPr id="38" name="Rektangel 37"/>
          <p:cNvSpPr/>
          <p:nvPr/>
        </p:nvSpPr>
        <p:spPr>
          <a:xfrm>
            <a:off x="4776861" y="2721467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b </a:t>
            </a:r>
            <a:r>
              <a:rPr lang="fi-FI" dirty="0">
                <a:cs typeface="Bradley Hand Bold"/>
              </a:rPr>
              <a:t>+</a:t>
            </a:r>
            <a:r>
              <a:rPr lang="fi-FI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2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h   </a:t>
            </a:r>
            <a:endParaRPr lang="sv-SE" dirty="0">
              <a:latin typeface="Bradley Hand Bold"/>
              <a:cs typeface="Bradley Hand Bold"/>
            </a:endParaRPr>
          </a:p>
        </p:txBody>
      </p:sp>
      <p:pic>
        <p:nvPicPr>
          <p:cNvPr id="1026" name="Picture 2" descr="Tips för enkel skötsel av gräsmattan | Wexthuset">
            <a:extLst>
              <a:ext uri="{FF2B5EF4-FFF2-40B4-BE49-F238E27FC236}">
                <a16:creationId xmlns:a16="http://schemas.microsoft.com/office/drawing/2014/main" id="{974D6835-FE91-3C40-9DC2-2F8DA93A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55" y="197607"/>
            <a:ext cx="1825809" cy="13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  <p:bldP spid="14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848874" y="285145"/>
            <a:ext cx="4206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skolgård är en kvadrat med sidan 80 m. Vad kostar det att sätta ett staket runt skolgården, om priset är 65 kr per meter?</a:t>
            </a:r>
          </a:p>
        </p:txBody>
      </p:sp>
      <p:grpSp>
        <p:nvGrpSpPr>
          <p:cNvPr id="34" name="Grupp 33"/>
          <p:cNvGrpSpPr/>
          <p:nvPr/>
        </p:nvGrpSpPr>
        <p:grpSpPr>
          <a:xfrm>
            <a:off x="1137149" y="2095563"/>
            <a:ext cx="1295236" cy="1333437"/>
            <a:chOff x="2905238" y="936735"/>
            <a:chExt cx="1295236" cy="1333437"/>
          </a:xfrm>
        </p:grpSpPr>
        <p:sp>
          <p:nvSpPr>
            <p:cNvPr id="35" name="Rektangel 34"/>
            <p:cNvSpPr/>
            <p:nvPr/>
          </p:nvSpPr>
          <p:spPr>
            <a:xfrm>
              <a:off x="2905238" y="1121401"/>
              <a:ext cx="772030" cy="810488"/>
            </a:xfrm>
            <a:prstGeom prst="rect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Rektangel 35"/>
            <p:cNvSpPr/>
            <p:nvPr/>
          </p:nvSpPr>
          <p:spPr>
            <a:xfrm>
              <a:off x="3063538" y="1900840"/>
              <a:ext cx="455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80</a:t>
              </a:r>
            </a:p>
          </p:txBody>
        </p:sp>
        <p:sp>
          <p:nvSpPr>
            <p:cNvPr id="37" name="Rektangel 36"/>
            <p:cNvSpPr/>
            <p:nvPr/>
          </p:nvSpPr>
          <p:spPr>
            <a:xfrm>
              <a:off x="3721593" y="1377891"/>
              <a:ext cx="440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80</a:t>
              </a:r>
            </a:p>
          </p:txBody>
        </p:sp>
        <p:sp>
          <p:nvSpPr>
            <p:cNvPr id="38" name="Rektangel 37"/>
            <p:cNvSpPr/>
            <p:nvPr/>
          </p:nvSpPr>
          <p:spPr>
            <a:xfrm>
              <a:off x="3614856" y="936735"/>
              <a:ext cx="5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(m)</a:t>
              </a:r>
            </a:p>
          </p:txBody>
        </p:sp>
      </p:grpSp>
      <p:sp>
        <p:nvSpPr>
          <p:cNvPr id="39" name="textruta 38"/>
          <p:cNvSpPr txBox="1"/>
          <p:nvPr/>
        </p:nvSpPr>
        <p:spPr>
          <a:xfrm>
            <a:off x="3264882" y="2312557"/>
            <a:ext cx="1777676" cy="366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Omkretsen : </a:t>
            </a:r>
          </a:p>
        </p:txBody>
      </p:sp>
      <p:sp>
        <p:nvSpPr>
          <p:cNvPr id="40" name="Rektangel 39"/>
          <p:cNvSpPr/>
          <p:nvPr/>
        </p:nvSpPr>
        <p:spPr>
          <a:xfrm>
            <a:off x="4541914" y="2309678"/>
            <a:ext cx="134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80  m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1" name="Rektangel 40"/>
          <p:cNvSpPr/>
          <p:nvPr/>
        </p:nvSpPr>
        <p:spPr>
          <a:xfrm>
            <a:off x="5672838" y="2311726"/>
            <a:ext cx="860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320 m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3657431" y="2721385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Pris/m : 65 kr/m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3310661" y="3452851"/>
            <a:ext cx="134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totalt :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4576486" y="3461158"/>
            <a:ext cx="16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65 ∙ 320 kr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5" name="Rektangel 44"/>
          <p:cNvSpPr/>
          <p:nvPr/>
        </p:nvSpPr>
        <p:spPr>
          <a:xfrm>
            <a:off x="5971259" y="346277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20 800 kr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2477663" y="4811082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Staketet skulle kosta 20 800 kr.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5E25804-D58D-C14A-8B33-DFB4CCCA05E1}"/>
              </a:ext>
            </a:extLst>
          </p:cNvPr>
          <p:cNvSpPr/>
          <p:nvPr/>
        </p:nvSpPr>
        <p:spPr>
          <a:xfrm>
            <a:off x="345113" y="260334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2050" name="Picture 2" descr="Därför bör du inte korsa en skolgård – i onödan – Västerviks-Tidningen">
            <a:extLst>
              <a:ext uri="{FF2B5EF4-FFF2-40B4-BE49-F238E27FC236}">
                <a16:creationId xmlns:a16="http://schemas.microsoft.com/office/drawing/2014/main" id="{D1596738-7049-1842-AC9C-B02799EC0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52" y="285145"/>
            <a:ext cx="1923081" cy="12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2475016" y="0"/>
            <a:ext cx="5222275" cy="1667217"/>
            <a:chOff x="2627416" y="-341373"/>
            <a:chExt cx="5222275" cy="1667217"/>
          </a:xfrm>
        </p:grpSpPr>
        <p:sp>
          <p:nvSpPr>
            <p:cNvPr id="3" name="Rektangel 2"/>
            <p:cNvSpPr/>
            <p:nvPr/>
          </p:nvSpPr>
          <p:spPr>
            <a:xfrm>
              <a:off x="2627416" y="169069"/>
              <a:ext cx="22852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Beräkna triangelns omkrets och area.</a:t>
              </a:r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7122" y="-341373"/>
              <a:ext cx="3102569" cy="1667217"/>
            </a:xfrm>
            <a:prstGeom prst="rect">
              <a:avLst/>
            </a:prstGeom>
          </p:spPr>
        </p:pic>
      </p:grpSp>
      <p:sp>
        <p:nvSpPr>
          <p:cNvPr id="7" name="textruta 6"/>
          <p:cNvSpPr txBox="1"/>
          <p:nvPr/>
        </p:nvSpPr>
        <p:spPr>
          <a:xfrm>
            <a:off x="1629032" y="2752420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 : </a:t>
            </a:r>
          </a:p>
        </p:txBody>
      </p:sp>
      <p:sp>
        <p:nvSpPr>
          <p:cNvPr id="8" name="Rektangel 7"/>
          <p:cNvSpPr/>
          <p:nvPr/>
        </p:nvSpPr>
        <p:spPr>
          <a:xfrm>
            <a:off x="2724476" y="2752420"/>
            <a:ext cx="245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(6,0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4,5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2,9) cm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5061055" y="275242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13,4 cm</a:t>
            </a:r>
          </a:p>
        </p:txBody>
      </p:sp>
      <p:grpSp>
        <p:nvGrpSpPr>
          <p:cNvPr id="10" name="Grupp 9"/>
          <p:cNvGrpSpPr/>
          <p:nvPr/>
        </p:nvGrpSpPr>
        <p:grpSpPr>
          <a:xfrm>
            <a:off x="2724869" y="4033494"/>
            <a:ext cx="1879271" cy="606537"/>
            <a:chOff x="2906047" y="2514606"/>
            <a:chExt cx="1879271" cy="606537"/>
          </a:xfrm>
        </p:grpSpPr>
        <p:grpSp>
          <p:nvGrpSpPr>
            <p:cNvPr id="11" name="Grupp 10"/>
            <p:cNvGrpSpPr/>
            <p:nvPr/>
          </p:nvGrpSpPr>
          <p:grpSpPr>
            <a:xfrm>
              <a:off x="3095485" y="2514606"/>
              <a:ext cx="1689833" cy="606537"/>
              <a:chOff x="1862616" y="5123099"/>
              <a:chExt cx="1689833" cy="606537"/>
            </a:xfrm>
          </p:grpSpPr>
          <p:grpSp>
            <p:nvGrpSpPr>
              <p:cNvPr id="13" name="Grupp 12"/>
              <p:cNvGrpSpPr/>
              <p:nvPr/>
            </p:nvGrpSpPr>
            <p:grpSpPr>
              <a:xfrm>
                <a:off x="1862616" y="5123099"/>
                <a:ext cx="1689833" cy="606537"/>
                <a:chOff x="2645855" y="3436952"/>
                <a:chExt cx="1689833" cy="606537"/>
              </a:xfrm>
            </p:grpSpPr>
            <p:grpSp>
              <p:nvGrpSpPr>
                <p:cNvPr id="15" name="Grupp 14"/>
                <p:cNvGrpSpPr>
                  <a:grpSpLocks/>
                </p:cNvGrpSpPr>
                <p:nvPr/>
              </p:nvGrpSpPr>
              <p:grpSpPr bwMode="auto">
                <a:xfrm>
                  <a:off x="2645855" y="3436952"/>
                  <a:ext cx="1044271" cy="606537"/>
                  <a:chOff x="4050489" y="1894504"/>
                  <a:chExt cx="1043784" cy="606707"/>
                </a:xfrm>
              </p:grpSpPr>
              <p:sp>
                <p:nvSpPr>
                  <p:cNvPr id="17" name="textruta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0489" y="1894504"/>
                    <a:ext cx="1043784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4,5 </a:t>
                    </a:r>
                    <a:r>
                      <a:rPr lang="is-IS" sz="1800" dirty="0">
                        <a:latin typeface="Bradley Hand Bold"/>
                        <a:cs typeface="Bradley Hand Bold"/>
                      </a:rPr>
                      <a:t>∙ </a:t>
                    </a:r>
                    <a:r>
                      <a:rPr lang="sv-SE" sz="1800" dirty="0">
                        <a:latin typeface="Bradley Hand Bold"/>
                        <a:cs typeface="Bradley Hand Bold"/>
                      </a:rPr>
                      <a:t>2,8 </a:t>
                    </a:r>
                  </a:p>
                </p:txBody>
              </p:sp>
              <p:sp>
                <p:nvSpPr>
                  <p:cNvPr id="18" name="textruta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07646" y="2131775"/>
                    <a:ext cx="32947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19" name="Rak 18"/>
                  <p:cNvCxnSpPr/>
                  <p:nvPr/>
                </p:nvCxnSpPr>
                <p:spPr>
                  <a:xfrm>
                    <a:off x="4082369" y="2203748"/>
                    <a:ext cx="952905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textruta 15"/>
                <p:cNvSpPr txBox="1"/>
                <p:nvPr/>
              </p:nvSpPr>
              <p:spPr>
                <a:xfrm>
                  <a:off x="4080218" y="3526673"/>
                  <a:ext cx="255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=</a:t>
                  </a:r>
                </a:p>
              </p:txBody>
            </p:sp>
          </p:grpSp>
          <p:sp>
            <p:nvSpPr>
              <p:cNvPr id="14" name="textruta 13"/>
              <p:cNvSpPr txBox="1"/>
              <p:nvPr/>
            </p:nvSpPr>
            <p:spPr>
              <a:xfrm>
                <a:off x="2826949" y="5228475"/>
                <a:ext cx="639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cm</a:t>
                </a:r>
                <a:r>
                  <a:rPr lang="sv-SE" b="1" baseline="30000" dirty="0">
                    <a:latin typeface="Bradley Hand Bold"/>
                    <a:cs typeface="Bradley Hand Bold"/>
                  </a:rPr>
                  <a:t>2 </a:t>
                </a:r>
              </a:p>
            </p:txBody>
          </p:sp>
        </p:grpSp>
        <p:sp>
          <p:nvSpPr>
            <p:cNvPr id="12" name="Rektangel 11"/>
            <p:cNvSpPr/>
            <p:nvPr/>
          </p:nvSpPr>
          <p:spPr>
            <a:xfrm>
              <a:off x="2906047" y="2604327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0" name="textruta 29"/>
          <p:cNvSpPr txBox="1"/>
          <p:nvPr/>
        </p:nvSpPr>
        <p:spPr>
          <a:xfrm>
            <a:off x="2015275" y="4151852"/>
            <a:ext cx="9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Arean : </a:t>
            </a:r>
          </a:p>
        </p:txBody>
      </p:sp>
      <p:sp>
        <p:nvSpPr>
          <p:cNvPr id="33" name="Rektangel 32"/>
          <p:cNvSpPr/>
          <p:nvPr/>
        </p:nvSpPr>
        <p:spPr>
          <a:xfrm>
            <a:off x="4539117" y="413104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6,3 cm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1615614" y="5148738"/>
            <a:ext cx="584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Triangelns omkrets är 13,4 cm och area 6,3 cm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grpSp>
        <p:nvGrpSpPr>
          <p:cNvPr id="47" name="Grupp 46"/>
          <p:cNvGrpSpPr/>
          <p:nvPr/>
        </p:nvGrpSpPr>
        <p:grpSpPr>
          <a:xfrm>
            <a:off x="2359871" y="3390555"/>
            <a:ext cx="1099327" cy="592504"/>
            <a:chOff x="1666970" y="3392503"/>
            <a:chExt cx="1099327" cy="592504"/>
          </a:xfrm>
        </p:grpSpPr>
        <p:sp>
          <p:nvSpPr>
            <p:cNvPr id="35" name="Rektangel 34"/>
            <p:cNvSpPr/>
            <p:nvPr/>
          </p:nvSpPr>
          <p:spPr>
            <a:xfrm>
              <a:off x="1666970" y="3497879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A </a:t>
              </a:r>
              <a:r>
                <a:rPr lang="is-IS" dirty="0">
                  <a:cs typeface="Bradley Hand Bold"/>
                </a:rPr>
                <a:t>=</a:t>
              </a:r>
              <a:endParaRPr lang="sv-SE" dirty="0"/>
            </a:p>
          </p:txBody>
        </p:sp>
        <p:grpSp>
          <p:nvGrpSpPr>
            <p:cNvPr id="36" name="Grupp 35"/>
            <p:cNvGrpSpPr/>
            <p:nvPr/>
          </p:nvGrpSpPr>
          <p:grpSpPr>
            <a:xfrm>
              <a:off x="1991682" y="3392503"/>
              <a:ext cx="774615" cy="592504"/>
              <a:chOff x="2906047" y="2528635"/>
              <a:chExt cx="774615" cy="592504"/>
            </a:xfrm>
          </p:grpSpPr>
          <p:grpSp>
            <p:nvGrpSpPr>
              <p:cNvPr id="41" name="Grupp 40"/>
              <p:cNvGrpSpPr>
                <a:grpSpLocks/>
              </p:cNvGrpSpPr>
              <p:nvPr/>
            </p:nvGrpSpPr>
            <p:grpSpPr bwMode="auto">
              <a:xfrm>
                <a:off x="3083280" y="2528635"/>
                <a:ext cx="597382" cy="592504"/>
                <a:chOff x="4038294" y="1908540"/>
                <a:chExt cx="597104" cy="592671"/>
              </a:xfrm>
            </p:grpSpPr>
            <p:sp>
              <p:nvSpPr>
                <p:cNvPr id="43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38294" y="1908540"/>
                  <a:ext cx="59710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b </a:t>
                  </a:r>
                  <a:r>
                    <a:rPr lang="is-IS" sz="1800" dirty="0">
                      <a:latin typeface="Bradley Hand Bold"/>
                      <a:cs typeface="Bradley Hand Bold"/>
                    </a:rPr>
                    <a:t>∙ </a:t>
                  </a:r>
                  <a:r>
                    <a:rPr lang="sv-SE" sz="1800" dirty="0">
                      <a:latin typeface="Bradley Hand Bold"/>
                      <a:cs typeface="Bradley Hand Bold"/>
                    </a:rPr>
                    <a:t>h </a:t>
                  </a:r>
                </a:p>
              </p:txBody>
            </p:sp>
            <p:sp>
              <p:nvSpPr>
                <p:cNvPr id="44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179976" y="2131775"/>
                  <a:ext cx="32947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cxnSp>
              <p:nvCxnSpPr>
                <p:cNvPr id="45" name="Rak 44"/>
                <p:cNvCxnSpPr/>
                <p:nvPr/>
              </p:nvCxnSpPr>
              <p:spPr>
                <a:xfrm>
                  <a:off x="4082369" y="2203748"/>
                  <a:ext cx="511228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ktangel 37"/>
              <p:cNvSpPr/>
              <p:nvPr/>
            </p:nvSpPr>
            <p:spPr>
              <a:xfrm>
                <a:off x="2906047" y="2604327"/>
                <a:ext cx="184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6CCC225B-908F-2E43-943F-A34E854B8230}"/>
              </a:ext>
            </a:extLst>
          </p:cNvPr>
          <p:cNvSpPr/>
          <p:nvPr/>
        </p:nvSpPr>
        <p:spPr>
          <a:xfrm>
            <a:off x="356089" y="310387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2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0" grpId="0"/>
      <p:bldP spid="33" grpId="0"/>
      <p:bldP spid="34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27058" y="344631"/>
            <a:ext cx="5198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vägg är 12 m lång och 3,5 m hög. Väggen ska målas två gånger med en färg där varje burk räcker till 15 m</a:t>
            </a:r>
            <a:r>
              <a:rPr lang="sv-SE" baseline="30000" dirty="0"/>
              <a:t>2</a:t>
            </a:r>
            <a:r>
              <a:rPr lang="sv-SE" dirty="0"/>
              <a:t>. På väggen finns fönster på sammanlagt 10 m</a:t>
            </a:r>
            <a:r>
              <a:rPr lang="sv-SE" baseline="30000" dirty="0"/>
              <a:t>2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Hur många burkar måste man köpa?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469337" y="2420853"/>
            <a:ext cx="2923309" cy="1309248"/>
            <a:chOff x="2298463" y="850537"/>
            <a:chExt cx="2923309" cy="1309248"/>
          </a:xfrm>
        </p:grpSpPr>
        <p:sp>
          <p:nvSpPr>
            <p:cNvPr id="5" name="Rektangel 4"/>
            <p:cNvSpPr/>
            <p:nvPr/>
          </p:nvSpPr>
          <p:spPr>
            <a:xfrm>
              <a:off x="2298463" y="1121401"/>
              <a:ext cx="2316705" cy="669052"/>
            </a:xfrm>
            <a:prstGeom prst="rect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3165165" y="1790453"/>
              <a:ext cx="4494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12</a:t>
              </a:r>
            </a:p>
          </p:txBody>
        </p:sp>
        <p:sp>
          <p:nvSpPr>
            <p:cNvPr id="7" name="Rektangel 6"/>
            <p:cNvSpPr/>
            <p:nvPr/>
          </p:nvSpPr>
          <p:spPr>
            <a:xfrm>
              <a:off x="4615168" y="1219869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3,5</a:t>
              </a:r>
            </a:p>
          </p:txBody>
        </p:sp>
        <p:sp>
          <p:nvSpPr>
            <p:cNvPr id="8" name="Rektangel 7"/>
            <p:cNvSpPr/>
            <p:nvPr/>
          </p:nvSpPr>
          <p:spPr>
            <a:xfrm>
              <a:off x="4636154" y="850537"/>
              <a:ext cx="5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(m)</a:t>
              </a: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4797785" y="2814081"/>
            <a:ext cx="982889" cy="396828"/>
            <a:chOff x="1601839" y="3468195"/>
            <a:chExt cx="982889" cy="396828"/>
          </a:xfrm>
        </p:grpSpPr>
        <p:sp>
          <p:nvSpPr>
            <p:cNvPr id="10" name="Rektangel 9"/>
            <p:cNvSpPr/>
            <p:nvPr/>
          </p:nvSpPr>
          <p:spPr>
            <a:xfrm>
              <a:off x="1601839" y="3470344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A </a:t>
              </a:r>
              <a:r>
                <a:rPr lang="sv-SE" dirty="0">
                  <a:cs typeface="Bradley Hand Bold"/>
                </a:rPr>
                <a:t>=</a:t>
              </a:r>
              <a:endParaRPr lang="sv-SE" dirty="0"/>
            </a:p>
          </p:txBody>
        </p:sp>
        <p:grpSp>
          <p:nvGrpSpPr>
            <p:cNvPr id="11" name="Grupp 10"/>
            <p:cNvGrpSpPr/>
            <p:nvPr/>
          </p:nvGrpSpPr>
          <p:grpSpPr>
            <a:xfrm>
              <a:off x="1987346" y="3468195"/>
              <a:ext cx="597382" cy="396828"/>
              <a:chOff x="2901711" y="2604327"/>
              <a:chExt cx="597382" cy="396828"/>
            </a:xfrm>
          </p:grpSpPr>
          <p:sp>
            <p:nvSpPr>
              <p:cNvPr id="14" name="textruta 29"/>
              <p:cNvSpPr txBox="1">
                <a:spLocks noChangeArrowheads="1"/>
              </p:cNvSpPr>
              <p:nvPr/>
            </p:nvSpPr>
            <p:spPr bwMode="auto">
              <a:xfrm>
                <a:off x="2901711" y="2631823"/>
                <a:ext cx="5973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b </a:t>
                </a:r>
                <a:r>
                  <a:rPr lang="is-IS" sz="1800" dirty="0">
                    <a:latin typeface="Bradley Hand Bold"/>
                    <a:cs typeface="Bradley Hand Bold"/>
                  </a:rPr>
                  <a:t>∙ </a:t>
                </a:r>
                <a:r>
                  <a:rPr lang="sv-SE" sz="1800" dirty="0">
                    <a:latin typeface="Bradley Hand Bold"/>
                    <a:cs typeface="Bradley Hand Bold"/>
                  </a:rPr>
                  <a:t>h </a:t>
                </a:r>
              </a:p>
            </p:txBody>
          </p:sp>
          <p:sp>
            <p:nvSpPr>
              <p:cNvPr id="13" name="Rektangel 12"/>
              <p:cNvSpPr/>
              <p:nvPr/>
            </p:nvSpPr>
            <p:spPr>
              <a:xfrm>
                <a:off x="2906047" y="2604327"/>
                <a:ext cx="184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sp>
        <p:nvSpPr>
          <p:cNvPr id="17" name="textruta 16"/>
          <p:cNvSpPr txBox="1"/>
          <p:nvPr/>
        </p:nvSpPr>
        <p:spPr>
          <a:xfrm>
            <a:off x="1681348" y="3924311"/>
            <a:ext cx="9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  Area : </a:t>
            </a:r>
          </a:p>
        </p:txBody>
      </p:sp>
      <p:sp>
        <p:nvSpPr>
          <p:cNvPr id="18" name="textruta 29"/>
          <p:cNvSpPr txBox="1">
            <a:spLocks noChangeArrowheads="1"/>
          </p:cNvSpPr>
          <p:nvPr/>
        </p:nvSpPr>
        <p:spPr bwMode="auto">
          <a:xfrm>
            <a:off x="2496648" y="3924311"/>
            <a:ext cx="2239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(12 </a:t>
            </a:r>
            <a:r>
              <a:rPr lang="is-IS" sz="1800" dirty="0">
                <a:latin typeface="Bradley Hand Bold"/>
                <a:cs typeface="Bradley Hand Bold"/>
              </a:rPr>
              <a:t>∙ </a:t>
            </a:r>
            <a:r>
              <a:rPr lang="sv-SE" sz="1800" dirty="0">
                <a:latin typeface="Bradley Hand Bold"/>
                <a:cs typeface="Bradley Hand Bold"/>
              </a:rPr>
              <a:t>3,5 </a:t>
            </a:r>
            <a:r>
              <a:rPr lang="sv-SE" sz="1800" dirty="0">
                <a:latin typeface="+mn-lt"/>
                <a:cs typeface="Bradley Hand Bold"/>
              </a:rPr>
              <a:t>–</a:t>
            </a:r>
            <a:r>
              <a:rPr lang="sv-SE" sz="1800" dirty="0">
                <a:latin typeface="Bradley Hand Bold"/>
                <a:cs typeface="Bradley Hand Bold"/>
              </a:rPr>
              <a:t> 10) m</a:t>
            </a:r>
            <a:r>
              <a:rPr lang="sv-SE" sz="1800" b="1" baseline="30000" dirty="0">
                <a:latin typeface="Bradley Hand Bold"/>
                <a:cs typeface="Bradley Hand Bold"/>
              </a:rPr>
              <a:t>2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9" name="Rektangel 18"/>
          <p:cNvSpPr/>
          <p:nvPr/>
        </p:nvSpPr>
        <p:spPr>
          <a:xfrm>
            <a:off x="4502913" y="3933281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(42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10) m</a:t>
            </a:r>
            <a:r>
              <a:rPr lang="sv-SE" b="1" baseline="30000" dirty="0">
                <a:latin typeface="Bradley Hand Bold"/>
                <a:cs typeface="Bradley Hand Bold"/>
              </a:rPr>
              <a:t>2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1680305" y="4924720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burk :  15 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1286025" y="4362076"/>
            <a:ext cx="155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 totalt : </a:t>
            </a:r>
          </a:p>
        </p:txBody>
      </p:sp>
      <p:sp>
        <p:nvSpPr>
          <p:cNvPr id="22" name="textruta 29"/>
          <p:cNvSpPr txBox="1">
            <a:spLocks noChangeArrowheads="1"/>
          </p:cNvSpPr>
          <p:nvPr/>
        </p:nvSpPr>
        <p:spPr bwMode="auto">
          <a:xfrm>
            <a:off x="2623865" y="4362076"/>
            <a:ext cx="1388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 </a:t>
            </a:r>
            <a:r>
              <a:rPr lang="is-IS" sz="1800" dirty="0">
                <a:latin typeface="Bradley Hand Bold"/>
                <a:cs typeface="Bradley Hand Bold"/>
              </a:rPr>
              <a:t>∙ </a:t>
            </a:r>
            <a:r>
              <a:rPr lang="sv-SE" sz="1800" dirty="0">
                <a:latin typeface="Bradley Hand Bold"/>
                <a:cs typeface="Bradley Hand Bold"/>
              </a:rPr>
              <a:t>32</a:t>
            </a:r>
            <a:r>
              <a:rPr lang="sv-SE" sz="1800" b="1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latin typeface="Bradley Hand Bold"/>
                <a:cs typeface="Bradley Hand Bold"/>
              </a:rPr>
              <a:t>m</a:t>
            </a:r>
            <a:r>
              <a:rPr lang="sv-SE" sz="1800" b="1" baseline="30000" dirty="0">
                <a:latin typeface="Bradley Hand Bold"/>
                <a:cs typeface="Bradley Hand Bold"/>
              </a:rPr>
              <a:t>2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3" name="Rektangel 22"/>
          <p:cNvSpPr/>
          <p:nvPr/>
        </p:nvSpPr>
        <p:spPr>
          <a:xfrm>
            <a:off x="3815028" y="4361947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64 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1003643" y="5394318"/>
            <a:ext cx="167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burkar :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2684139" y="5302821"/>
            <a:ext cx="982910" cy="598188"/>
            <a:chOff x="1890053" y="5101065"/>
            <a:chExt cx="982910" cy="598188"/>
          </a:xfrm>
        </p:grpSpPr>
        <p:grpSp>
          <p:nvGrpSpPr>
            <p:cNvPr id="26" name="Grupp 25"/>
            <p:cNvGrpSpPr/>
            <p:nvPr/>
          </p:nvGrpSpPr>
          <p:grpSpPr>
            <a:xfrm>
              <a:off x="1890053" y="5101065"/>
              <a:ext cx="982910" cy="598188"/>
              <a:chOff x="2673292" y="3414918"/>
              <a:chExt cx="982910" cy="598188"/>
            </a:xfrm>
          </p:grpSpPr>
          <p:grpSp>
            <p:nvGrpSpPr>
              <p:cNvPr id="28" name="Grupp 27"/>
              <p:cNvGrpSpPr>
                <a:grpSpLocks/>
              </p:cNvGrpSpPr>
              <p:nvPr/>
            </p:nvGrpSpPr>
            <p:grpSpPr bwMode="auto">
              <a:xfrm>
                <a:off x="2673292" y="3414918"/>
                <a:ext cx="514002" cy="598188"/>
                <a:chOff x="4077912" y="1872465"/>
                <a:chExt cx="513762" cy="598356"/>
              </a:xfrm>
            </p:grpSpPr>
            <p:sp>
              <p:nvSpPr>
                <p:cNvPr id="30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88855" y="1872465"/>
                  <a:ext cx="47621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64</a:t>
                  </a:r>
                </a:p>
              </p:txBody>
            </p:sp>
            <p:sp>
              <p:nvSpPr>
                <p:cNvPr id="31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077912" y="2101385"/>
                  <a:ext cx="51376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15</a:t>
                  </a:r>
                </a:p>
              </p:txBody>
            </p:sp>
            <p:cxnSp>
              <p:nvCxnSpPr>
                <p:cNvPr id="32" name="Rak 31"/>
                <p:cNvCxnSpPr>
                  <a:cxnSpLocks/>
                </p:cNvCxnSpPr>
                <p:nvPr/>
              </p:nvCxnSpPr>
              <p:spPr>
                <a:xfrm>
                  <a:off x="4077912" y="2169248"/>
                  <a:ext cx="47220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ruta 28"/>
              <p:cNvSpPr txBox="1"/>
              <p:nvPr/>
            </p:nvSpPr>
            <p:spPr>
              <a:xfrm>
                <a:off x="3400732" y="3506538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7" name="textruta 26"/>
            <p:cNvSpPr txBox="1"/>
            <p:nvPr/>
          </p:nvSpPr>
          <p:spPr>
            <a:xfrm>
              <a:off x="2368202" y="521194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3" name="textruta 32"/>
          <p:cNvSpPr txBox="1"/>
          <p:nvPr/>
        </p:nvSpPr>
        <p:spPr>
          <a:xfrm>
            <a:off x="3575762" y="5391270"/>
            <a:ext cx="133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4,26... st </a:t>
            </a:r>
            <a:r>
              <a:rPr lang="is-IS" dirty="0"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34" name="Rektangel 33"/>
          <p:cNvSpPr/>
          <p:nvPr/>
        </p:nvSpPr>
        <p:spPr>
          <a:xfrm>
            <a:off x="4736364" y="539127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 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5" name="textruta 34"/>
          <p:cNvSpPr txBox="1"/>
          <p:nvPr/>
        </p:nvSpPr>
        <p:spPr>
          <a:xfrm>
            <a:off x="1038328" y="6303230"/>
            <a:ext cx="584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Man måste köpa 5 burkar målarfärg.</a:t>
            </a:r>
          </a:p>
        </p:txBody>
      </p:sp>
      <p:sp>
        <p:nvSpPr>
          <p:cNvPr id="36" name="Rektangel 35"/>
          <p:cNvSpPr/>
          <p:nvPr/>
        </p:nvSpPr>
        <p:spPr>
          <a:xfrm>
            <a:off x="6046644" y="393956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32 m</a:t>
            </a:r>
            <a:r>
              <a:rPr lang="sv-SE" b="1" baseline="30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3A89B55C-4F79-F946-9632-8049A8A5C614}"/>
              </a:ext>
            </a:extLst>
          </p:cNvPr>
          <p:cNvSpPr/>
          <p:nvPr/>
        </p:nvSpPr>
        <p:spPr>
          <a:xfrm>
            <a:off x="356089" y="310387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074" name="Picture 2" descr="Måla väggar | Tips om väggmålning | Målare Stockholm">
            <a:extLst>
              <a:ext uri="{FF2B5EF4-FFF2-40B4-BE49-F238E27FC236}">
                <a16:creationId xmlns:a16="http://schemas.microsoft.com/office/drawing/2014/main" id="{ABCB9701-2F1B-3141-9C44-5D981462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55" y="126897"/>
            <a:ext cx="2349449" cy="17878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733</Words>
  <Application>Microsoft Macintosh PowerPoint</Application>
  <PresentationFormat>Bildspel på skärmen (4:3)</PresentationFormat>
  <Paragraphs>138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32</cp:revision>
  <dcterms:created xsi:type="dcterms:W3CDTF">2017-04-14T14:34:39Z</dcterms:created>
  <dcterms:modified xsi:type="dcterms:W3CDTF">2021-04-02T07:05:24Z</dcterms:modified>
</cp:coreProperties>
</file>