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371" r:id="rId3"/>
    <p:sldId id="356" r:id="rId4"/>
    <p:sldId id="373" r:id="rId5"/>
    <p:sldId id="266" r:id="rId6"/>
    <p:sldId id="268" r:id="rId7"/>
    <p:sldId id="269" r:id="rId8"/>
    <p:sldId id="372" r:id="rId9"/>
    <p:sldId id="369" r:id="rId10"/>
    <p:sldId id="370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26" autoAdjust="0"/>
    <p:restoredTop sz="99417" autoAdjust="0"/>
  </p:normalViewPr>
  <p:slideViewPr>
    <p:cSldViewPr snapToGrid="0" snapToObjects="1">
      <p:cViewPr varScale="1">
        <p:scale>
          <a:sx n="114" d="100"/>
          <a:sy n="114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459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353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444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219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7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51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7515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46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023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09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37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9CE5C-5EEE-0B4F-A290-7E6C8B589B13}" type="datetimeFigureOut">
              <a:rPr lang="sv-SE" smtClean="0"/>
              <a:t>2021-04-02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070A8-17C8-5E46-925F-57C561212AF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3424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1125" y="66570"/>
            <a:ext cx="8801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3.1						        Längd och skala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48" y="2248491"/>
            <a:ext cx="8298503" cy="82222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47" y="1917231"/>
            <a:ext cx="8298503" cy="33126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950" y="3070713"/>
            <a:ext cx="8297501" cy="797606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950" y="3868319"/>
            <a:ext cx="8297501" cy="40728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606" y="4275607"/>
            <a:ext cx="8271845" cy="552599"/>
          </a:xfrm>
          <a:prstGeom prst="rect">
            <a:avLst/>
          </a:prstGeom>
        </p:spPr>
      </p:pic>
      <p:sp>
        <p:nvSpPr>
          <p:cNvPr id="15" name="textruta 14"/>
          <p:cNvSpPr txBox="1"/>
          <p:nvPr/>
        </p:nvSpPr>
        <p:spPr>
          <a:xfrm>
            <a:off x="3212017" y="1321454"/>
            <a:ext cx="245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</a:rPr>
              <a:t>Linje, stråle och sträcka</a:t>
            </a:r>
          </a:p>
        </p:txBody>
      </p:sp>
    </p:spTree>
    <p:extLst>
      <p:ext uri="{BB962C8B-B14F-4D97-AF65-F5344CB8AC3E}">
        <p14:creationId xmlns:p14="http://schemas.microsoft.com/office/powerpoint/2010/main" val="201697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em 30 mm, 100-pack | Clas Ohlson">
            <a:extLst>
              <a:ext uri="{FF2B5EF4-FFF2-40B4-BE49-F238E27FC236}">
                <a16:creationId xmlns:a16="http://schemas.microsoft.com/office/drawing/2014/main" id="{3B3CE359-6B34-6B4F-AEC6-16F60E58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50" y="843902"/>
            <a:ext cx="3095663" cy="309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1320761" y="3929898"/>
            <a:ext cx="289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på bilden :  6 cm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355601" y="4299230"/>
            <a:ext cx="2346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Skala </a:t>
            </a:r>
            <a:r>
              <a:rPr lang="is-IS" dirty="0">
                <a:cs typeface="Bradley Hand Bold"/>
              </a:rPr>
              <a:t>= </a:t>
            </a:r>
            <a:r>
              <a:rPr lang="sv-SE" dirty="0">
                <a:latin typeface="Bradley Hand Bold"/>
                <a:cs typeface="Bradley Hand Bold"/>
              </a:rPr>
              <a:t> 4 : 1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884960" y="4899198"/>
            <a:ext cx="244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i verkligheten :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4167382" y="4870743"/>
            <a:ext cx="187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1,5 cm 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1543309" y="5766092"/>
            <a:ext cx="4354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</a:t>
            </a:r>
            <a:r>
              <a:rPr lang="sv-SE" dirty="0">
                <a:latin typeface="Bradley Hand" pitchFamily="2" charset="77"/>
              </a:rPr>
              <a:t>Gemet är 1,5 cm i verkligheten.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B95233B-7E0E-9540-A3C5-9AA1EFFF93E2}"/>
              </a:ext>
            </a:extLst>
          </p:cNvPr>
          <p:cNvSpPr/>
          <p:nvPr/>
        </p:nvSpPr>
        <p:spPr>
          <a:xfrm>
            <a:off x="734572" y="852108"/>
            <a:ext cx="6215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Mät gemets längd i hela och halva centimeter.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D2F31178-8F15-9541-B2EE-32710114B439}"/>
              </a:ext>
            </a:extLst>
          </p:cNvPr>
          <p:cNvSpPr/>
          <p:nvPr/>
        </p:nvSpPr>
        <p:spPr>
          <a:xfrm>
            <a:off x="910807" y="141485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4018" t="43591" r="59657" b="53105"/>
          <a:stretch/>
        </p:blipFill>
        <p:spPr>
          <a:xfrm>
            <a:off x="2802450" y="2931058"/>
            <a:ext cx="3981888" cy="403711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1B992C09-AC74-C748-8B76-B2CA7AF91F08}"/>
              </a:ext>
            </a:extLst>
          </p:cNvPr>
          <p:cNvSpPr/>
          <p:nvPr/>
        </p:nvSpPr>
        <p:spPr>
          <a:xfrm>
            <a:off x="734572" y="1308677"/>
            <a:ext cx="448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Hur lång är gemet i verkligheten?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3C4B85F-3F9E-6B4B-873B-44FB637B2F0E}"/>
              </a:ext>
            </a:extLst>
          </p:cNvPr>
          <p:cNvSpPr/>
          <p:nvPr/>
        </p:nvSpPr>
        <p:spPr>
          <a:xfrm>
            <a:off x="5900881" y="2161153"/>
            <a:ext cx="12509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Skala 4 : 1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03256A7D-5DC2-FC43-90FC-3E7CBFD03D24}"/>
              </a:ext>
            </a:extLst>
          </p:cNvPr>
          <p:cNvSpPr/>
          <p:nvPr/>
        </p:nvSpPr>
        <p:spPr>
          <a:xfrm>
            <a:off x="5633004" y="3869125"/>
            <a:ext cx="303766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Skalan är 4 : 1, alltså är gemet 4 gånger </a:t>
            </a:r>
          </a:p>
          <a:p>
            <a:r>
              <a:rPr lang="sv-SE" sz="1400" dirty="0"/>
              <a:t> kortare i verkligheten som på bilden.</a:t>
            </a:r>
          </a:p>
        </p:txBody>
      </p:sp>
      <p:grpSp>
        <p:nvGrpSpPr>
          <p:cNvPr id="30" name="Grupp 29">
            <a:extLst>
              <a:ext uri="{FF2B5EF4-FFF2-40B4-BE49-F238E27FC236}">
                <a16:creationId xmlns:a16="http://schemas.microsoft.com/office/drawing/2014/main" id="{C0AE5F8B-E07E-1442-B182-AE3C4DD972AE}"/>
              </a:ext>
            </a:extLst>
          </p:cNvPr>
          <p:cNvGrpSpPr/>
          <p:nvPr/>
        </p:nvGrpSpPr>
        <p:grpSpPr>
          <a:xfrm>
            <a:off x="3329419" y="4796792"/>
            <a:ext cx="977594" cy="591562"/>
            <a:chOff x="3412277" y="4815664"/>
            <a:chExt cx="977594" cy="591562"/>
          </a:xfrm>
        </p:grpSpPr>
        <p:sp>
          <p:nvSpPr>
            <p:cNvPr id="11" name="textruta 10"/>
            <p:cNvSpPr txBox="1"/>
            <p:nvPr/>
          </p:nvSpPr>
          <p:spPr>
            <a:xfrm>
              <a:off x="3413605" y="4815664"/>
              <a:ext cx="392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>
                  <a:latin typeface="Bradley Hand Bold"/>
                  <a:cs typeface="Bradley Hand Bold"/>
                </a:rPr>
                <a:t>6 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endParaRPr lang="sv-SE" dirty="0"/>
            </a:p>
          </p:txBody>
        </p:sp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F57AF3D6-46CA-DB4F-9A4B-BB16D2EF4900}"/>
                </a:ext>
              </a:extLst>
            </p:cNvPr>
            <p:cNvSpPr txBox="1"/>
            <p:nvPr/>
          </p:nvSpPr>
          <p:spPr>
            <a:xfrm>
              <a:off x="3703374" y="4904798"/>
              <a:ext cx="6864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>
                  <a:latin typeface="Bradley Hand Bold"/>
                  <a:cs typeface="Bradley Hand Bold"/>
                </a:rPr>
                <a:t>cm </a:t>
              </a:r>
              <a:r>
                <a:rPr lang="is-IS" dirty="0">
                  <a:latin typeface="+mn-lt"/>
                  <a:cs typeface="Bradley Hand Bold"/>
                </a:rPr>
                <a:t>=</a:t>
              </a:r>
              <a:r>
                <a:rPr lang="sv-SE" dirty="0">
                  <a:latin typeface="Bradley Hand Bold"/>
                  <a:cs typeface="Bradley Hand Bold"/>
                </a:rPr>
                <a:t> </a:t>
              </a:r>
              <a:endParaRPr lang="sv-SE" dirty="0"/>
            </a:p>
          </p:txBody>
        </p:sp>
        <p:sp>
          <p:nvSpPr>
            <p:cNvPr id="25" name="textruta 24">
              <a:extLst>
                <a:ext uri="{FF2B5EF4-FFF2-40B4-BE49-F238E27FC236}">
                  <a16:creationId xmlns:a16="http://schemas.microsoft.com/office/drawing/2014/main" id="{A6B44BBD-1466-A642-962B-04B68B67A3C5}"/>
                </a:ext>
              </a:extLst>
            </p:cNvPr>
            <p:cNvSpPr txBox="1"/>
            <p:nvPr/>
          </p:nvSpPr>
          <p:spPr>
            <a:xfrm>
              <a:off x="3412277" y="5037894"/>
              <a:ext cx="392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>
                  <a:latin typeface="Bradley Hand Bold"/>
                  <a:cs typeface="Bradley Hand Bold"/>
                </a:rPr>
                <a:t>4</a:t>
              </a:r>
              <a:endParaRPr lang="sv-SE" dirty="0"/>
            </a:p>
          </p:txBody>
        </p:sp>
        <p:cxnSp>
          <p:nvCxnSpPr>
            <p:cNvPr id="27" name="Rak 26">
              <a:extLst>
                <a:ext uri="{FF2B5EF4-FFF2-40B4-BE49-F238E27FC236}">
                  <a16:creationId xmlns:a16="http://schemas.microsoft.com/office/drawing/2014/main" id="{17D89021-19FB-C34D-9FA2-1BF3C92ECFAF}"/>
                </a:ext>
              </a:extLst>
            </p:cNvPr>
            <p:cNvCxnSpPr>
              <a:cxnSpLocks/>
            </p:cNvCxnSpPr>
            <p:nvPr/>
          </p:nvCxnSpPr>
          <p:spPr>
            <a:xfrm>
              <a:off x="3441264" y="5106551"/>
              <a:ext cx="282215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578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4" grpId="0"/>
      <p:bldP spid="16" grpId="0"/>
      <p:bldP spid="17" grpId="0"/>
      <p:bldP spid="18" grpId="0"/>
      <p:bldP spid="20" grpId="0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/>
          <a:srcRect l="2804" r="6729"/>
          <a:stretch/>
        </p:blipFill>
        <p:spPr>
          <a:xfrm>
            <a:off x="1526003" y="27941"/>
            <a:ext cx="5923280" cy="310344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4018" t="43591" r="59657" b="53105"/>
          <a:stretch/>
        </p:blipFill>
        <p:spPr>
          <a:xfrm rot="2218782">
            <a:off x="2239028" y="1744647"/>
            <a:ext cx="2594068" cy="263004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1662650" y="3131385"/>
            <a:ext cx="6231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långt är det fågelvägen mellan Garphyttan och Marieberg</a:t>
            </a:r>
          </a:p>
          <a:p>
            <a:r>
              <a:rPr lang="sv-SE" dirty="0"/>
              <a:t> i verkligheten? (Mät i hela och halva cm)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330757" y="3940380"/>
            <a:ext cx="289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på kartan :  7 cm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420825" y="4311775"/>
            <a:ext cx="2346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Skala </a:t>
            </a:r>
            <a:r>
              <a:rPr lang="is-IS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1 : 300 000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911349" y="4851501"/>
            <a:ext cx="244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i verkligheten :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3251742" y="4836118"/>
            <a:ext cx="194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300 000 ∙ 7 cm </a:t>
            </a:r>
            <a:r>
              <a:rPr lang="is-IS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5077945" y="4836531"/>
            <a:ext cx="187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2 100 000 cm </a:t>
            </a:r>
            <a:r>
              <a:rPr lang="is-IS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3" name="Rektangel 12"/>
          <p:cNvSpPr/>
          <p:nvPr/>
        </p:nvSpPr>
        <p:spPr>
          <a:xfrm>
            <a:off x="6745501" y="4836531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21 km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969964" y="5904379"/>
            <a:ext cx="753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Det är 21 km mellan Garphyttan och Marieberg i verkligheten.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BFA26FD-DE79-1F44-B17B-2764C834C6AD}"/>
              </a:ext>
            </a:extLst>
          </p:cNvPr>
          <p:cNvSpPr/>
          <p:nvPr/>
        </p:nvSpPr>
        <p:spPr>
          <a:xfrm>
            <a:off x="60216" y="122624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380412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2"/>
          <a:srcRect l="45189" t="19005" r="2061" b="6787"/>
          <a:stretch/>
        </p:blipFill>
        <p:spPr>
          <a:xfrm>
            <a:off x="5114177" y="170103"/>
            <a:ext cx="3549954" cy="384433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>
            <a:alphaModFix amt="85000"/>
          </a:blip>
          <a:srcRect l="4018" t="43591" r="59657" b="53105"/>
          <a:stretch/>
        </p:blipFill>
        <p:spPr>
          <a:xfrm rot="2784030">
            <a:off x="5188656" y="1818217"/>
            <a:ext cx="2817986" cy="267884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460629" y="10750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/>
              <a:t>Bilden visar en myra i skala 5 : 1.</a:t>
            </a:r>
          </a:p>
        </p:txBody>
      </p:sp>
      <p:sp>
        <p:nvSpPr>
          <p:cNvPr id="6" name="Rektangel 5"/>
          <p:cNvSpPr/>
          <p:nvPr/>
        </p:nvSpPr>
        <p:spPr>
          <a:xfrm>
            <a:off x="460629" y="3919507"/>
            <a:ext cx="7683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 startAt="2"/>
            </a:pPr>
            <a:r>
              <a:rPr lang="sv-SE" dirty="0"/>
              <a:t>Antag att myran var avbildad i skala 8 : 1 i stället. Hur långt skulle den då</a:t>
            </a:r>
          </a:p>
          <a:p>
            <a:r>
              <a:rPr lang="sv-SE" dirty="0"/>
              <a:t>       vara på bilden?</a:t>
            </a:r>
          </a:p>
        </p:txBody>
      </p:sp>
      <p:sp>
        <p:nvSpPr>
          <p:cNvPr id="3" name="Rektangel 2"/>
          <p:cNvSpPr/>
          <p:nvPr/>
        </p:nvSpPr>
        <p:spPr>
          <a:xfrm>
            <a:off x="460629" y="15749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lphaLcParenR"/>
            </a:pPr>
            <a:r>
              <a:rPr lang="sv-SE" dirty="0"/>
              <a:t>Mät i hela och halva centimeter och räkna   </a:t>
            </a:r>
          </a:p>
          <a:p>
            <a:r>
              <a:rPr lang="sv-SE" dirty="0"/>
              <a:t>       ut hur lång myran är i verkligheten.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854492" y="2375429"/>
            <a:ext cx="289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på bilden :  6,5 cm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856966" y="2749635"/>
            <a:ext cx="2078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Skala </a:t>
            </a:r>
            <a:r>
              <a:rPr lang="sv-SE" dirty="0"/>
              <a:t>=</a:t>
            </a:r>
            <a:r>
              <a:rPr lang="sv-SE" dirty="0">
                <a:latin typeface="Bradley Hand Bold"/>
                <a:cs typeface="Bradley Hand Bold"/>
              </a:rPr>
              <a:t>  5 : 1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371635" y="3133914"/>
            <a:ext cx="244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i verkligheten :</a:t>
            </a:r>
          </a:p>
        </p:txBody>
      </p:sp>
      <p:grpSp>
        <p:nvGrpSpPr>
          <p:cNvPr id="13" name="Grupp 12"/>
          <p:cNvGrpSpPr/>
          <p:nvPr/>
        </p:nvGrpSpPr>
        <p:grpSpPr>
          <a:xfrm>
            <a:off x="2784344" y="3063929"/>
            <a:ext cx="1123820" cy="598581"/>
            <a:chOff x="1793010" y="5118424"/>
            <a:chExt cx="1123820" cy="598581"/>
          </a:xfrm>
        </p:grpSpPr>
        <p:grpSp>
          <p:nvGrpSpPr>
            <p:cNvPr id="14" name="Grupp 13"/>
            <p:cNvGrpSpPr/>
            <p:nvPr/>
          </p:nvGrpSpPr>
          <p:grpSpPr>
            <a:xfrm>
              <a:off x="1793010" y="5118424"/>
              <a:ext cx="1123820" cy="598581"/>
              <a:chOff x="2576249" y="3432277"/>
              <a:chExt cx="1123820" cy="598581"/>
            </a:xfrm>
          </p:grpSpPr>
          <p:grpSp>
            <p:nvGrpSpPr>
              <p:cNvPr id="16" name="Grupp 15"/>
              <p:cNvGrpSpPr>
                <a:grpSpLocks/>
              </p:cNvGrpSpPr>
              <p:nvPr/>
            </p:nvGrpSpPr>
            <p:grpSpPr bwMode="auto">
              <a:xfrm>
                <a:off x="2576249" y="3432277"/>
                <a:ext cx="573111" cy="598581"/>
                <a:chOff x="3980917" y="1889832"/>
                <a:chExt cx="572844" cy="598750"/>
              </a:xfrm>
            </p:grpSpPr>
            <p:sp>
              <p:nvSpPr>
                <p:cNvPr id="18" name="textruta 29"/>
                <p:cNvSpPr txBox="1">
                  <a:spLocks noChangeArrowheads="1"/>
                </p:cNvSpPr>
                <p:nvPr/>
              </p:nvSpPr>
              <p:spPr bwMode="auto">
                <a:xfrm>
                  <a:off x="3997457" y="1889832"/>
                  <a:ext cx="556304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6,5</a:t>
                  </a:r>
                </a:p>
              </p:txBody>
            </p:sp>
            <p:sp>
              <p:nvSpPr>
                <p:cNvPr id="19" name="textruta 30"/>
                <p:cNvSpPr txBox="1">
                  <a:spLocks noChangeArrowheads="1"/>
                </p:cNvSpPr>
                <p:nvPr/>
              </p:nvSpPr>
              <p:spPr bwMode="auto">
                <a:xfrm>
                  <a:off x="4048652" y="2119146"/>
                  <a:ext cx="351214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 Bold"/>
                      <a:cs typeface="Bradley Hand Bold"/>
                    </a:rPr>
                    <a:t>5</a:t>
                  </a:r>
                </a:p>
              </p:txBody>
            </p:sp>
            <p:cxnSp>
              <p:nvCxnSpPr>
                <p:cNvPr id="20" name="Rak 19"/>
                <p:cNvCxnSpPr/>
                <p:nvPr/>
              </p:nvCxnSpPr>
              <p:spPr>
                <a:xfrm>
                  <a:off x="3980917" y="2173048"/>
                  <a:ext cx="545976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ruta 16"/>
              <p:cNvSpPr txBox="1"/>
              <p:nvPr/>
            </p:nvSpPr>
            <p:spPr>
              <a:xfrm>
                <a:off x="3444599" y="3532404"/>
                <a:ext cx="2554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sp>
          <p:nvSpPr>
            <p:cNvPr id="15" name="textruta 14"/>
            <p:cNvSpPr txBox="1"/>
            <p:nvPr/>
          </p:nvSpPr>
          <p:spPr>
            <a:xfrm>
              <a:off x="2300538" y="5191930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cm</a:t>
              </a:r>
            </a:p>
          </p:txBody>
        </p:sp>
      </p:grpSp>
      <p:sp>
        <p:nvSpPr>
          <p:cNvPr id="21" name="textruta 20"/>
          <p:cNvSpPr txBox="1"/>
          <p:nvPr/>
        </p:nvSpPr>
        <p:spPr>
          <a:xfrm>
            <a:off x="3908164" y="3145910"/>
            <a:ext cx="90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1,3 cm 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22" name="textruta 21"/>
          <p:cNvSpPr txBox="1"/>
          <p:nvPr/>
        </p:nvSpPr>
        <p:spPr>
          <a:xfrm>
            <a:off x="371635" y="4615563"/>
            <a:ext cx="3646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i verkligheten :  1,3 cm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1862014" y="5004369"/>
            <a:ext cx="184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Skala :  8 : 1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866004" y="5462868"/>
            <a:ext cx="1981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på bilden :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2784344" y="5465458"/>
            <a:ext cx="1507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8 ∙ 1,3 cm </a:t>
            </a:r>
            <a:r>
              <a:rPr lang="is-IS" dirty="0"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27" name="Rektangel 26"/>
          <p:cNvSpPr/>
          <p:nvPr/>
        </p:nvSpPr>
        <p:spPr>
          <a:xfrm>
            <a:off x="4069298" y="5464284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10,4 cm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460629" y="6208238"/>
            <a:ext cx="8203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Myran är 1,3 cm i verkligheten och i skala 8 : 1 skulle den vara 10,4 cm.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A01B69F8-A873-4349-97AF-48759F6D03C1}"/>
              </a:ext>
            </a:extLst>
          </p:cNvPr>
          <p:cNvSpPr/>
          <p:nvPr/>
        </p:nvSpPr>
        <p:spPr>
          <a:xfrm>
            <a:off x="60216" y="122624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257700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3" grpId="0"/>
      <p:bldP spid="9" grpId="0"/>
      <p:bldP spid="10" grpId="0"/>
      <p:bldP spid="11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3451485" y="478378"/>
            <a:ext cx="1997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Vilken är skalan?</a:t>
            </a:r>
          </a:p>
        </p:txBody>
      </p:sp>
      <p:sp>
        <p:nvSpPr>
          <p:cNvPr id="5" name="Rektangel 4"/>
          <p:cNvSpPr/>
          <p:nvPr/>
        </p:nvSpPr>
        <p:spPr>
          <a:xfrm>
            <a:off x="721589" y="1992467"/>
            <a:ext cx="2783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1 cm			       20 m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710709" y="2801448"/>
            <a:ext cx="28960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1 cm   		        5 mm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697066" y="3623743"/>
            <a:ext cx="3037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3 cm 		      4,5 km</a:t>
            </a:r>
            <a:endParaRPr lang="sv-SE" dirty="0"/>
          </a:p>
        </p:txBody>
      </p:sp>
      <p:sp>
        <p:nvSpPr>
          <p:cNvPr id="8" name="Rektangel 7"/>
          <p:cNvSpPr/>
          <p:nvPr/>
        </p:nvSpPr>
        <p:spPr>
          <a:xfrm>
            <a:off x="576470" y="4428952"/>
            <a:ext cx="323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30 mm 			6 mil</a:t>
            </a:r>
            <a:endParaRPr lang="sv-SE" dirty="0"/>
          </a:p>
        </p:txBody>
      </p:sp>
      <p:sp>
        <p:nvSpPr>
          <p:cNvPr id="2" name="Rektangel 1"/>
          <p:cNvSpPr/>
          <p:nvPr/>
        </p:nvSpPr>
        <p:spPr>
          <a:xfrm>
            <a:off x="6914105" y="1992467"/>
            <a:ext cx="10970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: 2 000</a:t>
            </a:r>
          </a:p>
        </p:txBody>
      </p:sp>
      <p:sp>
        <p:nvSpPr>
          <p:cNvPr id="9" name="Rektangel 8"/>
          <p:cNvSpPr/>
          <p:nvPr/>
        </p:nvSpPr>
        <p:spPr>
          <a:xfrm>
            <a:off x="7127700" y="2772038"/>
            <a:ext cx="649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2 : 1</a:t>
            </a:r>
          </a:p>
        </p:txBody>
      </p:sp>
      <p:sp>
        <p:nvSpPr>
          <p:cNvPr id="10" name="Rektangel 9"/>
          <p:cNvSpPr/>
          <p:nvPr/>
        </p:nvSpPr>
        <p:spPr>
          <a:xfrm>
            <a:off x="6974944" y="3612858"/>
            <a:ext cx="1356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: 150 000</a:t>
            </a:r>
          </a:p>
        </p:txBody>
      </p:sp>
      <p:sp>
        <p:nvSpPr>
          <p:cNvPr id="11" name="Rektangel 10"/>
          <p:cNvSpPr/>
          <p:nvPr/>
        </p:nvSpPr>
        <p:spPr>
          <a:xfrm>
            <a:off x="6870847" y="4412331"/>
            <a:ext cx="1544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: 2 000 000</a:t>
            </a:r>
          </a:p>
        </p:txBody>
      </p:sp>
      <p:sp>
        <p:nvSpPr>
          <p:cNvPr id="13" name="Rektangel 12"/>
          <p:cNvSpPr/>
          <p:nvPr/>
        </p:nvSpPr>
        <p:spPr>
          <a:xfrm>
            <a:off x="4024138" y="1998930"/>
            <a:ext cx="1918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20 m = 2 000 cm</a:t>
            </a:r>
          </a:p>
        </p:txBody>
      </p:sp>
      <p:sp>
        <p:nvSpPr>
          <p:cNvPr id="15" name="Rektangel 14"/>
          <p:cNvSpPr/>
          <p:nvPr/>
        </p:nvSpPr>
        <p:spPr>
          <a:xfrm>
            <a:off x="4119185" y="2791680"/>
            <a:ext cx="1675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1 cm = 10 mm</a:t>
            </a:r>
          </a:p>
        </p:txBody>
      </p:sp>
      <p:sp>
        <p:nvSpPr>
          <p:cNvPr id="16" name="Rektangel 15"/>
          <p:cNvSpPr/>
          <p:nvPr/>
        </p:nvSpPr>
        <p:spPr>
          <a:xfrm>
            <a:off x="3776141" y="3609589"/>
            <a:ext cx="23571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4,5 km = 450 000 cm</a:t>
            </a:r>
          </a:p>
        </p:txBody>
      </p:sp>
      <p:sp>
        <p:nvSpPr>
          <p:cNvPr id="17" name="Rektangel 16"/>
          <p:cNvSpPr/>
          <p:nvPr/>
        </p:nvSpPr>
        <p:spPr>
          <a:xfrm>
            <a:off x="3754684" y="4412331"/>
            <a:ext cx="25789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cs typeface="Bradley Hand Bold"/>
              </a:rPr>
              <a:t>6 mil = 60 000 000 mm</a:t>
            </a:r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C64CE0F0-66A6-494A-845B-3D476E2DF53B}"/>
              </a:ext>
            </a:extLst>
          </p:cNvPr>
          <p:cNvGrpSpPr/>
          <p:nvPr/>
        </p:nvGrpSpPr>
        <p:grpSpPr>
          <a:xfrm>
            <a:off x="249887" y="1303842"/>
            <a:ext cx="7774663" cy="369332"/>
            <a:chOff x="249887" y="1303842"/>
            <a:chExt cx="7774663" cy="369332"/>
          </a:xfrm>
        </p:grpSpPr>
        <p:sp>
          <p:nvSpPr>
            <p:cNvPr id="4" name="Rektangel 3"/>
            <p:cNvSpPr/>
            <p:nvPr/>
          </p:nvSpPr>
          <p:spPr>
            <a:xfrm>
              <a:off x="249887" y="1303842"/>
              <a:ext cx="335691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i="1" dirty="0"/>
                <a:t>          Bild 		    Verklighet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4297508" y="1303842"/>
              <a:ext cx="144933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i="1" dirty="0">
                  <a:cs typeface="Bradley Hand Bold"/>
                </a:rPr>
                <a:t>Omvandling</a:t>
              </a:r>
            </a:p>
          </p:txBody>
        </p:sp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11FA845D-93C7-BC42-8AA0-46576155EF12}"/>
                </a:ext>
              </a:extLst>
            </p:cNvPr>
            <p:cNvSpPr/>
            <p:nvPr/>
          </p:nvSpPr>
          <p:spPr>
            <a:xfrm>
              <a:off x="6974944" y="1303842"/>
              <a:ext cx="104960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i="1" dirty="0">
                  <a:cs typeface="Bradley Hand Bold"/>
                </a:rPr>
                <a:t>Skala</a:t>
              </a:r>
            </a:p>
          </p:txBody>
        </p:sp>
      </p:grpSp>
      <p:sp>
        <p:nvSpPr>
          <p:cNvPr id="19" name="Rektangel 18">
            <a:extLst>
              <a:ext uri="{FF2B5EF4-FFF2-40B4-BE49-F238E27FC236}">
                <a16:creationId xmlns:a16="http://schemas.microsoft.com/office/drawing/2014/main" id="{E9D7D5FA-F706-634F-BDBA-1D7C6A7C5D09}"/>
              </a:ext>
            </a:extLst>
          </p:cNvPr>
          <p:cNvSpPr/>
          <p:nvPr/>
        </p:nvSpPr>
        <p:spPr>
          <a:xfrm>
            <a:off x="60216" y="122624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291499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" grpId="0"/>
      <p:bldP spid="9" grpId="0"/>
      <p:bldP spid="10" grpId="0"/>
      <p:bldP spid="11" grpId="0"/>
      <p:bldP spid="13" grpId="0"/>
      <p:bldP spid="15" grpId="0"/>
      <p:bldP spid="16" grpId="0"/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2D229091-911A-A64E-9091-7703BA0F6517}"/>
              </a:ext>
            </a:extLst>
          </p:cNvPr>
          <p:cNvSpPr txBox="1"/>
          <p:nvPr/>
        </p:nvSpPr>
        <p:spPr>
          <a:xfrm>
            <a:off x="540065" y="1115167"/>
            <a:ext cx="2184763" cy="70788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2000" dirty="0"/>
              <a:t>Grundenheten för längd är </a:t>
            </a:r>
            <a:r>
              <a:rPr lang="sv-SE" sz="2000" b="1" i="1" dirty="0">
                <a:solidFill>
                  <a:srgbClr val="C00000"/>
                </a:solidFill>
              </a:rPr>
              <a:t>en meter</a:t>
            </a:r>
            <a:r>
              <a:rPr lang="sv-SE" sz="2000" b="1" i="1" dirty="0"/>
              <a:t>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F13A204-76FE-284F-8497-0F7F8CE26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231" y="518213"/>
            <a:ext cx="3512633" cy="200521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253DCFB4-7AB8-2649-AB92-EB5A0CCF8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749" y="1062830"/>
            <a:ext cx="708761" cy="185105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7A47B86-4F06-3145-B0CC-1E049C604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088" y="1062830"/>
            <a:ext cx="708761" cy="18510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C4EE344B-F4EF-9545-850A-8EEB78793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428" y="1062830"/>
            <a:ext cx="887339" cy="18510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F95C5B5-4D5D-4742-9E20-618FB434F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578" y="1307781"/>
            <a:ext cx="708761" cy="18510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6074F662-E308-2349-AB3A-9F3174ABC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16" y="1307782"/>
            <a:ext cx="812565" cy="18510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939F9C1C-257F-3A45-A13B-01DB0AEB1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510" y="1611040"/>
            <a:ext cx="708761" cy="18510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7A2C0BED-8D27-994B-9B66-EF4E3CC35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510" y="1637948"/>
            <a:ext cx="841829" cy="185105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FF816B90-1794-2444-8F4D-7BE42C2AE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7339" y="1607447"/>
            <a:ext cx="943428" cy="185105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B0F5DB24-DBF5-9144-8A2A-65FE81497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989" y="1640922"/>
            <a:ext cx="655522" cy="185105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25460B8C-1EBF-4341-9298-805D01B28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389" y="1793322"/>
            <a:ext cx="655522" cy="185105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336B3391-8787-E248-B1D7-D6005FDFB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577" y="1875562"/>
            <a:ext cx="708761" cy="185105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275D4A4B-C507-8747-A519-A2560DB27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15" y="1880332"/>
            <a:ext cx="812565" cy="185105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6B70A2FB-C2F6-8242-AA0D-C759986BC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667" y="1895583"/>
            <a:ext cx="655522" cy="185105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EB466123-58FD-D74B-BFC5-E37E5FEFC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906" y="2129527"/>
            <a:ext cx="655522" cy="185105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A8F89ADA-4B9D-2143-9E39-350B777E6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245" y="2124160"/>
            <a:ext cx="735350" cy="185105"/>
          </a:xfrm>
          <a:prstGeom prst="rect">
            <a:avLst/>
          </a:prstGeom>
        </p:spPr>
      </p:pic>
      <p:sp>
        <p:nvSpPr>
          <p:cNvPr id="37" name="Rektangel 36">
            <a:extLst>
              <a:ext uri="{FF2B5EF4-FFF2-40B4-BE49-F238E27FC236}">
                <a16:creationId xmlns:a16="http://schemas.microsoft.com/office/drawing/2014/main" id="{E7A223E0-7A2F-7446-ACFB-09A6B620E603}"/>
              </a:ext>
            </a:extLst>
          </p:cNvPr>
          <p:cNvSpPr/>
          <p:nvPr/>
        </p:nvSpPr>
        <p:spPr>
          <a:xfrm>
            <a:off x="4318242" y="2942788"/>
            <a:ext cx="8393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C00000"/>
                </a:solidFill>
                <a:latin typeface="+mn-lt"/>
              </a:rPr>
              <a:t>Prefix</a:t>
            </a:r>
            <a:endParaRPr lang="sv-SE" sz="2000" b="1" dirty="0"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8E1717A2-E81F-E74D-B89B-8BCD5B6E78FA}"/>
              </a:ext>
            </a:extLst>
          </p:cNvPr>
          <p:cNvSpPr/>
          <p:nvPr/>
        </p:nvSpPr>
        <p:spPr>
          <a:xfrm>
            <a:off x="2414459" y="3362148"/>
            <a:ext cx="5302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Orden </a:t>
            </a:r>
            <a:r>
              <a:rPr lang="sv-SE" sz="2000" i="1" dirty="0">
                <a:solidFill>
                  <a:srgbClr val="C00000"/>
                </a:solidFill>
              </a:rPr>
              <a:t>kilo</a:t>
            </a:r>
            <a:r>
              <a:rPr lang="sv-SE" sz="2000" i="1" dirty="0"/>
              <a:t>,</a:t>
            </a:r>
            <a:r>
              <a:rPr lang="sv-SE" sz="2000" i="1" dirty="0">
                <a:solidFill>
                  <a:srgbClr val="C00000"/>
                </a:solidFill>
              </a:rPr>
              <a:t> deci</a:t>
            </a:r>
            <a:r>
              <a:rPr lang="sv-SE" sz="2000" dirty="0"/>
              <a:t>, </a:t>
            </a:r>
            <a:r>
              <a:rPr lang="sv-SE" sz="2000" i="1" dirty="0" err="1">
                <a:solidFill>
                  <a:srgbClr val="C00000"/>
                </a:solidFill>
              </a:rPr>
              <a:t>centi</a:t>
            </a:r>
            <a:r>
              <a:rPr lang="sv-SE" sz="2000" dirty="0"/>
              <a:t> och </a:t>
            </a:r>
            <a:r>
              <a:rPr lang="sv-SE" sz="2000" i="1" dirty="0">
                <a:solidFill>
                  <a:srgbClr val="C00000"/>
                </a:solidFill>
              </a:rPr>
              <a:t>milli</a:t>
            </a:r>
            <a:r>
              <a:rPr lang="sv-SE" sz="2000" dirty="0"/>
              <a:t> kallas </a:t>
            </a:r>
            <a:r>
              <a:rPr lang="sv-SE" sz="2000" b="1" i="1" dirty="0">
                <a:solidFill>
                  <a:srgbClr val="C00000"/>
                </a:solidFill>
              </a:rPr>
              <a:t>prefix</a:t>
            </a:r>
            <a:r>
              <a:rPr lang="sv-SE" sz="2000" dirty="0"/>
              <a:t>.</a:t>
            </a:r>
          </a:p>
        </p:txBody>
      </p:sp>
      <p:pic>
        <p:nvPicPr>
          <p:cNvPr id="69" name="Bildobjekt 68">
            <a:extLst>
              <a:ext uri="{FF2B5EF4-FFF2-40B4-BE49-F238E27FC236}">
                <a16:creationId xmlns:a16="http://schemas.microsoft.com/office/drawing/2014/main" id="{2373EABA-0A70-2348-A1CB-383A767D92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795" y="3848360"/>
            <a:ext cx="4187257" cy="2827758"/>
          </a:xfrm>
          <a:prstGeom prst="rect">
            <a:avLst/>
          </a:prstGeom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A8167E33-EE43-5D47-A3C1-CAB0FCBF3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9229" y="4270877"/>
            <a:ext cx="562319" cy="200225"/>
          </a:xfrm>
          <a:prstGeom prst="rect">
            <a:avLst/>
          </a:prstGeom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BA7D4743-ECC2-7849-8237-BE745883C9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9226" y="4818991"/>
            <a:ext cx="562319" cy="200225"/>
          </a:xfrm>
          <a:prstGeom prst="rect">
            <a:avLst/>
          </a:prstGeom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46191EB5-FBA5-D744-8710-0543CD64FF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9228" y="5488999"/>
            <a:ext cx="562319" cy="200225"/>
          </a:xfrm>
          <a:prstGeom prst="rect">
            <a:avLst/>
          </a:prstGeom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2B866DCA-A99A-D14C-8BF7-E9D79EAB27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9227" y="6237338"/>
            <a:ext cx="562319" cy="200225"/>
          </a:xfrm>
          <a:prstGeom prst="rect">
            <a:avLst/>
          </a:prstGeom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D833D3F8-B532-E542-8489-21497B235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6730" y="4279048"/>
            <a:ext cx="562319" cy="200225"/>
          </a:xfrm>
          <a:prstGeom prst="rect">
            <a:avLst/>
          </a:prstGeom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3C12A150-B7E6-BD4B-B2DD-CA1431D28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5923" y="4818991"/>
            <a:ext cx="562319" cy="200225"/>
          </a:xfrm>
          <a:prstGeom prst="rect">
            <a:avLst/>
          </a:prstGeom>
        </p:spPr>
      </p:pic>
      <p:pic>
        <p:nvPicPr>
          <p:cNvPr id="77" name="Bildobjekt 76">
            <a:extLst>
              <a:ext uri="{FF2B5EF4-FFF2-40B4-BE49-F238E27FC236}">
                <a16:creationId xmlns:a16="http://schemas.microsoft.com/office/drawing/2014/main" id="{948E0055-9225-284E-9B3F-279D9649B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9952" y="5557901"/>
            <a:ext cx="562319" cy="200225"/>
          </a:xfrm>
          <a:prstGeom prst="rect">
            <a:avLst/>
          </a:prstGeom>
        </p:spPr>
      </p:pic>
      <p:pic>
        <p:nvPicPr>
          <p:cNvPr id="78" name="Bildobjekt 77">
            <a:extLst>
              <a:ext uri="{FF2B5EF4-FFF2-40B4-BE49-F238E27FC236}">
                <a16:creationId xmlns:a16="http://schemas.microsoft.com/office/drawing/2014/main" id="{F52F0389-AA07-234A-85EC-692CD3E3E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5923" y="6237338"/>
            <a:ext cx="562319" cy="200225"/>
          </a:xfrm>
          <a:prstGeom prst="rect">
            <a:avLst/>
          </a:prstGeom>
        </p:spPr>
      </p:pic>
      <p:pic>
        <p:nvPicPr>
          <p:cNvPr id="79" name="Bildobjekt 78">
            <a:extLst>
              <a:ext uri="{FF2B5EF4-FFF2-40B4-BE49-F238E27FC236}">
                <a16:creationId xmlns:a16="http://schemas.microsoft.com/office/drawing/2014/main" id="{38DB9D0C-A90E-C544-9150-9319154A03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530" y="4270876"/>
            <a:ext cx="1058874" cy="200225"/>
          </a:xfrm>
          <a:prstGeom prst="rect">
            <a:avLst/>
          </a:prstGeom>
        </p:spPr>
      </p:pic>
      <p:pic>
        <p:nvPicPr>
          <p:cNvPr id="80" name="Bildobjekt 79">
            <a:extLst>
              <a:ext uri="{FF2B5EF4-FFF2-40B4-BE49-F238E27FC236}">
                <a16:creationId xmlns:a16="http://schemas.microsoft.com/office/drawing/2014/main" id="{A28064D5-B7E2-3A4A-920F-36B5DF79A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529" y="4600978"/>
            <a:ext cx="1449859" cy="538581"/>
          </a:xfrm>
          <a:prstGeom prst="rect">
            <a:avLst/>
          </a:prstGeom>
        </p:spPr>
      </p:pic>
      <p:pic>
        <p:nvPicPr>
          <p:cNvPr id="81" name="Bildobjekt 80">
            <a:extLst>
              <a:ext uri="{FF2B5EF4-FFF2-40B4-BE49-F238E27FC236}">
                <a16:creationId xmlns:a16="http://schemas.microsoft.com/office/drawing/2014/main" id="{E51ACD92-4984-9949-AAF0-7E3D774307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529" y="5319820"/>
            <a:ext cx="1992194" cy="538581"/>
          </a:xfrm>
          <a:prstGeom prst="rect">
            <a:avLst/>
          </a:prstGeom>
        </p:spPr>
      </p:pic>
      <p:pic>
        <p:nvPicPr>
          <p:cNvPr id="82" name="Bildobjekt 81">
            <a:extLst>
              <a:ext uri="{FF2B5EF4-FFF2-40B4-BE49-F238E27FC236}">
                <a16:creationId xmlns:a16="http://schemas.microsoft.com/office/drawing/2014/main" id="{EAF09845-3618-AB42-88EA-18BAD7D2DE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528" y="6044577"/>
            <a:ext cx="1916520" cy="53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7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271091" y="933115"/>
            <a:ext cx="8601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a) Skriv 25 cm i meter. 		 	b) Skriv 7 dm i meter.  		   c) Skriv 850 mm i meter. 				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193775" y="124785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1607597" y="2384975"/>
            <a:ext cx="1545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25 cm </a:t>
            </a:r>
            <a:r>
              <a:rPr lang="sv-SE" dirty="0"/>
              <a:t>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2768829" y="2381522"/>
            <a:ext cx="1270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0,25 m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4CB863D-E681-7043-A3F8-859F1D762F7A}"/>
              </a:ext>
            </a:extLst>
          </p:cNvPr>
          <p:cNvSpPr/>
          <p:nvPr/>
        </p:nvSpPr>
        <p:spPr>
          <a:xfrm>
            <a:off x="1607597" y="5244752"/>
            <a:ext cx="160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c) 850 mm </a:t>
            </a:r>
            <a:r>
              <a:rPr lang="sv-SE" dirty="0"/>
              <a:t>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3E43C3A-CF7F-3C49-A303-33048C99ECC7}"/>
              </a:ext>
            </a:extLst>
          </p:cNvPr>
          <p:cNvSpPr/>
          <p:nvPr/>
        </p:nvSpPr>
        <p:spPr>
          <a:xfrm>
            <a:off x="2938235" y="5223737"/>
            <a:ext cx="1270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0,85 m</a:t>
            </a:r>
          </a:p>
        </p:txBody>
      </p:sp>
      <p:grpSp>
        <p:nvGrpSpPr>
          <p:cNvPr id="19" name="Grupp 18">
            <a:extLst>
              <a:ext uri="{FF2B5EF4-FFF2-40B4-BE49-F238E27FC236}">
                <a16:creationId xmlns:a16="http://schemas.microsoft.com/office/drawing/2014/main" id="{BAF60091-3DB8-6C4F-97B1-776FCA3ADC94}"/>
              </a:ext>
            </a:extLst>
          </p:cNvPr>
          <p:cNvGrpSpPr/>
          <p:nvPr/>
        </p:nvGrpSpPr>
        <p:grpSpPr>
          <a:xfrm>
            <a:off x="5200602" y="2146842"/>
            <a:ext cx="3454347" cy="838691"/>
            <a:chOff x="4936966" y="2742224"/>
            <a:chExt cx="3454347" cy="838691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1A1B0BF7-B953-8E4E-9678-3EFBA1CC4742}"/>
                </a:ext>
              </a:extLst>
            </p:cNvPr>
            <p:cNvSpPr/>
            <p:nvPr/>
          </p:nvSpPr>
          <p:spPr>
            <a:xfrm>
              <a:off x="4936966" y="2742224"/>
              <a:ext cx="3454347" cy="83869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endParaRPr lang="sv-SE" sz="800" dirty="0"/>
            </a:p>
            <a:p>
              <a:r>
                <a:rPr lang="sv-SE" sz="1200" dirty="0"/>
                <a:t>Prefixet </a:t>
              </a:r>
              <a:r>
                <a:rPr lang="sv-SE" sz="1200" dirty="0" err="1"/>
                <a:t>centi</a:t>
              </a:r>
              <a:r>
                <a:rPr lang="sv-SE" sz="1200" dirty="0"/>
                <a:t> (</a:t>
              </a:r>
              <a:r>
                <a:rPr lang="sv-SE" sz="1200" dirty="0">
                  <a:solidFill>
                    <a:srgbClr val="C00000"/>
                  </a:solidFill>
                </a:rPr>
                <a:t>c</a:t>
              </a:r>
              <a:r>
                <a:rPr lang="sv-SE" sz="1200" dirty="0"/>
                <a:t>) betyder hundradel.</a:t>
              </a:r>
            </a:p>
            <a:p>
              <a:r>
                <a:rPr lang="sv-SE" sz="600" dirty="0"/>
                <a:t>   </a:t>
              </a:r>
            </a:p>
            <a:p>
              <a:r>
                <a:rPr lang="sv-SE" sz="1200" dirty="0"/>
                <a:t>25 </a:t>
              </a:r>
              <a:r>
                <a:rPr lang="sv-SE" sz="1200" dirty="0">
                  <a:solidFill>
                    <a:srgbClr val="C00000"/>
                  </a:solidFill>
                </a:rPr>
                <a:t>c</a:t>
              </a:r>
              <a:r>
                <a:rPr lang="sv-SE" sz="1200" dirty="0"/>
                <a:t>m = 25 </a:t>
              </a:r>
              <a:r>
                <a:rPr lang="sv-SE" sz="1200" dirty="0">
                  <a:solidFill>
                    <a:srgbClr val="C00000"/>
                  </a:solidFill>
                </a:rPr>
                <a:t>hundradels</a:t>
              </a:r>
              <a:r>
                <a:rPr lang="sv-SE" sz="1200" dirty="0"/>
                <a:t> meter =          m = 0,25 m</a:t>
              </a:r>
            </a:p>
            <a:p>
              <a:r>
                <a:rPr lang="sv-SE" sz="900" dirty="0"/>
                <a:t>     </a:t>
              </a:r>
            </a:p>
          </p:txBody>
        </p:sp>
        <p:sp>
          <p:nvSpPr>
            <p:cNvPr id="21" name="Rektangel 20">
              <a:extLst>
                <a:ext uri="{FF2B5EF4-FFF2-40B4-BE49-F238E27FC236}">
                  <a16:creationId xmlns:a16="http://schemas.microsoft.com/office/drawing/2014/main" id="{BF314C02-1F38-FB42-9C5F-A288BBE3168B}"/>
                </a:ext>
              </a:extLst>
            </p:cNvPr>
            <p:cNvSpPr/>
            <p:nvPr/>
          </p:nvSpPr>
          <p:spPr>
            <a:xfrm>
              <a:off x="6963034" y="3051483"/>
              <a:ext cx="3725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200" dirty="0"/>
                <a:t>25</a:t>
              </a:r>
            </a:p>
          </p:txBody>
        </p:sp>
        <p:sp>
          <p:nvSpPr>
            <p:cNvPr id="22" name="Rektangel 21">
              <a:extLst>
                <a:ext uri="{FF2B5EF4-FFF2-40B4-BE49-F238E27FC236}">
                  <a16:creationId xmlns:a16="http://schemas.microsoft.com/office/drawing/2014/main" id="{3814EB81-AA8C-D746-925E-2DD11809A454}"/>
                </a:ext>
              </a:extLst>
            </p:cNvPr>
            <p:cNvSpPr/>
            <p:nvPr/>
          </p:nvSpPr>
          <p:spPr>
            <a:xfrm>
              <a:off x="6932930" y="3234520"/>
              <a:ext cx="43274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200" dirty="0">
                  <a:solidFill>
                    <a:srgbClr val="C00000"/>
                  </a:solidFill>
                </a:rPr>
                <a:t>100</a:t>
              </a:r>
            </a:p>
          </p:txBody>
        </p:sp>
        <p:cxnSp>
          <p:nvCxnSpPr>
            <p:cNvPr id="23" name="Rak 22">
              <a:extLst>
                <a:ext uri="{FF2B5EF4-FFF2-40B4-BE49-F238E27FC236}">
                  <a16:creationId xmlns:a16="http://schemas.microsoft.com/office/drawing/2014/main" id="{2934700D-D1DA-2042-A505-230AB7A13816}"/>
                </a:ext>
              </a:extLst>
            </p:cNvPr>
            <p:cNvCxnSpPr>
              <a:cxnSpLocks/>
            </p:cNvCxnSpPr>
            <p:nvPr/>
          </p:nvCxnSpPr>
          <p:spPr>
            <a:xfrm>
              <a:off x="7026213" y="3277642"/>
              <a:ext cx="206878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upp 23">
            <a:extLst>
              <a:ext uri="{FF2B5EF4-FFF2-40B4-BE49-F238E27FC236}">
                <a16:creationId xmlns:a16="http://schemas.microsoft.com/office/drawing/2014/main" id="{5E07A99A-FA32-8A40-BB3E-5AE084E25095}"/>
              </a:ext>
            </a:extLst>
          </p:cNvPr>
          <p:cNvGrpSpPr/>
          <p:nvPr/>
        </p:nvGrpSpPr>
        <p:grpSpPr>
          <a:xfrm>
            <a:off x="5200602" y="4859332"/>
            <a:ext cx="3588277" cy="838691"/>
            <a:chOff x="4803036" y="2742224"/>
            <a:chExt cx="3588277" cy="838691"/>
          </a:xfrm>
        </p:grpSpPr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F4D2C87F-D95A-1B4E-8F9D-ED53A22A6D36}"/>
                </a:ext>
              </a:extLst>
            </p:cNvPr>
            <p:cNvSpPr/>
            <p:nvPr/>
          </p:nvSpPr>
          <p:spPr>
            <a:xfrm>
              <a:off x="4803036" y="2742224"/>
              <a:ext cx="3588277" cy="83869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endParaRPr lang="sv-SE" sz="800" dirty="0"/>
            </a:p>
            <a:p>
              <a:r>
                <a:rPr lang="sv-SE" sz="1200" dirty="0"/>
                <a:t>Prefixet milli (</a:t>
              </a:r>
              <a:r>
                <a:rPr lang="sv-SE" sz="1200" dirty="0">
                  <a:solidFill>
                    <a:srgbClr val="C00000"/>
                  </a:solidFill>
                </a:rPr>
                <a:t>m</a:t>
              </a:r>
              <a:r>
                <a:rPr lang="sv-SE" sz="1200" dirty="0"/>
                <a:t>) betyder tusendel.</a:t>
              </a:r>
            </a:p>
            <a:p>
              <a:r>
                <a:rPr lang="sv-SE" sz="600" dirty="0"/>
                <a:t>   </a:t>
              </a:r>
            </a:p>
            <a:p>
              <a:r>
                <a:rPr lang="sv-SE" sz="1200" dirty="0"/>
                <a:t>850 </a:t>
              </a:r>
              <a:r>
                <a:rPr lang="sv-SE" sz="1200" dirty="0">
                  <a:solidFill>
                    <a:srgbClr val="C00000"/>
                  </a:solidFill>
                </a:rPr>
                <a:t>m</a:t>
              </a:r>
              <a:r>
                <a:rPr lang="sv-SE" sz="1200" dirty="0"/>
                <a:t>m = 850 </a:t>
              </a:r>
              <a:r>
                <a:rPr lang="sv-SE" sz="1200" dirty="0">
                  <a:solidFill>
                    <a:srgbClr val="C00000"/>
                  </a:solidFill>
                </a:rPr>
                <a:t>tusendels</a:t>
              </a:r>
              <a:r>
                <a:rPr lang="sv-SE" sz="1200" dirty="0"/>
                <a:t> meter =           m = 0,85 m</a:t>
              </a:r>
            </a:p>
            <a:p>
              <a:r>
                <a:rPr lang="sv-SE" sz="900" dirty="0"/>
                <a:t>     </a:t>
              </a:r>
            </a:p>
          </p:txBody>
        </p:sp>
        <p:sp>
          <p:nvSpPr>
            <p:cNvPr id="26" name="Rektangel 25">
              <a:extLst>
                <a:ext uri="{FF2B5EF4-FFF2-40B4-BE49-F238E27FC236}">
                  <a16:creationId xmlns:a16="http://schemas.microsoft.com/office/drawing/2014/main" id="{F8B370D9-44DC-3448-B2EB-1E1C4D134396}"/>
                </a:ext>
              </a:extLst>
            </p:cNvPr>
            <p:cNvSpPr/>
            <p:nvPr/>
          </p:nvSpPr>
          <p:spPr>
            <a:xfrm>
              <a:off x="6934416" y="3057988"/>
              <a:ext cx="43274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200" dirty="0"/>
                <a:t>850</a:t>
              </a:r>
            </a:p>
          </p:txBody>
        </p:sp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BBB4767B-76CF-4249-B08F-795AE72267FD}"/>
                </a:ext>
              </a:extLst>
            </p:cNvPr>
            <p:cNvSpPr/>
            <p:nvPr/>
          </p:nvSpPr>
          <p:spPr>
            <a:xfrm>
              <a:off x="6877032" y="3245376"/>
              <a:ext cx="50524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200" dirty="0">
                  <a:solidFill>
                    <a:srgbClr val="C00000"/>
                  </a:solidFill>
                </a:rPr>
                <a:t>1000</a:t>
              </a:r>
            </a:p>
          </p:txBody>
        </p:sp>
        <p:cxnSp>
          <p:nvCxnSpPr>
            <p:cNvPr id="28" name="Rak 27">
              <a:extLst>
                <a:ext uri="{FF2B5EF4-FFF2-40B4-BE49-F238E27FC236}">
                  <a16:creationId xmlns:a16="http://schemas.microsoft.com/office/drawing/2014/main" id="{ECB92658-328B-A846-9F0C-0E9D68D7F4DC}"/>
                </a:ext>
              </a:extLst>
            </p:cNvPr>
            <p:cNvCxnSpPr>
              <a:cxnSpLocks/>
            </p:cNvCxnSpPr>
            <p:nvPr/>
          </p:nvCxnSpPr>
          <p:spPr>
            <a:xfrm>
              <a:off x="6994624" y="3277642"/>
              <a:ext cx="270057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Rektangel 29">
            <a:extLst>
              <a:ext uri="{FF2B5EF4-FFF2-40B4-BE49-F238E27FC236}">
                <a16:creationId xmlns:a16="http://schemas.microsoft.com/office/drawing/2014/main" id="{AC10AF29-4E87-1342-9251-110AFC6B7957}"/>
              </a:ext>
            </a:extLst>
          </p:cNvPr>
          <p:cNvSpPr/>
          <p:nvPr/>
        </p:nvSpPr>
        <p:spPr>
          <a:xfrm>
            <a:off x="1607597" y="3741220"/>
            <a:ext cx="1545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 7 dm </a:t>
            </a:r>
            <a:r>
              <a:rPr lang="sv-SE" dirty="0"/>
              <a:t>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B1D8EF9E-0E0D-0745-B4AB-3D1424F99F75}"/>
              </a:ext>
            </a:extLst>
          </p:cNvPr>
          <p:cNvSpPr/>
          <p:nvPr/>
        </p:nvSpPr>
        <p:spPr>
          <a:xfrm>
            <a:off x="2706076" y="3728450"/>
            <a:ext cx="1270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0,7 m</a:t>
            </a:r>
          </a:p>
        </p:txBody>
      </p:sp>
      <p:grpSp>
        <p:nvGrpSpPr>
          <p:cNvPr id="32" name="Grupp 31">
            <a:extLst>
              <a:ext uri="{FF2B5EF4-FFF2-40B4-BE49-F238E27FC236}">
                <a16:creationId xmlns:a16="http://schemas.microsoft.com/office/drawing/2014/main" id="{E6AE7D7A-3E9F-0F4A-A48D-9E91FFFDEC92}"/>
              </a:ext>
            </a:extLst>
          </p:cNvPr>
          <p:cNvGrpSpPr/>
          <p:nvPr/>
        </p:nvGrpSpPr>
        <p:grpSpPr>
          <a:xfrm>
            <a:off x="5200602" y="3503087"/>
            <a:ext cx="3124161" cy="838691"/>
            <a:chOff x="5267152" y="2742224"/>
            <a:chExt cx="3124161" cy="838691"/>
          </a:xfrm>
        </p:grpSpPr>
        <p:sp>
          <p:nvSpPr>
            <p:cNvPr id="33" name="Rektangel 32">
              <a:extLst>
                <a:ext uri="{FF2B5EF4-FFF2-40B4-BE49-F238E27FC236}">
                  <a16:creationId xmlns:a16="http://schemas.microsoft.com/office/drawing/2014/main" id="{5507F88F-0125-7D44-9029-5C6C706AB180}"/>
                </a:ext>
              </a:extLst>
            </p:cNvPr>
            <p:cNvSpPr/>
            <p:nvPr/>
          </p:nvSpPr>
          <p:spPr>
            <a:xfrm>
              <a:off x="5267152" y="2742224"/>
              <a:ext cx="3124161" cy="83869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endParaRPr lang="sv-SE" sz="800" dirty="0"/>
            </a:p>
            <a:p>
              <a:r>
                <a:rPr lang="sv-SE" sz="1200" dirty="0"/>
                <a:t>Prefixet deci (</a:t>
              </a:r>
              <a:r>
                <a:rPr lang="sv-SE" sz="1200" dirty="0">
                  <a:solidFill>
                    <a:srgbClr val="C00000"/>
                  </a:solidFill>
                </a:rPr>
                <a:t>d</a:t>
              </a:r>
              <a:r>
                <a:rPr lang="sv-SE" sz="1200" dirty="0"/>
                <a:t>) betyder tiondel.</a:t>
              </a:r>
            </a:p>
            <a:p>
              <a:r>
                <a:rPr lang="sv-SE" sz="600" dirty="0"/>
                <a:t>   </a:t>
              </a:r>
            </a:p>
            <a:p>
              <a:r>
                <a:rPr lang="sv-SE" sz="1200" dirty="0"/>
                <a:t>7 </a:t>
              </a:r>
              <a:r>
                <a:rPr lang="sv-SE" sz="1200" dirty="0">
                  <a:solidFill>
                    <a:srgbClr val="C00000"/>
                  </a:solidFill>
                </a:rPr>
                <a:t>d</a:t>
              </a:r>
              <a:r>
                <a:rPr lang="sv-SE" sz="1200" dirty="0"/>
                <a:t>m = 7 </a:t>
              </a:r>
              <a:r>
                <a:rPr lang="sv-SE" sz="1200" dirty="0">
                  <a:solidFill>
                    <a:srgbClr val="C00000"/>
                  </a:solidFill>
                </a:rPr>
                <a:t>tiondels</a:t>
              </a:r>
              <a:r>
                <a:rPr lang="sv-SE" sz="1200" dirty="0"/>
                <a:t> meter =          m = 0,7 m</a:t>
              </a:r>
            </a:p>
            <a:p>
              <a:r>
                <a:rPr lang="sv-SE" sz="900" dirty="0"/>
                <a:t>     </a:t>
              </a:r>
            </a:p>
          </p:txBody>
        </p:sp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6C5BCCFC-9535-FE46-B564-D3C1F5054CD1}"/>
                </a:ext>
              </a:extLst>
            </p:cNvPr>
            <p:cNvSpPr/>
            <p:nvPr/>
          </p:nvSpPr>
          <p:spPr>
            <a:xfrm>
              <a:off x="6988141" y="3059920"/>
              <a:ext cx="372538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200" dirty="0"/>
                <a:t>7</a:t>
              </a: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B43EB8F7-25F4-BC4F-943C-6F77E47422D2}"/>
                </a:ext>
              </a:extLst>
            </p:cNvPr>
            <p:cNvSpPr/>
            <p:nvPr/>
          </p:nvSpPr>
          <p:spPr>
            <a:xfrm>
              <a:off x="6958037" y="3230685"/>
              <a:ext cx="43274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1200" dirty="0">
                  <a:solidFill>
                    <a:srgbClr val="C00000"/>
                  </a:solidFill>
                </a:rPr>
                <a:t>10</a:t>
              </a:r>
            </a:p>
          </p:txBody>
        </p:sp>
        <p:cxnSp>
          <p:nvCxnSpPr>
            <p:cNvPr id="36" name="Rak 35">
              <a:extLst>
                <a:ext uri="{FF2B5EF4-FFF2-40B4-BE49-F238E27FC236}">
                  <a16:creationId xmlns:a16="http://schemas.microsoft.com/office/drawing/2014/main" id="{8704FA49-37B0-A940-A8D7-F96AE0040A9D}"/>
                </a:ext>
              </a:extLst>
            </p:cNvPr>
            <p:cNvCxnSpPr>
              <a:cxnSpLocks/>
            </p:cNvCxnSpPr>
            <p:nvPr/>
          </p:nvCxnSpPr>
          <p:spPr>
            <a:xfrm>
              <a:off x="7026213" y="3277642"/>
              <a:ext cx="206878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0173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0" grpId="0"/>
      <p:bldP spid="11" grpId="0"/>
      <p:bldP spid="12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193775" y="799914"/>
            <a:ext cx="8834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lphaLcParenR"/>
            </a:pPr>
            <a:r>
              <a:rPr lang="sv-SE" dirty="0"/>
              <a:t>Skriv 1,2 dm i centimeter.		b) Skriv 65 mm i centimeter. 	      c) Skriv 0,3 m i millimeter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193775" y="124785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1607597" y="2384975"/>
            <a:ext cx="1545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a) 1,2 dm </a:t>
            </a:r>
            <a:r>
              <a:rPr lang="sv-SE" dirty="0"/>
              <a:t>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2874320" y="2384975"/>
            <a:ext cx="1270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12 cm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4CB863D-E681-7043-A3F8-859F1D762F7A}"/>
              </a:ext>
            </a:extLst>
          </p:cNvPr>
          <p:cNvSpPr/>
          <p:nvPr/>
        </p:nvSpPr>
        <p:spPr>
          <a:xfrm>
            <a:off x="1607597" y="5244752"/>
            <a:ext cx="1609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c) 0,3 m </a:t>
            </a:r>
            <a:r>
              <a:rPr lang="sv-SE" dirty="0"/>
              <a:t>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3E43C3A-CF7F-3C49-A303-33048C99ECC7}"/>
              </a:ext>
            </a:extLst>
          </p:cNvPr>
          <p:cNvSpPr/>
          <p:nvPr/>
        </p:nvSpPr>
        <p:spPr>
          <a:xfrm>
            <a:off x="2756931" y="5240843"/>
            <a:ext cx="1270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300 mm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1A1B0BF7-B953-8E4E-9678-3EFBA1CC4742}"/>
              </a:ext>
            </a:extLst>
          </p:cNvPr>
          <p:cNvSpPr/>
          <p:nvPr/>
        </p:nvSpPr>
        <p:spPr>
          <a:xfrm>
            <a:off x="5200602" y="2246476"/>
            <a:ext cx="2778832" cy="5078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sz="900" dirty="0"/>
          </a:p>
          <a:p>
            <a:r>
              <a:rPr lang="sv-SE" sz="1200" dirty="0"/>
              <a:t>1 dm = 10 cm. Alltså är 1,2 dm = 12 cm.</a:t>
            </a:r>
          </a:p>
          <a:p>
            <a:r>
              <a:rPr lang="sv-SE" sz="600" dirty="0"/>
              <a:t>   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F4D2C87F-D95A-1B4E-8F9D-ED53A22A6D36}"/>
              </a:ext>
            </a:extLst>
          </p:cNvPr>
          <p:cNvSpPr/>
          <p:nvPr/>
        </p:nvSpPr>
        <p:spPr>
          <a:xfrm>
            <a:off x="5200602" y="4968873"/>
            <a:ext cx="2690039" cy="7232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sz="800" dirty="0"/>
          </a:p>
          <a:p>
            <a:r>
              <a:rPr lang="sv-SE" sz="1200" dirty="0"/>
              <a:t>0,1 m = 1 dm = 100 mm. </a:t>
            </a:r>
          </a:p>
          <a:p>
            <a:r>
              <a:rPr lang="sv-SE" sz="1200" dirty="0"/>
              <a:t>Alltså är 0,3 m = 3 ∙ 100 mm = 300 mm.</a:t>
            </a:r>
          </a:p>
          <a:p>
            <a:r>
              <a:rPr lang="sv-SE" sz="900" dirty="0"/>
              <a:t>     </a:t>
            </a: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AC10AF29-4E87-1342-9251-110AFC6B7957}"/>
              </a:ext>
            </a:extLst>
          </p:cNvPr>
          <p:cNvSpPr/>
          <p:nvPr/>
        </p:nvSpPr>
        <p:spPr>
          <a:xfrm>
            <a:off x="1607597" y="3741220"/>
            <a:ext cx="1545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b) 65 mm </a:t>
            </a:r>
            <a:r>
              <a:rPr lang="sv-SE" dirty="0"/>
              <a:t>=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B1D8EF9E-0E0D-0745-B4AB-3D1424F99F75}"/>
              </a:ext>
            </a:extLst>
          </p:cNvPr>
          <p:cNvSpPr/>
          <p:nvPr/>
        </p:nvSpPr>
        <p:spPr>
          <a:xfrm>
            <a:off x="2895090" y="3737311"/>
            <a:ext cx="1270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6,5 cm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5507F88F-0125-7D44-9029-5C6C706AB180}"/>
              </a:ext>
            </a:extLst>
          </p:cNvPr>
          <p:cNvSpPr/>
          <p:nvPr/>
        </p:nvSpPr>
        <p:spPr>
          <a:xfrm>
            <a:off x="5200602" y="3503087"/>
            <a:ext cx="3124161" cy="7232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endParaRPr lang="sv-SE" sz="800" dirty="0"/>
          </a:p>
          <a:p>
            <a:r>
              <a:rPr lang="sv-SE" sz="1200" dirty="0"/>
              <a:t>10 mm = 1 cm och 60 mm = 6 cm</a:t>
            </a:r>
          </a:p>
          <a:p>
            <a:r>
              <a:rPr lang="sv-SE" sz="1200" dirty="0"/>
              <a:t>Då är 65 mm = 6,5 cm.</a:t>
            </a:r>
          </a:p>
          <a:p>
            <a:r>
              <a:rPr lang="sv-SE" sz="8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428833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0" grpId="0"/>
      <p:bldP spid="11" grpId="0"/>
      <p:bldP spid="12" grpId="0"/>
      <p:bldP spid="20" grpId="0" animBg="1"/>
      <p:bldP spid="25" grpId="0" animBg="1"/>
      <p:bldP spid="30" grpId="0"/>
      <p:bldP spid="31" grpId="0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570461"/>
              </p:ext>
            </p:extLst>
          </p:nvPr>
        </p:nvGraphicFramePr>
        <p:xfrm>
          <a:off x="5747628" y="718619"/>
          <a:ext cx="3267906" cy="55514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3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0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1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1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417">
                <a:tc>
                  <a:txBody>
                    <a:bodyPr/>
                    <a:lstStyle/>
                    <a:p>
                      <a:r>
                        <a:rPr lang="sv-SE" sz="1500" b="1" dirty="0"/>
                        <a:t>km</a:t>
                      </a: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500" b="1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500" b="1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500" b="1" dirty="0"/>
                        <a:t>m</a:t>
                      </a: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500" b="1" dirty="0"/>
                        <a:t>dm</a:t>
                      </a: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500" b="1" dirty="0"/>
                        <a:t>cm</a:t>
                      </a: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1" dirty="0"/>
                        <a:t>mm</a:t>
                      </a: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0" name="textruta 39"/>
          <p:cNvSpPr txBox="1"/>
          <p:nvPr/>
        </p:nvSpPr>
        <p:spPr>
          <a:xfrm>
            <a:off x="5842688" y="1088509"/>
            <a:ext cx="26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grpSp>
        <p:nvGrpSpPr>
          <p:cNvPr id="119" name="Grupp 118"/>
          <p:cNvGrpSpPr/>
          <p:nvPr/>
        </p:nvGrpSpPr>
        <p:grpSpPr>
          <a:xfrm>
            <a:off x="7701303" y="4777518"/>
            <a:ext cx="1205958" cy="381896"/>
            <a:chOff x="4239594" y="1758137"/>
            <a:chExt cx="1205958" cy="381896"/>
          </a:xfrm>
        </p:grpSpPr>
        <p:grpSp>
          <p:nvGrpSpPr>
            <p:cNvPr id="120" name="Grupp 119"/>
            <p:cNvGrpSpPr/>
            <p:nvPr/>
          </p:nvGrpSpPr>
          <p:grpSpPr>
            <a:xfrm>
              <a:off x="4719052" y="1758137"/>
              <a:ext cx="726500" cy="381896"/>
              <a:chOff x="3871668" y="954516"/>
              <a:chExt cx="726500" cy="381896"/>
            </a:xfrm>
          </p:grpSpPr>
          <p:sp>
            <p:nvSpPr>
              <p:cNvPr id="122" name="textruta 121"/>
              <p:cNvSpPr txBox="1"/>
              <p:nvPr/>
            </p:nvSpPr>
            <p:spPr>
              <a:xfrm>
                <a:off x="3871668" y="967080"/>
                <a:ext cx="26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dirty="0">
                    <a:solidFill>
                      <a:prstClr val="black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2</a:t>
                </a:r>
              </a:p>
            </p:txBody>
          </p:sp>
          <p:sp>
            <p:nvSpPr>
              <p:cNvPr id="123" name="textruta 122"/>
              <p:cNvSpPr txBox="1"/>
              <p:nvPr/>
            </p:nvSpPr>
            <p:spPr>
              <a:xfrm>
                <a:off x="4335786" y="954516"/>
                <a:ext cx="26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dirty="0">
                    <a:solidFill>
                      <a:prstClr val="black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8</a:t>
                </a:r>
              </a:p>
            </p:txBody>
          </p:sp>
        </p:grpSp>
        <p:sp>
          <p:nvSpPr>
            <p:cNvPr id="121" name="textruta 120"/>
            <p:cNvSpPr txBox="1"/>
            <p:nvPr/>
          </p:nvSpPr>
          <p:spPr>
            <a:xfrm>
              <a:off x="4239594" y="1770701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dirty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</p:grpSp>
      <p:grpSp>
        <p:nvGrpSpPr>
          <p:cNvPr id="133" name="Grupp 132"/>
          <p:cNvGrpSpPr/>
          <p:nvPr/>
        </p:nvGrpSpPr>
        <p:grpSpPr>
          <a:xfrm>
            <a:off x="5854306" y="5516182"/>
            <a:ext cx="1652547" cy="422836"/>
            <a:chOff x="3981325" y="4587364"/>
            <a:chExt cx="1652547" cy="422836"/>
          </a:xfrm>
        </p:grpSpPr>
        <p:grpSp>
          <p:nvGrpSpPr>
            <p:cNvPr id="134" name="Grupp 133"/>
            <p:cNvGrpSpPr/>
            <p:nvPr/>
          </p:nvGrpSpPr>
          <p:grpSpPr>
            <a:xfrm>
              <a:off x="3981325" y="4587364"/>
              <a:ext cx="1191359" cy="422836"/>
              <a:chOff x="4159195" y="1726090"/>
              <a:chExt cx="1191359" cy="422836"/>
            </a:xfrm>
          </p:grpSpPr>
          <p:grpSp>
            <p:nvGrpSpPr>
              <p:cNvPr id="136" name="Grupp 135"/>
              <p:cNvGrpSpPr/>
              <p:nvPr/>
            </p:nvGrpSpPr>
            <p:grpSpPr>
              <a:xfrm>
                <a:off x="4507103" y="1726090"/>
                <a:ext cx="843451" cy="422836"/>
                <a:chOff x="4178577" y="1334927"/>
                <a:chExt cx="843451" cy="422836"/>
              </a:xfrm>
            </p:grpSpPr>
            <p:cxnSp>
              <p:nvCxnSpPr>
                <p:cNvPr id="138" name="Rak 137"/>
                <p:cNvCxnSpPr/>
                <p:nvPr/>
              </p:nvCxnSpPr>
              <p:spPr>
                <a:xfrm flipH="1">
                  <a:off x="4178577" y="1670093"/>
                  <a:ext cx="63860" cy="87670"/>
                </a:xfrm>
                <a:prstGeom prst="line">
                  <a:avLst/>
                </a:prstGeom>
                <a:ln w="28575" cmpd="sng">
                  <a:solidFill>
                    <a:srgbClr val="C0504D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139" name="Grupp 138"/>
                <p:cNvGrpSpPr/>
                <p:nvPr/>
              </p:nvGrpSpPr>
              <p:grpSpPr>
                <a:xfrm>
                  <a:off x="4292236" y="1334927"/>
                  <a:ext cx="729792" cy="379001"/>
                  <a:chOff x="3773378" y="922469"/>
                  <a:chExt cx="729792" cy="379001"/>
                </a:xfrm>
              </p:grpSpPr>
              <p:sp>
                <p:nvSpPr>
                  <p:cNvPr id="140" name="textruta 139"/>
                  <p:cNvSpPr txBox="1"/>
                  <p:nvPr/>
                </p:nvSpPr>
                <p:spPr>
                  <a:xfrm>
                    <a:off x="3773378" y="922469"/>
                    <a:ext cx="26238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sv-SE" dirty="0">
                        <a:solidFill>
                          <a:prstClr val="black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rPr>
                      <a:t>0</a:t>
                    </a:r>
                  </a:p>
                </p:txBody>
              </p:sp>
              <p:sp>
                <p:nvSpPr>
                  <p:cNvPr id="141" name="textruta 140"/>
                  <p:cNvSpPr txBox="1"/>
                  <p:nvPr/>
                </p:nvSpPr>
                <p:spPr>
                  <a:xfrm>
                    <a:off x="4240788" y="932138"/>
                    <a:ext cx="26238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sv-SE" dirty="0">
                        <a:solidFill>
                          <a:prstClr val="black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rPr>
                      <a:t>7</a:t>
                    </a:r>
                  </a:p>
                </p:txBody>
              </p:sp>
            </p:grpSp>
          </p:grpSp>
          <p:sp>
            <p:nvSpPr>
              <p:cNvPr id="137" name="textruta 136"/>
              <p:cNvSpPr txBox="1"/>
              <p:nvPr/>
            </p:nvSpPr>
            <p:spPr>
              <a:xfrm>
                <a:off x="4159195" y="1735759"/>
                <a:ext cx="26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dirty="0">
                    <a:solidFill>
                      <a:prstClr val="black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0</a:t>
                </a:r>
              </a:p>
            </p:txBody>
          </p:sp>
        </p:grpSp>
        <p:sp>
          <p:nvSpPr>
            <p:cNvPr id="135" name="textruta 134"/>
            <p:cNvSpPr txBox="1"/>
            <p:nvPr/>
          </p:nvSpPr>
          <p:spPr>
            <a:xfrm>
              <a:off x="5371490" y="4603080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dirty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</p:grpSp>
      <p:grpSp>
        <p:nvGrpSpPr>
          <p:cNvPr id="144" name="Grupp 143"/>
          <p:cNvGrpSpPr/>
          <p:nvPr/>
        </p:nvGrpSpPr>
        <p:grpSpPr>
          <a:xfrm>
            <a:off x="6784228" y="5895183"/>
            <a:ext cx="729039" cy="375379"/>
            <a:chOff x="3764086" y="961033"/>
            <a:chExt cx="729039" cy="375379"/>
          </a:xfrm>
        </p:grpSpPr>
        <p:sp>
          <p:nvSpPr>
            <p:cNvPr id="145" name="textruta 144"/>
            <p:cNvSpPr txBox="1"/>
            <p:nvPr/>
          </p:nvSpPr>
          <p:spPr>
            <a:xfrm>
              <a:off x="3764086" y="967080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dirty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7</a:t>
              </a:r>
            </a:p>
          </p:txBody>
        </p:sp>
        <p:sp>
          <p:nvSpPr>
            <p:cNvPr id="146" name="textruta 145"/>
            <p:cNvSpPr txBox="1"/>
            <p:nvPr/>
          </p:nvSpPr>
          <p:spPr>
            <a:xfrm>
              <a:off x="4230743" y="961033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dirty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</p:grpSp>
      <p:grpSp>
        <p:nvGrpSpPr>
          <p:cNvPr id="2" name="Grupp 1"/>
          <p:cNvGrpSpPr/>
          <p:nvPr/>
        </p:nvGrpSpPr>
        <p:grpSpPr>
          <a:xfrm>
            <a:off x="5747630" y="1827173"/>
            <a:ext cx="3267904" cy="3707620"/>
            <a:chOff x="6310227" y="1827173"/>
            <a:chExt cx="2393348" cy="3698678"/>
          </a:xfrm>
        </p:grpSpPr>
        <p:cxnSp>
          <p:nvCxnSpPr>
            <p:cNvPr id="21505" name="Rak 21504"/>
            <p:cNvCxnSpPr/>
            <p:nvPr/>
          </p:nvCxnSpPr>
          <p:spPr>
            <a:xfrm>
              <a:off x="6310227" y="1827173"/>
              <a:ext cx="239077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Rak 148"/>
            <p:cNvCxnSpPr/>
            <p:nvPr/>
          </p:nvCxnSpPr>
          <p:spPr>
            <a:xfrm>
              <a:off x="6310227" y="2572825"/>
              <a:ext cx="239077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Rak 149"/>
            <p:cNvCxnSpPr/>
            <p:nvPr/>
          </p:nvCxnSpPr>
          <p:spPr>
            <a:xfrm>
              <a:off x="6310227" y="3318308"/>
              <a:ext cx="239077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Rak 150"/>
            <p:cNvCxnSpPr/>
            <p:nvPr/>
          </p:nvCxnSpPr>
          <p:spPr>
            <a:xfrm>
              <a:off x="6312799" y="4047069"/>
              <a:ext cx="239077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Rak 151"/>
            <p:cNvCxnSpPr/>
            <p:nvPr/>
          </p:nvCxnSpPr>
          <p:spPr>
            <a:xfrm>
              <a:off x="6310227" y="4790019"/>
              <a:ext cx="239077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Rak 152"/>
            <p:cNvCxnSpPr/>
            <p:nvPr/>
          </p:nvCxnSpPr>
          <p:spPr>
            <a:xfrm>
              <a:off x="6312799" y="5525851"/>
              <a:ext cx="239077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 24"/>
          <p:cNvGrpSpPr/>
          <p:nvPr/>
        </p:nvGrpSpPr>
        <p:grpSpPr>
          <a:xfrm>
            <a:off x="7244471" y="5146850"/>
            <a:ext cx="1662790" cy="421841"/>
            <a:chOff x="4060024" y="4587197"/>
            <a:chExt cx="1662790" cy="421841"/>
          </a:xfrm>
        </p:grpSpPr>
        <p:grpSp>
          <p:nvGrpSpPr>
            <p:cNvPr id="124" name="Grupp 123"/>
            <p:cNvGrpSpPr/>
            <p:nvPr/>
          </p:nvGrpSpPr>
          <p:grpSpPr>
            <a:xfrm>
              <a:off x="4060024" y="4587197"/>
              <a:ext cx="1209015" cy="421841"/>
              <a:chOff x="4237894" y="1725923"/>
              <a:chExt cx="1209015" cy="421841"/>
            </a:xfrm>
          </p:grpSpPr>
          <p:grpSp>
            <p:nvGrpSpPr>
              <p:cNvPr id="125" name="Grupp 124"/>
              <p:cNvGrpSpPr/>
              <p:nvPr/>
            </p:nvGrpSpPr>
            <p:grpSpPr>
              <a:xfrm>
                <a:off x="4543100" y="1725923"/>
                <a:ext cx="903809" cy="421841"/>
                <a:chOff x="4214574" y="1334760"/>
                <a:chExt cx="903809" cy="421841"/>
              </a:xfrm>
            </p:grpSpPr>
            <p:cxnSp>
              <p:nvCxnSpPr>
                <p:cNvPr id="127" name="Rak 126"/>
                <p:cNvCxnSpPr/>
                <p:nvPr/>
              </p:nvCxnSpPr>
              <p:spPr>
                <a:xfrm flipH="1">
                  <a:off x="4214574" y="1668931"/>
                  <a:ext cx="63860" cy="87670"/>
                </a:xfrm>
                <a:prstGeom prst="line">
                  <a:avLst/>
                </a:prstGeom>
                <a:ln w="28575" cmpd="sng">
                  <a:solidFill>
                    <a:srgbClr val="C0504D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128" name="Grupp 127"/>
                <p:cNvGrpSpPr/>
                <p:nvPr/>
              </p:nvGrpSpPr>
              <p:grpSpPr>
                <a:xfrm>
                  <a:off x="4373217" y="1334760"/>
                  <a:ext cx="745166" cy="369332"/>
                  <a:chOff x="3854359" y="922302"/>
                  <a:chExt cx="745166" cy="369332"/>
                </a:xfrm>
              </p:grpSpPr>
              <p:sp>
                <p:nvSpPr>
                  <p:cNvPr id="129" name="textruta 128"/>
                  <p:cNvSpPr txBox="1"/>
                  <p:nvPr/>
                </p:nvSpPr>
                <p:spPr>
                  <a:xfrm>
                    <a:off x="3854359" y="922302"/>
                    <a:ext cx="26238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sv-SE" dirty="0">
                        <a:solidFill>
                          <a:prstClr val="black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rPr>
                      <a:t>1</a:t>
                    </a:r>
                  </a:p>
                </p:txBody>
              </p:sp>
              <p:sp>
                <p:nvSpPr>
                  <p:cNvPr id="130" name="textruta 129"/>
                  <p:cNvSpPr txBox="1"/>
                  <p:nvPr/>
                </p:nvSpPr>
                <p:spPr>
                  <a:xfrm>
                    <a:off x="4337143" y="922302"/>
                    <a:ext cx="26238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sv-SE" dirty="0">
                        <a:solidFill>
                          <a:prstClr val="black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rPr>
                      <a:t>2</a:t>
                    </a:r>
                  </a:p>
                </p:txBody>
              </p:sp>
            </p:grpSp>
          </p:grpSp>
          <p:sp>
            <p:nvSpPr>
              <p:cNvPr id="126" name="textruta 125"/>
              <p:cNvSpPr txBox="1"/>
              <p:nvPr/>
            </p:nvSpPr>
            <p:spPr>
              <a:xfrm>
                <a:off x="4237894" y="1725923"/>
                <a:ext cx="26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dirty="0">
                    <a:solidFill>
                      <a:prstClr val="black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0</a:t>
                </a:r>
              </a:p>
            </p:txBody>
          </p:sp>
        </p:grpSp>
        <p:sp>
          <p:nvSpPr>
            <p:cNvPr id="131" name="textruta 130"/>
            <p:cNvSpPr txBox="1"/>
            <p:nvPr/>
          </p:nvSpPr>
          <p:spPr>
            <a:xfrm>
              <a:off x="5460432" y="4605808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dirty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8</a:t>
              </a:r>
            </a:p>
          </p:txBody>
        </p:sp>
      </p:grpSp>
      <p:grpSp>
        <p:nvGrpSpPr>
          <p:cNvPr id="87" name="Grupp 86"/>
          <p:cNvGrpSpPr/>
          <p:nvPr/>
        </p:nvGrpSpPr>
        <p:grpSpPr>
          <a:xfrm>
            <a:off x="7256926" y="3677737"/>
            <a:ext cx="699049" cy="409019"/>
            <a:chOff x="4168620" y="1348820"/>
            <a:chExt cx="699049" cy="409019"/>
          </a:xfrm>
        </p:grpSpPr>
        <p:cxnSp>
          <p:nvCxnSpPr>
            <p:cNvPr id="88" name="Rak 87"/>
            <p:cNvCxnSpPr/>
            <p:nvPr/>
          </p:nvCxnSpPr>
          <p:spPr>
            <a:xfrm flipH="1">
              <a:off x="4461371" y="1678464"/>
              <a:ext cx="58665" cy="79375"/>
            </a:xfrm>
            <a:prstGeom prst="line">
              <a:avLst/>
            </a:prstGeom>
            <a:ln w="28575" cmpd="sng">
              <a:solidFill>
                <a:srgbClr val="C0504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89" name="Grupp 88"/>
            <p:cNvGrpSpPr/>
            <p:nvPr/>
          </p:nvGrpSpPr>
          <p:grpSpPr>
            <a:xfrm>
              <a:off x="4168620" y="1348820"/>
              <a:ext cx="699049" cy="374699"/>
              <a:chOff x="3649762" y="936362"/>
              <a:chExt cx="699049" cy="374699"/>
            </a:xfrm>
          </p:grpSpPr>
          <p:sp>
            <p:nvSpPr>
              <p:cNvPr id="90" name="textruta 89"/>
              <p:cNvSpPr txBox="1"/>
              <p:nvPr/>
            </p:nvSpPr>
            <p:spPr>
              <a:xfrm>
                <a:off x="3649762" y="941729"/>
                <a:ext cx="26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dirty="0">
                    <a:solidFill>
                      <a:prstClr val="black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2</a:t>
                </a:r>
              </a:p>
            </p:txBody>
          </p:sp>
          <p:sp>
            <p:nvSpPr>
              <p:cNvPr id="91" name="textruta 90"/>
              <p:cNvSpPr txBox="1"/>
              <p:nvPr/>
            </p:nvSpPr>
            <p:spPr>
              <a:xfrm>
                <a:off x="4086429" y="936362"/>
                <a:ext cx="26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dirty="0">
                    <a:solidFill>
                      <a:prstClr val="black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5</a:t>
                </a:r>
              </a:p>
            </p:txBody>
          </p:sp>
        </p:grpSp>
      </p:grpSp>
      <p:sp>
        <p:nvSpPr>
          <p:cNvPr id="132" name="Rektangel 131"/>
          <p:cNvSpPr/>
          <p:nvPr/>
        </p:nvSpPr>
        <p:spPr>
          <a:xfrm>
            <a:off x="1769778" y="710286"/>
            <a:ext cx="1457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Skriv i meter. </a:t>
            </a:r>
          </a:p>
        </p:txBody>
      </p:sp>
      <p:sp>
        <p:nvSpPr>
          <p:cNvPr id="147" name="Rektangel 146"/>
          <p:cNvSpPr/>
          <p:nvPr/>
        </p:nvSpPr>
        <p:spPr>
          <a:xfrm>
            <a:off x="1934178" y="1260834"/>
            <a:ext cx="810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 km =</a:t>
            </a:r>
            <a:endParaRPr lang="sv-SE" dirty="0"/>
          </a:p>
        </p:txBody>
      </p:sp>
      <p:grpSp>
        <p:nvGrpSpPr>
          <p:cNvPr id="11" name="Grupp 10"/>
          <p:cNvGrpSpPr/>
          <p:nvPr/>
        </p:nvGrpSpPr>
        <p:grpSpPr>
          <a:xfrm>
            <a:off x="5842688" y="1450530"/>
            <a:ext cx="1637689" cy="376643"/>
            <a:chOff x="5842688" y="1450530"/>
            <a:chExt cx="1637689" cy="376643"/>
          </a:xfrm>
        </p:grpSpPr>
        <p:grpSp>
          <p:nvGrpSpPr>
            <p:cNvPr id="50" name="Grupp 49"/>
            <p:cNvGrpSpPr/>
            <p:nvPr/>
          </p:nvGrpSpPr>
          <p:grpSpPr>
            <a:xfrm>
              <a:off x="5842688" y="1450530"/>
              <a:ext cx="720808" cy="376643"/>
              <a:chOff x="3731703" y="959769"/>
              <a:chExt cx="720808" cy="376643"/>
            </a:xfrm>
          </p:grpSpPr>
          <p:sp>
            <p:nvSpPr>
              <p:cNvPr id="52" name="textruta 51"/>
              <p:cNvSpPr txBox="1"/>
              <p:nvPr/>
            </p:nvSpPr>
            <p:spPr>
              <a:xfrm>
                <a:off x="3731703" y="967080"/>
                <a:ext cx="26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dirty="0">
                    <a:solidFill>
                      <a:prstClr val="black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2</a:t>
                </a:r>
              </a:p>
            </p:txBody>
          </p:sp>
          <p:sp>
            <p:nvSpPr>
              <p:cNvPr id="53" name="textruta 52"/>
              <p:cNvSpPr txBox="1"/>
              <p:nvPr/>
            </p:nvSpPr>
            <p:spPr>
              <a:xfrm>
                <a:off x="4190129" y="959769"/>
                <a:ext cx="26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dirty="0">
                    <a:solidFill>
                      <a:prstClr val="black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0</a:t>
                </a:r>
              </a:p>
            </p:txBody>
          </p:sp>
        </p:grpSp>
        <p:sp>
          <p:nvSpPr>
            <p:cNvPr id="148" name="textruta 147"/>
            <p:cNvSpPr txBox="1"/>
            <p:nvPr/>
          </p:nvSpPr>
          <p:spPr>
            <a:xfrm>
              <a:off x="6785173" y="1450530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dirty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154" name="textruta 153"/>
            <p:cNvSpPr txBox="1"/>
            <p:nvPr/>
          </p:nvSpPr>
          <p:spPr>
            <a:xfrm>
              <a:off x="7217995" y="1450530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dirty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</p:grpSp>
      <p:sp>
        <p:nvSpPr>
          <p:cNvPr id="155" name="Rektangel 154"/>
          <p:cNvSpPr>
            <a:spLocks noChangeArrowheads="1"/>
          </p:cNvSpPr>
          <p:nvPr/>
        </p:nvSpPr>
        <p:spPr bwMode="auto">
          <a:xfrm>
            <a:off x="2744503" y="1265864"/>
            <a:ext cx="9414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2 000 m</a:t>
            </a:r>
            <a:endParaRPr lang="sv-SE" dirty="0"/>
          </a:p>
        </p:txBody>
      </p:sp>
      <p:sp>
        <p:nvSpPr>
          <p:cNvPr id="156" name="Rektangel 155"/>
          <p:cNvSpPr/>
          <p:nvPr/>
        </p:nvSpPr>
        <p:spPr>
          <a:xfrm>
            <a:off x="2744503" y="2025755"/>
            <a:ext cx="712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7,5 m</a:t>
            </a:r>
            <a:endParaRPr lang="sv-SE" dirty="0"/>
          </a:p>
        </p:txBody>
      </p:sp>
      <p:grpSp>
        <p:nvGrpSpPr>
          <p:cNvPr id="14" name="Grupp 13"/>
          <p:cNvGrpSpPr/>
          <p:nvPr/>
        </p:nvGrpSpPr>
        <p:grpSpPr>
          <a:xfrm>
            <a:off x="7244471" y="1827173"/>
            <a:ext cx="1523894" cy="376260"/>
            <a:chOff x="5826850" y="2203493"/>
            <a:chExt cx="1523894" cy="376260"/>
          </a:xfrm>
        </p:grpSpPr>
        <p:grpSp>
          <p:nvGrpSpPr>
            <p:cNvPr id="63" name="Grupp 62"/>
            <p:cNvGrpSpPr/>
            <p:nvPr/>
          </p:nvGrpSpPr>
          <p:grpSpPr>
            <a:xfrm>
              <a:off x="5826850" y="2203493"/>
              <a:ext cx="1127672" cy="376260"/>
              <a:chOff x="4443753" y="1763710"/>
              <a:chExt cx="1127672" cy="376260"/>
            </a:xfrm>
          </p:grpSpPr>
          <p:grpSp>
            <p:nvGrpSpPr>
              <p:cNvPr id="67" name="Grupp 66"/>
              <p:cNvGrpSpPr/>
              <p:nvPr/>
            </p:nvGrpSpPr>
            <p:grpSpPr>
              <a:xfrm>
                <a:off x="4881847" y="1763710"/>
                <a:ext cx="689578" cy="369332"/>
                <a:chOff x="4034463" y="960089"/>
                <a:chExt cx="689578" cy="369332"/>
              </a:xfrm>
            </p:grpSpPr>
            <p:sp>
              <p:nvSpPr>
                <p:cNvPr id="68" name="textruta 67"/>
                <p:cNvSpPr txBox="1"/>
                <p:nvPr/>
              </p:nvSpPr>
              <p:spPr>
                <a:xfrm>
                  <a:off x="4034463" y="960089"/>
                  <a:ext cx="26238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sv-SE" dirty="0">
                      <a:solidFill>
                        <a:prstClr val="black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rPr>
                    <a:t>5</a:t>
                  </a:r>
                </a:p>
              </p:txBody>
            </p:sp>
            <p:sp>
              <p:nvSpPr>
                <p:cNvPr id="69" name="textruta 68"/>
                <p:cNvSpPr txBox="1"/>
                <p:nvPr/>
              </p:nvSpPr>
              <p:spPr>
                <a:xfrm>
                  <a:off x="4461659" y="960089"/>
                  <a:ext cx="26238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sv-SE" dirty="0">
                    <a:solidFill>
                      <a:prstClr val="black"/>
                    </a:solidFill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65" name="textruta 64"/>
              <p:cNvSpPr txBox="1"/>
              <p:nvPr/>
            </p:nvSpPr>
            <p:spPr>
              <a:xfrm>
                <a:off x="4443753" y="1770638"/>
                <a:ext cx="26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dirty="0">
                    <a:solidFill>
                      <a:prstClr val="black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7</a:t>
                </a:r>
              </a:p>
            </p:txBody>
          </p:sp>
        </p:grpSp>
        <p:sp>
          <p:nvSpPr>
            <p:cNvPr id="157" name="textruta 156"/>
            <p:cNvSpPr txBox="1"/>
            <p:nvPr/>
          </p:nvSpPr>
          <p:spPr>
            <a:xfrm>
              <a:off x="7088362" y="2203493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58" name="Rektangel 157"/>
          <p:cNvSpPr>
            <a:spLocks noChangeArrowheads="1"/>
          </p:cNvSpPr>
          <p:nvPr/>
        </p:nvSpPr>
        <p:spPr bwMode="auto">
          <a:xfrm>
            <a:off x="1748655" y="2025755"/>
            <a:ext cx="9958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7 5 dm =</a:t>
            </a:r>
            <a:endParaRPr lang="sv-SE" dirty="0"/>
          </a:p>
        </p:txBody>
      </p:sp>
      <p:sp>
        <p:nvSpPr>
          <p:cNvPr id="159" name="Rektangel 158"/>
          <p:cNvSpPr/>
          <p:nvPr/>
        </p:nvSpPr>
        <p:spPr>
          <a:xfrm>
            <a:off x="1824510" y="2764310"/>
            <a:ext cx="919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66 cm =</a:t>
            </a:r>
            <a:endParaRPr lang="sv-SE" dirty="0"/>
          </a:p>
        </p:txBody>
      </p:sp>
      <p:sp>
        <p:nvSpPr>
          <p:cNvPr id="160" name="Rektangel 159"/>
          <p:cNvSpPr>
            <a:spLocks noChangeArrowheads="1"/>
          </p:cNvSpPr>
          <p:nvPr/>
        </p:nvSpPr>
        <p:spPr bwMode="auto">
          <a:xfrm>
            <a:off x="2684394" y="2764310"/>
            <a:ext cx="8298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0,66 m </a:t>
            </a:r>
            <a:endParaRPr lang="sv-SE" dirty="0"/>
          </a:p>
        </p:txBody>
      </p:sp>
      <p:sp>
        <p:nvSpPr>
          <p:cNvPr id="161" name="Rektangel 160"/>
          <p:cNvSpPr/>
          <p:nvPr/>
        </p:nvSpPr>
        <p:spPr>
          <a:xfrm>
            <a:off x="1475382" y="3484654"/>
            <a:ext cx="12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/>
              <a:t>2 500 mm =</a:t>
            </a:r>
            <a:endParaRPr lang="sv-SE" dirty="0"/>
          </a:p>
        </p:txBody>
      </p:sp>
      <p:grpSp>
        <p:nvGrpSpPr>
          <p:cNvPr id="15" name="Grupp 14"/>
          <p:cNvGrpSpPr/>
          <p:nvPr/>
        </p:nvGrpSpPr>
        <p:grpSpPr>
          <a:xfrm>
            <a:off x="7248996" y="3299988"/>
            <a:ext cx="1658265" cy="377749"/>
            <a:chOff x="7248996" y="3299988"/>
            <a:chExt cx="1658265" cy="377749"/>
          </a:xfrm>
        </p:grpSpPr>
        <p:grpSp>
          <p:nvGrpSpPr>
            <p:cNvPr id="92" name="Grupp 91"/>
            <p:cNvGrpSpPr/>
            <p:nvPr/>
          </p:nvGrpSpPr>
          <p:grpSpPr>
            <a:xfrm>
              <a:off x="7248996" y="3299988"/>
              <a:ext cx="697454" cy="377749"/>
              <a:chOff x="3805838" y="967080"/>
              <a:chExt cx="697454" cy="377749"/>
            </a:xfrm>
          </p:grpSpPr>
          <p:sp>
            <p:nvSpPr>
              <p:cNvPr id="93" name="textruta 92"/>
              <p:cNvSpPr txBox="1"/>
              <p:nvPr/>
            </p:nvSpPr>
            <p:spPr>
              <a:xfrm>
                <a:off x="3805838" y="967080"/>
                <a:ext cx="26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dirty="0">
                    <a:solidFill>
                      <a:prstClr val="black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2</a:t>
                </a:r>
              </a:p>
            </p:txBody>
          </p:sp>
          <p:sp>
            <p:nvSpPr>
              <p:cNvPr id="94" name="textruta 93"/>
              <p:cNvSpPr txBox="1"/>
              <p:nvPr/>
            </p:nvSpPr>
            <p:spPr>
              <a:xfrm>
                <a:off x="4240910" y="975497"/>
                <a:ext cx="26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dirty="0">
                    <a:solidFill>
                      <a:prstClr val="black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5</a:t>
                </a:r>
              </a:p>
            </p:txBody>
          </p:sp>
        </p:grpSp>
        <p:sp>
          <p:nvSpPr>
            <p:cNvPr id="162" name="textruta 161"/>
            <p:cNvSpPr txBox="1"/>
            <p:nvPr/>
          </p:nvSpPr>
          <p:spPr>
            <a:xfrm>
              <a:off x="8191104" y="3308405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dirty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163" name="textruta 162"/>
            <p:cNvSpPr txBox="1"/>
            <p:nvPr/>
          </p:nvSpPr>
          <p:spPr>
            <a:xfrm>
              <a:off x="8644879" y="3308405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dirty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</p:grpSp>
      <p:sp>
        <p:nvSpPr>
          <p:cNvPr id="164" name="Rektangel 163"/>
          <p:cNvSpPr>
            <a:spLocks noChangeArrowheads="1"/>
          </p:cNvSpPr>
          <p:nvPr/>
        </p:nvSpPr>
        <p:spPr bwMode="auto">
          <a:xfrm>
            <a:off x="2744503" y="3490404"/>
            <a:ext cx="7128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2,5 m </a:t>
            </a:r>
            <a:endParaRPr lang="sv-SE" dirty="0"/>
          </a:p>
        </p:txBody>
      </p:sp>
      <p:sp>
        <p:nvSpPr>
          <p:cNvPr id="165" name="Rektangel 164"/>
          <p:cNvSpPr/>
          <p:nvPr/>
        </p:nvSpPr>
        <p:spPr>
          <a:xfrm>
            <a:off x="1695777" y="4223520"/>
            <a:ext cx="1112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/>
              <a:t>4 60 dm =</a:t>
            </a:r>
            <a:endParaRPr lang="sv-SE" dirty="0"/>
          </a:p>
        </p:txBody>
      </p:sp>
      <p:grpSp>
        <p:nvGrpSpPr>
          <p:cNvPr id="112" name="Grupp 111"/>
          <p:cNvGrpSpPr/>
          <p:nvPr/>
        </p:nvGrpSpPr>
        <p:grpSpPr>
          <a:xfrm>
            <a:off x="6784228" y="4408186"/>
            <a:ext cx="730402" cy="369332"/>
            <a:chOff x="4420659" y="1757056"/>
            <a:chExt cx="730402" cy="369332"/>
          </a:xfrm>
        </p:grpSpPr>
        <p:sp>
          <p:nvSpPr>
            <p:cNvPr id="117" name="textruta 116"/>
            <p:cNvSpPr txBox="1"/>
            <p:nvPr/>
          </p:nvSpPr>
          <p:spPr>
            <a:xfrm>
              <a:off x="4888679" y="1757056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dirty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6</a:t>
              </a:r>
            </a:p>
          </p:txBody>
        </p:sp>
        <p:sp>
          <p:nvSpPr>
            <p:cNvPr id="114" name="textruta 113"/>
            <p:cNvSpPr txBox="1"/>
            <p:nvPr/>
          </p:nvSpPr>
          <p:spPr>
            <a:xfrm>
              <a:off x="4420659" y="1757056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dirty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4</a:t>
              </a:r>
            </a:p>
          </p:txBody>
        </p:sp>
      </p:grpSp>
      <p:sp>
        <p:nvSpPr>
          <p:cNvPr id="166" name="Rektangel 165"/>
          <p:cNvSpPr>
            <a:spLocks noChangeArrowheads="1"/>
          </p:cNvSpPr>
          <p:nvPr/>
        </p:nvSpPr>
        <p:spPr bwMode="auto">
          <a:xfrm>
            <a:off x="2733735" y="4231798"/>
            <a:ext cx="6552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46 m</a:t>
            </a:r>
            <a:endParaRPr lang="sv-SE" dirty="0"/>
          </a:p>
        </p:txBody>
      </p:sp>
      <p:sp>
        <p:nvSpPr>
          <p:cNvPr id="167" name="Rektangel 166"/>
          <p:cNvSpPr/>
          <p:nvPr/>
        </p:nvSpPr>
        <p:spPr>
          <a:xfrm>
            <a:off x="1620728" y="4980795"/>
            <a:ext cx="1123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/>
              <a:t>128 mm =</a:t>
            </a:r>
            <a:endParaRPr lang="sv-SE" dirty="0"/>
          </a:p>
        </p:txBody>
      </p:sp>
      <p:sp>
        <p:nvSpPr>
          <p:cNvPr id="168" name="Rektangel 167"/>
          <p:cNvSpPr>
            <a:spLocks noChangeArrowheads="1"/>
          </p:cNvSpPr>
          <p:nvPr/>
        </p:nvSpPr>
        <p:spPr bwMode="auto">
          <a:xfrm>
            <a:off x="2733735" y="5001276"/>
            <a:ext cx="9760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0,128 m</a:t>
            </a:r>
            <a:endParaRPr lang="sv-SE" dirty="0"/>
          </a:p>
        </p:txBody>
      </p:sp>
      <p:sp>
        <p:nvSpPr>
          <p:cNvPr id="169" name="Rektangel 168"/>
          <p:cNvSpPr/>
          <p:nvPr/>
        </p:nvSpPr>
        <p:spPr>
          <a:xfrm>
            <a:off x="1525600" y="5568691"/>
            <a:ext cx="1218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/>
              <a:t>0,073 km =</a:t>
            </a:r>
            <a:endParaRPr lang="sv-SE" dirty="0"/>
          </a:p>
        </p:txBody>
      </p:sp>
      <p:sp>
        <p:nvSpPr>
          <p:cNvPr id="170" name="Rektangel 169"/>
          <p:cNvSpPr>
            <a:spLocks noChangeArrowheads="1"/>
          </p:cNvSpPr>
          <p:nvPr/>
        </p:nvSpPr>
        <p:spPr bwMode="auto">
          <a:xfrm>
            <a:off x="2744503" y="5560793"/>
            <a:ext cx="6552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73 m </a:t>
            </a:r>
            <a:endParaRPr lang="sv-SE" dirty="0"/>
          </a:p>
        </p:txBody>
      </p:sp>
      <p:grpSp>
        <p:nvGrpSpPr>
          <p:cNvPr id="12" name="Grupp 11"/>
          <p:cNvGrpSpPr/>
          <p:nvPr/>
        </p:nvGrpSpPr>
        <p:grpSpPr>
          <a:xfrm>
            <a:off x="7245913" y="2187207"/>
            <a:ext cx="715315" cy="415084"/>
            <a:chOff x="4172253" y="1770638"/>
            <a:chExt cx="715315" cy="415084"/>
          </a:xfrm>
        </p:grpSpPr>
        <p:grpSp>
          <p:nvGrpSpPr>
            <p:cNvPr id="56" name="Grupp 55"/>
            <p:cNvGrpSpPr/>
            <p:nvPr/>
          </p:nvGrpSpPr>
          <p:grpSpPr>
            <a:xfrm>
              <a:off x="4471950" y="1788727"/>
              <a:ext cx="415618" cy="396995"/>
              <a:chOff x="4143424" y="1397564"/>
              <a:chExt cx="415618" cy="396995"/>
            </a:xfrm>
          </p:grpSpPr>
          <p:cxnSp>
            <p:nvCxnSpPr>
              <p:cNvPr id="57" name="Rak 56"/>
              <p:cNvCxnSpPr/>
              <p:nvPr/>
            </p:nvCxnSpPr>
            <p:spPr>
              <a:xfrm flipH="1">
                <a:off x="4143424" y="1706889"/>
                <a:ext cx="63860" cy="87670"/>
              </a:xfrm>
              <a:prstGeom prst="line">
                <a:avLst/>
              </a:prstGeom>
              <a:ln w="28575" cmpd="sng">
                <a:solidFill>
                  <a:srgbClr val="C0504D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0" name="textruta 59"/>
              <p:cNvSpPr txBox="1"/>
              <p:nvPr/>
            </p:nvSpPr>
            <p:spPr>
              <a:xfrm>
                <a:off x="4296660" y="1397564"/>
                <a:ext cx="26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dirty="0">
                    <a:solidFill>
                      <a:prstClr val="black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5</a:t>
                </a:r>
              </a:p>
            </p:txBody>
          </p:sp>
        </p:grpSp>
        <p:sp>
          <p:nvSpPr>
            <p:cNvPr id="62" name="textruta 61"/>
            <p:cNvSpPr txBox="1"/>
            <p:nvPr/>
          </p:nvSpPr>
          <p:spPr>
            <a:xfrm>
              <a:off x="4172253" y="1770638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dirty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7</a:t>
              </a:r>
            </a:p>
          </p:txBody>
        </p:sp>
      </p:grpSp>
      <p:grpSp>
        <p:nvGrpSpPr>
          <p:cNvPr id="4" name="Grupp 3"/>
          <p:cNvGrpSpPr/>
          <p:nvPr/>
        </p:nvGrpSpPr>
        <p:grpSpPr>
          <a:xfrm>
            <a:off x="7682565" y="2560982"/>
            <a:ext cx="760578" cy="369674"/>
            <a:chOff x="7682565" y="2560982"/>
            <a:chExt cx="760578" cy="369674"/>
          </a:xfrm>
        </p:grpSpPr>
        <p:sp>
          <p:nvSpPr>
            <p:cNvPr id="82" name="textruta 81"/>
            <p:cNvSpPr txBox="1"/>
            <p:nvPr/>
          </p:nvSpPr>
          <p:spPr>
            <a:xfrm>
              <a:off x="7682565" y="2561324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dirty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6</a:t>
              </a:r>
            </a:p>
          </p:txBody>
        </p:sp>
        <p:sp>
          <p:nvSpPr>
            <p:cNvPr id="95" name="textruta 94"/>
            <p:cNvSpPr txBox="1"/>
            <p:nvPr/>
          </p:nvSpPr>
          <p:spPr>
            <a:xfrm>
              <a:off x="8180761" y="2560982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dirty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6</a:t>
              </a:r>
            </a:p>
          </p:txBody>
        </p:sp>
      </p:grpSp>
      <p:grpSp>
        <p:nvGrpSpPr>
          <p:cNvPr id="5" name="Grupp 4"/>
          <p:cNvGrpSpPr/>
          <p:nvPr/>
        </p:nvGrpSpPr>
        <p:grpSpPr>
          <a:xfrm>
            <a:off x="7248996" y="2925871"/>
            <a:ext cx="1194461" cy="426283"/>
            <a:chOff x="7248996" y="2925871"/>
            <a:chExt cx="1194461" cy="426283"/>
          </a:xfrm>
        </p:grpSpPr>
        <p:grpSp>
          <p:nvGrpSpPr>
            <p:cNvPr id="73" name="Grupp 72"/>
            <p:cNvGrpSpPr/>
            <p:nvPr/>
          </p:nvGrpSpPr>
          <p:grpSpPr>
            <a:xfrm>
              <a:off x="7248996" y="2930314"/>
              <a:ext cx="697454" cy="421840"/>
              <a:chOff x="4132759" y="1752039"/>
              <a:chExt cx="697454" cy="421840"/>
            </a:xfrm>
          </p:grpSpPr>
          <p:grpSp>
            <p:nvGrpSpPr>
              <p:cNvPr id="74" name="Grupp 73"/>
              <p:cNvGrpSpPr/>
              <p:nvPr/>
            </p:nvGrpSpPr>
            <p:grpSpPr>
              <a:xfrm>
                <a:off x="4458688" y="1752381"/>
                <a:ext cx="371525" cy="421498"/>
                <a:chOff x="4130162" y="1361218"/>
                <a:chExt cx="371525" cy="421498"/>
              </a:xfrm>
            </p:grpSpPr>
            <p:sp>
              <p:nvSpPr>
                <p:cNvPr id="78" name="textruta 77"/>
                <p:cNvSpPr txBox="1"/>
                <p:nvPr/>
              </p:nvSpPr>
              <p:spPr>
                <a:xfrm>
                  <a:off x="4239305" y="1361218"/>
                  <a:ext cx="26238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sv-SE" dirty="0">
                      <a:solidFill>
                        <a:prstClr val="black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rPr>
                    <a:t>6</a:t>
                  </a:r>
                </a:p>
              </p:txBody>
            </p:sp>
            <p:cxnSp>
              <p:nvCxnSpPr>
                <p:cNvPr id="76" name="Rak 75"/>
                <p:cNvCxnSpPr/>
                <p:nvPr/>
              </p:nvCxnSpPr>
              <p:spPr>
                <a:xfrm flipH="1">
                  <a:off x="4130162" y="1695046"/>
                  <a:ext cx="63860" cy="87670"/>
                </a:xfrm>
                <a:prstGeom prst="line">
                  <a:avLst/>
                </a:prstGeom>
                <a:ln w="28575" cmpd="sng">
                  <a:solidFill>
                    <a:srgbClr val="C0504D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5" name="textruta 74"/>
              <p:cNvSpPr txBox="1"/>
              <p:nvPr/>
            </p:nvSpPr>
            <p:spPr>
              <a:xfrm>
                <a:off x="4132759" y="1752039"/>
                <a:ext cx="26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dirty="0">
                    <a:solidFill>
                      <a:prstClr val="black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0</a:t>
                </a:r>
              </a:p>
            </p:txBody>
          </p:sp>
        </p:grpSp>
        <p:sp>
          <p:nvSpPr>
            <p:cNvPr id="96" name="textruta 95"/>
            <p:cNvSpPr txBox="1"/>
            <p:nvPr/>
          </p:nvSpPr>
          <p:spPr>
            <a:xfrm>
              <a:off x="8181075" y="2925871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dirty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6</a:t>
              </a:r>
            </a:p>
          </p:txBody>
        </p:sp>
      </p:grpSp>
      <p:grpSp>
        <p:nvGrpSpPr>
          <p:cNvPr id="6" name="Grupp 5"/>
          <p:cNvGrpSpPr/>
          <p:nvPr/>
        </p:nvGrpSpPr>
        <p:grpSpPr>
          <a:xfrm>
            <a:off x="6785173" y="4038854"/>
            <a:ext cx="1159774" cy="382914"/>
            <a:chOff x="6785173" y="4038854"/>
            <a:chExt cx="1159774" cy="382914"/>
          </a:xfrm>
        </p:grpSpPr>
        <p:grpSp>
          <p:nvGrpSpPr>
            <p:cNvPr id="98" name="Grupp 97"/>
            <p:cNvGrpSpPr/>
            <p:nvPr/>
          </p:nvGrpSpPr>
          <p:grpSpPr>
            <a:xfrm>
              <a:off x="6785173" y="4038854"/>
              <a:ext cx="724459" cy="377295"/>
              <a:chOff x="4146226" y="1762675"/>
              <a:chExt cx="724459" cy="377295"/>
            </a:xfrm>
          </p:grpSpPr>
          <p:sp>
            <p:nvSpPr>
              <p:cNvPr id="103" name="textruta 102"/>
              <p:cNvSpPr txBox="1"/>
              <p:nvPr/>
            </p:nvSpPr>
            <p:spPr>
              <a:xfrm>
                <a:off x="4608303" y="1762675"/>
                <a:ext cx="26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dirty="0">
                    <a:solidFill>
                      <a:prstClr val="black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6</a:t>
                </a:r>
              </a:p>
            </p:txBody>
          </p:sp>
          <p:sp>
            <p:nvSpPr>
              <p:cNvPr id="100" name="textruta 99"/>
              <p:cNvSpPr txBox="1"/>
              <p:nvPr/>
            </p:nvSpPr>
            <p:spPr>
              <a:xfrm>
                <a:off x="4146226" y="1770638"/>
                <a:ext cx="26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dirty="0">
                    <a:solidFill>
                      <a:prstClr val="black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4</a:t>
                </a:r>
              </a:p>
            </p:txBody>
          </p:sp>
        </p:grpSp>
        <p:sp>
          <p:nvSpPr>
            <p:cNvPr id="99" name="textruta 98"/>
            <p:cNvSpPr txBox="1"/>
            <p:nvPr/>
          </p:nvSpPr>
          <p:spPr>
            <a:xfrm>
              <a:off x="7682565" y="4052436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dirty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</p:grpSp>
      <p:sp>
        <p:nvSpPr>
          <p:cNvPr id="101" name="Rektangel 100">
            <a:extLst>
              <a:ext uri="{FF2B5EF4-FFF2-40B4-BE49-F238E27FC236}">
                <a16:creationId xmlns:a16="http://schemas.microsoft.com/office/drawing/2014/main" id="{C66C0531-5914-974D-937E-7030D741244F}"/>
              </a:ext>
            </a:extLst>
          </p:cNvPr>
          <p:cNvSpPr/>
          <p:nvPr/>
        </p:nvSpPr>
        <p:spPr>
          <a:xfrm>
            <a:off x="60216" y="122624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99959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147" grpId="0"/>
      <p:bldP spid="155" grpId="0"/>
      <p:bldP spid="156" grpId="0"/>
      <p:bldP spid="158" grpId="0"/>
      <p:bldP spid="159" grpId="0"/>
      <p:bldP spid="160" grpId="0"/>
      <p:bldP spid="161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237840"/>
              </p:ext>
            </p:extLst>
          </p:nvPr>
        </p:nvGraphicFramePr>
        <p:xfrm>
          <a:off x="5747630" y="718619"/>
          <a:ext cx="1846243" cy="55514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6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3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36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417">
                <a:tc>
                  <a:txBody>
                    <a:bodyPr/>
                    <a:lstStyle/>
                    <a:p>
                      <a:r>
                        <a:rPr lang="sv-SE" sz="1400" b="1" i="0" dirty="0">
                          <a:latin typeface="+mn-lt"/>
                          <a:cs typeface="Times New Roman"/>
                        </a:rPr>
                        <a:t>m</a:t>
                      </a: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1" i="0" dirty="0">
                          <a:latin typeface="+mn-lt"/>
                          <a:cs typeface="Times New Roman"/>
                        </a:rPr>
                        <a:t>dm</a:t>
                      </a: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1" i="0" dirty="0">
                          <a:latin typeface="+mn-lt"/>
                          <a:cs typeface="Times New Roman"/>
                        </a:rPr>
                        <a:t>cm</a:t>
                      </a: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1" i="0" dirty="0">
                          <a:latin typeface="+mn-lt"/>
                          <a:cs typeface="Times New Roman"/>
                        </a:rPr>
                        <a:t>mm</a:t>
                      </a: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12" name="Grupp 11"/>
          <p:cNvGrpSpPr/>
          <p:nvPr/>
        </p:nvGrpSpPr>
        <p:grpSpPr>
          <a:xfrm>
            <a:off x="6267034" y="1827233"/>
            <a:ext cx="729072" cy="402391"/>
            <a:chOff x="4202239" y="1767721"/>
            <a:chExt cx="729072" cy="402391"/>
          </a:xfrm>
        </p:grpSpPr>
        <p:grpSp>
          <p:nvGrpSpPr>
            <p:cNvPr id="56" name="Grupp 55"/>
            <p:cNvGrpSpPr/>
            <p:nvPr/>
          </p:nvGrpSpPr>
          <p:grpSpPr>
            <a:xfrm>
              <a:off x="4550243" y="1774649"/>
              <a:ext cx="381068" cy="395463"/>
              <a:chOff x="4221717" y="1383486"/>
              <a:chExt cx="381068" cy="395463"/>
            </a:xfrm>
          </p:grpSpPr>
          <p:cxnSp>
            <p:nvCxnSpPr>
              <p:cNvPr id="57" name="Rak 56"/>
              <p:cNvCxnSpPr/>
              <p:nvPr/>
            </p:nvCxnSpPr>
            <p:spPr>
              <a:xfrm flipH="1">
                <a:off x="4221717" y="1691279"/>
                <a:ext cx="63860" cy="87670"/>
              </a:xfrm>
              <a:prstGeom prst="line">
                <a:avLst/>
              </a:prstGeom>
              <a:ln w="28575" cmpd="sng">
                <a:solidFill>
                  <a:srgbClr val="C0504D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0" name="textruta 59"/>
              <p:cNvSpPr txBox="1"/>
              <p:nvPr/>
            </p:nvSpPr>
            <p:spPr>
              <a:xfrm>
                <a:off x="4340403" y="1383486"/>
                <a:ext cx="26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dirty="0">
                    <a:solidFill>
                      <a:prstClr val="black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1</a:t>
                </a:r>
              </a:p>
            </p:txBody>
          </p:sp>
        </p:grpSp>
        <p:sp>
          <p:nvSpPr>
            <p:cNvPr id="62" name="textruta 61"/>
            <p:cNvSpPr txBox="1"/>
            <p:nvPr/>
          </p:nvSpPr>
          <p:spPr>
            <a:xfrm>
              <a:off x="4202239" y="1767721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dirty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7</a:t>
              </a:r>
            </a:p>
          </p:txBody>
        </p:sp>
      </p:grpSp>
      <p:grpSp>
        <p:nvGrpSpPr>
          <p:cNvPr id="133" name="Grupp 132"/>
          <p:cNvGrpSpPr/>
          <p:nvPr/>
        </p:nvGrpSpPr>
        <p:grpSpPr>
          <a:xfrm>
            <a:off x="5833582" y="5522964"/>
            <a:ext cx="1547916" cy="413167"/>
            <a:chOff x="3973862" y="4579157"/>
            <a:chExt cx="1547916" cy="413167"/>
          </a:xfrm>
        </p:grpSpPr>
        <p:grpSp>
          <p:nvGrpSpPr>
            <p:cNvPr id="134" name="Grupp 133"/>
            <p:cNvGrpSpPr/>
            <p:nvPr/>
          </p:nvGrpSpPr>
          <p:grpSpPr>
            <a:xfrm>
              <a:off x="3973862" y="4579157"/>
              <a:ext cx="1146435" cy="413167"/>
              <a:chOff x="4151732" y="1717883"/>
              <a:chExt cx="1146435" cy="413167"/>
            </a:xfrm>
          </p:grpSpPr>
          <p:grpSp>
            <p:nvGrpSpPr>
              <p:cNvPr id="136" name="Grupp 135"/>
              <p:cNvGrpSpPr/>
              <p:nvPr/>
            </p:nvGrpSpPr>
            <p:grpSpPr>
              <a:xfrm>
                <a:off x="4471601" y="1720605"/>
                <a:ext cx="826566" cy="410445"/>
                <a:chOff x="4143075" y="1329442"/>
                <a:chExt cx="826566" cy="410445"/>
              </a:xfrm>
            </p:grpSpPr>
            <p:cxnSp>
              <p:nvCxnSpPr>
                <p:cNvPr id="138" name="Rak 137"/>
                <p:cNvCxnSpPr/>
                <p:nvPr/>
              </p:nvCxnSpPr>
              <p:spPr>
                <a:xfrm flipH="1">
                  <a:off x="4143075" y="1652217"/>
                  <a:ext cx="63860" cy="87670"/>
                </a:xfrm>
                <a:prstGeom prst="line">
                  <a:avLst/>
                </a:prstGeom>
                <a:ln w="28575" cmpd="sng">
                  <a:solidFill>
                    <a:srgbClr val="C0504D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139" name="Grupp 138"/>
                <p:cNvGrpSpPr/>
                <p:nvPr/>
              </p:nvGrpSpPr>
              <p:grpSpPr>
                <a:xfrm>
                  <a:off x="4292165" y="1329442"/>
                  <a:ext cx="677476" cy="378439"/>
                  <a:chOff x="3773307" y="916984"/>
                  <a:chExt cx="677476" cy="378439"/>
                </a:xfrm>
              </p:grpSpPr>
              <p:sp>
                <p:nvSpPr>
                  <p:cNvPr id="140" name="textruta 139"/>
                  <p:cNvSpPr txBox="1"/>
                  <p:nvPr/>
                </p:nvSpPr>
                <p:spPr>
                  <a:xfrm>
                    <a:off x="3773307" y="916984"/>
                    <a:ext cx="26238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sv-SE" dirty="0">
                        <a:solidFill>
                          <a:prstClr val="black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rPr>
                      <a:t>8</a:t>
                    </a:r>
                  </a:p>
                </p:txBody>
              </p:sp>
              <p:sp>
                <p:nvSpPr>
                  <p:cNvPr id="141" name="textruta 140"/>
                  <p:cNvSpPr txBox="1"/>
                  <p:nvPr/>
                </p:nvSpPr>
                <p:spPr>
                  <a:xfrm>
                    <a:off x="4188401" y="926091"/>
                    <a:ext cx="26238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sv-SE" dirty="0">
                      <a:solidFill>
                        <a:prstClr val="black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endParaRPr>
                  </a:p>
                </p:txBody>
              </p:sp>
            </p:grpSp>
          </p:grpSp>
          <p:sp>
            <p:nvSpPr>
              <p:cNvPr id="137" name="textruta 136"/>
              <p:cNvSpPr txBox="1"/>
              <p:nvPr/>
            </p:nvSpPr>
            <p:spPr>
              <a:xfrm>
                <a:off x="4151732" y="1717883"/>
                <a:ext cx="26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dirty="0">
                    <a:solidFill>
                      <a:prstClr val="black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3</a:t>
                </a:r>
              </a:p>
            </p:txBody>
          </p:sp>
        </p:grpSp>
        <p:sp>
          <p:nvSpPr>
            <p:cNvPr id="135" name="textruta 134"/>
            <p:cNvSpPr txBox="1"/>
            <p:nvPr/>
          </p:nvSpPr>
          <p:spPr>
            <a:xfrm>
              <a:off x="5259396" y="4603080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44" name="Grupp 143"/>
          <p:cNvGrpSpPr/>
          <p:nvPr/>
        </p:nvGrpSpPr>
        <p:grpSpPr>
          <a:xfrm>
            <a:off x="5833582" y="5892296"/>
            <a:ext cx="731052" cy="369332"/>
            <a:chOff x="3654142" y="961033"/>
            <a:chExt cx="731052" cy="369332"/>
          </a:xfrm>
        </p:grpSpPr>
        <p:sp>
          <p:nvSpPr>
            <p:cNvPr id="145" name="textruta 144"/>
            <p:cNvSpPr txBox="1"/>
            <p:nvPr/>
          </p:nvSpPr>
          <p:spPr>
            <a:xfrm>
              <a:off x="3654142" y="961033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dirty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  <p:sp>
          <p:nvSpPr>
            <p:cNvPr id="146" name="textruta 145"/>
            <p:cNvSpPr txBox="1"/>
            <p:nvPr/>
          </p:nvSpPr>
          <p:spPr>
            <a:xfrm>
              <a:off x="4122812" y="961033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dirty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8</a:t>
              </a:r>
            </a:p>
          </p:txBody>
        </p:sp>
      </p:grpSp>
      <p:grpSp>
        <p:nvGrpSpPr>
          <p:cNvPr id="2" name="Grupp 1"/>
          <p:cNvGrpSpPr/>
          <p:nvPr/>
        </p:nvGrpSpPr>
        <p:grpSpPr>
          <a:xfrm>
            <a:off x="0" y="1827173"/>
            <a:ext cx="7593873" cy="3707620"/>
            <a:chOff x="-1651430" y="1827173"/>
            <a:chExt cx="10355005" cy="3698678"/>
          </a:xfrm>
        </p:grpSpPr>
        <p:cxnSp>
          <p:nvCxnSpPr>
            <p:cNvPr id="21505" name="Rak 21504"/>
            <p:cNvCxnSpPr/>
            <p:nvPr/>
          </p:nvCxnSpPr>
          <p:spPr>
            <a:xfrm flipV="1">
              <a:off x="6186038" y="1827173"/>
              <a:ext cx="2514965" cy="303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Rak 148"/>
            <p:cNvCxnSpPr/>
            <p:nvPr/>
          </p:nvCxnSpPr>
          <p:spPr>
            <a:xfrm>
              <a:off x="6186038" y="2571027"/>
              <a:ext cx="2514965" cy="17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Rak 149"/>
            <p:cNvCxnSpPr/>
            <p:nvPr/>
          </p:nvCxnSpPr>
          <p:spPr>
            <a:xfrm flipV="1">
              <a:off x="-1651430" y="3318308"/>
              <a:ext cx="10352432" cy="777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Rak 150"/>
            <p:cNvCxnSpPr/>
            <p:nvPr/>
          </p:nvCxnSpPr>
          <p:spPr>
            <a:xfrm>
              <a:off x="6186038" y="4046912"/>
              <a:ext cx="2517537" cy="1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Rak 151"/>
            <p:cNvCxnSpPr/>
            <p:nvPr/>
          </p:nvCxnSpPr>
          <p:spPr>
            <a:xfrm>
              <a:off x="6186038" y="4783794"/>
              <a:ext cx="2514965" cy="622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Rak 152"/>
            <p:cNvCxnSpPr/>
            <p:nvPr/>
          </p:nvCxnSpPr>
          <p:spPr>
            <a:xfrm>
              <a:off x="6186038" y="5520083"/>
              <a:ext cx="2517537" cy="57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" name="Grupp 123"/>
          <p:cNvGrpSpPr/>
          <p:nvPr/>
        </p:nvGrpSpPr>
        <p:grpSpPr>
          <a:xfrm>
            <a:off x="5854503" y="5153632"/>
            <a:ext cx="1141603" cy="413167"/>
            <a:chOff x="4134061" y="1730916"/>
            <a:chExt cx="1141603" cy="413167"/>
          </a:xfrm>
        </p:grpSpPr>
        <p:grpSp>
          <p:nvGrpSpPr>
            <p:cNvPr id="125" name="Grupp 124"/>
            <p:cNvGrpSpPr/>
            <p:nvPr/>
          </p:nvGrpSpPr>
          <p:grpSpPr>
            <a:xfrm>
              <a:off x="4581810" y="1730916"/>
              <a:ext cx="693854" cy="413167"/>
              <a:chOff x="4253284" y="1339753"/>
              <a:chExt cx="693854" cy="413167"/>
            </a:xfrm>
          </p:grpSpPr>
          <p:cxnSp>
            <p:nvCxnSpPr>
              <p:cNvPr id="127" name="Rak 126"/>
              <p:cNvCxnSpPr/>
              <p:nvPr/>
            </p:nvCxnSpPr>
            <p:spPr>
              <a:xfrm flipH="1">
                <a:off x="4566070" y="1665250"/>
                <a:ext cx="63860" cy="87670"/>
              </a:xfrm>
              <a:prstGeom prst="line">
                <a:avLst/>
              </a:prstGeom>
              <a:ln w="28575" cmpd="sng">
                <a:solidFill>
                  <a:srgbClr val="C0504D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pSp>
            <p:nvGrpSpPr>
              <p:cNvPr id="128" name="Grupp 127"/>
              <p:cNvGrpSpPr/>
              <p:nvPr/>
            </p:nvGrpSpPr>
            <p:grpSpPr>
              <a:xfrm>
                <a:off x="4253284" y="1339753"/>
                <a:ext cx="693854" cy="369332"/>
                <a:chOff x="3734426" y="927295"/>
                <a:chExt cx="693854" cy="369332"/>
              </a:xfrm>
            </p:grpSpPr>
            <p:sp>
              <p:nvSpPr>
                <p:cNvPr id="129" name="textruta 128"/>
                <p:cNvSpPr txBox="1"/>
                <p:nvPr/>
              </p:nvSpPr>
              <p:spPr>
                <a:xfrm>
                  <a:off x="3734426" y="927295"/>
                  <a:ext cx="26238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sv-SE" dirty="0">
                      <a:solidFill>
                        <a:prstClr val="black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rPr>
                    <a:t>7</a:t>
                  </a:r>
                </a:p>
              </p:txBody>
            </p:sp>
            <p:sp>
              <p:nvSpPr>
                <p:cNvPr id="130" name="textruta 129"/>
                <p:cNvSpPr txBox="1"/>
                <p:nvPr/>
              </p:nvSpPr>
              <p:spPr>
                <a:xfrm>
                  <a:off x="4165898" y="927295"/>
                  <a:ext cx="26238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sv-SE" dirty="0">
                      <a:solidFill>
                        <a:prstClr val="black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rPr>
                    <a:t>2</a:t>
                  </a:r>
                </a:p>
              </p:txBody>
            </p:sp>
          </p:grpSp>
        </p:grpSp>
        <p:sp>
          <p:nvSpPr>
            <p:cNvPr id="126" name="textruta 125"/>
            <p:cNvSpPr txBox="1"/>
            <p:nvPr/>
          </p:nvSpPr>
          <p:spPr>
            <a:xfrm>
              <a:off x="4134061" y="1738487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87" name="Grupp 86"/>
          <p:cNvGrpSpPr/>
          <p:nvPr/>
        </p:nvGrpSpPr>
        <p:grpSpPr>
          <a:xfrm>
            <a:off x="6278328" y="3664558"/>
            <a:ext cx="725239" cy="428025"/>
            <a:chOff x="4132813" y="1329814"/>
            <a:chExt cx="725239" cy="428025"/>
          </a:xfrm>
        </p:grpSpPr>
        <p:cxnSp>
          <p:nvCxnSpPr>
            <p:cNvPr id="88" name="Rak 87"/>
            <p:cNvCxnSpPr/>
            <p:nvPr/>
          </p:nvCxnSpPr>
          <p:spPr>
            <a:xfrm flipH="1">
              <a:off x="4461371" y="1678464"/>
              <a:ext cx="58665" cy="79375"/>
            </a:xfrm>
            <a:prstGeom prst="line">
              <a:avLst/>
            </a:prstGeom>
            <a:ln w="28575" cmpd="sng">
              <a:solidFill>
                <a:srgbClr val="C0504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89" name="Grupp 88"/>
            <p:cNvGrpSpPr/>
            <p:nvPr/>
          </p:nvGrpSpPr>
          <p:grpSpPr>
            <a:xfrm>
              <a:off x="4132813" y="1329814"/>
              <a:ext cx="725239" cy="384803"/>
              <a:chOff x="3613955" y="917356"/>
              <a:chExt cx="725239" cy="384803"/>
            </a:xfrm>
          </p:grpSpPr>
          <p:sp>
            <p:nvSpPr>
              <p:cNvPr id="90" name="textruta 89"/>
              <p:cNvSpPr txBox="1"/>
              <p:nvPr/>
            </p:nvSpPr>
            <p:spPr>
              <a:xfrm>
                <a:off x="3613955" y="932827"/>
                <a:ext cx="26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dirty="0">
                    <a:solidFill>
                      <a:prstClr val="black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0</a:t>
                </a:r>
              </a:p>
            </p:txBody>
          </p:sp>
          <p:sp>
            <p:nvSpPr>
              <p:cNvPr id="91" name="textruta 90"/>
              <p:cNvSpPr txBox="1"/>
              <p:nvPr/>
            </p:nvSpPr>
            <p:spPr>
              <a:xfrm>
                <a:off x="4076812" y="917356"/>
                <a:ext cx="26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dirty="0">
                    <a:solidFill>
                      <a:prstClr val="black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9</a:t>
                </a:r>
              </a:p>
            </p:txBody>
          </p:sp>
        </p:grpSp>
      </p:grpSp>
      <p:sp>
        <p:nvSpPr>
          <p:cNvPr id="132" name="Rektangel 131"/>
          <p:cNvSpPr/>
          <p:nvPr/>
        </p:nvSpPr>
        <p:spPr>
          <a:xfrm>
            <a:off x="309143" y="1957288"/>
            <a:ext cx="1872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Skriv i millimeter.</a:t>
            </a:r>
          </a:p>
        </p:txBody>
      </p:sp>
      <p:sp>
        <p:nvSpPr>
          <p:cNvPr id="147" name="Rektangel 146"/>
          <p:cNvSpPr/>
          <p:nvPr/>
        </p:nvSpPr>
        <p:spPr>
          <a:xfrm>
            <a:off x="2924421" y="1273175"/>
            <a:ext cx="727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8 m =</a:t>
            </a:r>
            <a:endParaRPr lang="sv-SE" dirty="0"/>
          </a:p>
        </p:txBody>
      </p:sp>
      <p:grpSp>
        <p:nvGrpSpPr>
          <p:cNvPr id="11" name="Grupp 10"/>
          <p:cNvGrpSpPr/>
          <p:nvPr/>
        </p:nvGrpSpPr>
        <p:grpSpPr>
          <a:xfrm>
            <a:off x="5820900" y="1450530"/>
            <a:ext cx="1655590" cy="376643"/>
            <a:chOff x="5770117" y="1448683"/>
            <a:chExt cx="1655590" cy="376643"/>
          </a:xfrm>
        </p:grpSpPr>
        <p:grpSp>
          <p:nvGrpSpPr>
            <p:cNvPr id="50" name="Grupp 49"/>
            <p:cNvGrpSpPr/>
            <p:nvPr/>
          </p:nvGrpSpPr>
          <p:grpSpPr>
            <a:xfrm>
              <a:off x="5770117" y="1448683"/>
              <a:ext cx="717757" cy="376643"/>
              <a:chOff x="3659132" y="957922"/>
              <a:chExt cx="717757" cy="376643"/>
            </a:xfrm>
          </p:grpSpPr>
          <p:sp>
            <p:nvSpPr>
              <p:cNvPr id="52" name="textruta 51"/>
              <p:cNvSpPr txBox="1"/>
              <p:nvPr/>
            </p:nvSpPr>
            <p:spPr>
              <a:xfrm>
                <a:off x="3659132" y="965233"/>
                <a:ext cx="26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dirty="0">
                    <a:solidFill>
                      <a:prstClr val="black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8</a:t>
                </a:r>
              </a:p>
            </p:txBody>
          </p:sp>
          <p:sp>
            <p:nvSpPr>
              <p:cNvPr id="53" name="textruta 52"/>
              <p:cNvSpPr txBox="1"/>
              <p:nvPr/>
            </p:nvSpPr>
            <p:spPr>
              <a:xfrm>
                <a:off x="4114507" y="957922"/>
                <a:ext cx="26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dirty="0">
                    <a:solidFill>
                      <a:prstClr val="black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0</a:t>
                </a:r>
              </a:p>
            </p:txBody>
          </p:sp>
        </p:grpSp>
        <p:sp>
          <p:nvSpPr>
            <p:cNvPr id="148" name="textruta 147"/>
            <p:cNvSpPr txBox="1"/>
            <p:nvPr/>
          </p:nvSpPr>
          <p:spPr>
            <a:xfrm>
              <a:off x="6665320" y="1448683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dirty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154" name="textruta 153"/>
            <p:cNvSpPr txBox="1"/>
            <p:nvPr/>
          </p:nvSpPr>
          <p:spPr>
            <a:xfrm>
              <a:off x="7163325" y="1450530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dirty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</p:grpSp>
      <p:sp>
        <p:nvSpPr>
          <p:cNvPr id="155" name="Rektangel 154"/>
          <p:cNvSpPr>
            <a:spLocks noChangeArrowheads="1"/>
          </p:cNvSpPr>
          <p:nvPr/>
        </p:nvSpPr>
        <p:spPr bwMode="auto">
          <a:xfrm>
            <a:off x="3513835" y="1265864"/>
            <a:ext cx="11258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8 000 mm</a:t>
            </a:r>
            <a:endParaRPr lang="sv-SE" dirty="0"/>
          </a:p>
        </p:txBody>
      </p:sp>
      <p:sp>
        <p:nvSpPr>
          <p:cNvPr id="156" name="Rektangel 155"/>
          <p:cNvSpPr/>
          <p:nvPr/>
        </p:nvSpPr>
        <p:spPr>
          <a:xfrm>
            <a:off x="2652113" y="2018827"/>
            <a:ext cx="1001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7,1 </a:t>
            </a:r>
            <a:r>
              <a:rPr lang="sv-SE" dirty="0"/>
              <a:t>dm =</a:t>
            </a:r>
          </a:p>
        </p:txBody>
      </p:sp>
      <p:grpSp>
        <p:nvGrpSpPr>
          <p:cNvPr id="63" name="Grupp 62"/>
          <p:cNvGrpSpPr/>
          <p:nvPr/>
        </p:nvGrpSpPr>
        <p:grpSpPr>
          <a:xfrm>
            <a:off x="6262514" y="2164815"/>
            <a:ext cx="1213976" cy="387727"/>
            <a:chOff x="4494192" y="1731960"/>
            <a:chExt cx="1213976" cy="387727"/>
          </a:xfrm>
        </p:grpSpPr>
        <p:grpSp>
          <p:nvGrpSpPr>
            <p:cNvPr id="67" name="Grupp 66"/>
            <p:cNvGrpSpPr/>
            <p:nvPr/>
          </p:nvGrpSpPr>
          <p:grpSpPr>
            <a:xfrm>
              <a:off x="4963897" y="1731960"/>
              <a:ext cx="744271" cy="369332"/>
              <a:chOff x="4116513" y="928339"/>
              <a:chExt cx="744271" cy="369332"/>
            </a:xfrm>
          </p:grpSpPr>
          <p:sp>
            <p:nvSpPr>
              <p:cNvPr id="68" name="textruta 67"/>
              <p:cNvSpPr txBox="1"/>
              <p:nvPr/>
            </p:nvSpPr>
            <p:spPr>
              <a:xfrm>
                <a:off x="4116513" y="928339"/>
                <a:ext cx="26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dirty="0">
                    <a:solidFill>
                      <a:prstClr val="black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1</a:t>
                </a:r>
              </a:p>
            </p:txBody>
          </p:sp>
          <p:sp>
            <p:nvSpPr>
              <p:cNvPr id="69" name="textruta 68"/>
              <p:cNvSpPr txBox="1"/>
              <p:nvPr/>
            </p:nvSpPr>
            <p:spPr>
              <a:xfrm>
                <a:off x="4598402" y="928339"/>
                <a:ext cx="26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dirty="0">
                    <a:solidFill>
                      <a:prstClr val="black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0</a:t>
                </a:r>
              </a:p>
            </p:txBody>
          </p:sp>
        </p:grpSp>
        <p:sp>
          <p:nvSpPr>
            <p:cNvPr id="65" name="textruta 64"/>
            <p:cNvSpPr txBox="1"/>
            <p:nvPr/>
          </p:nvSpPr>
          <p:spPr>
            <a:xfrm>
              <a:off x="4494192" y="1750355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dirty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7</a:t>
              </a:r>
            </a:p>
          </p:txBody>
        </p:sp>
      </p:grpSp>
      <p:sp>
        <p:nvSpPr>
          <p:cNvPr id="158" name="Rektangel 157"/>
          <p:cNvSpPr>
            <a:spLocks noChangeArrowheads="1"/>
          </p:cNvSpPr>
          <p:nvPr/>
        </p:nvSpPr>
        <p:spPr bwMode="auto">
          <a:xfrm>
            <a:off x="3584915" y="2011899"/>
            <a:ext cx="95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710 mm </a:t>
            </a:r>
            <a:endParaRPr lang="sv-SE" dirty="0"/>
          </a:p>
        </p:txBody>
      </p:sp>
      <p:sp>
        <p:nvSpPr>
          <p:cNvPr id="159" name="Rektangel 158"/>
          <p:cNvSpPr/>
          <p:nvPr/>
        </p:nvSpPr>
        <p:spPr>
          <a:xfrm>
            <a:off x="2738747" y="2756699"/>
            <a:ext cx="97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2,5 cm =</a:t>
            </a:r>
            <a:endParaRPr lang="sv-SE" dirty="0"/>
          </a:p>
        </p:txBody>
      </p:sp>
      <p:grpSp>
        <p:nvGrpSpPr>
          <p:cNvPr id="73" name="Grupp 72"/>
          <p:cNvGrpSpPr/>
          <p:nvPr/>
        </p:nvGrpSpPr>
        <p:grpSpPr>
          <a:xfrm>
            <a:off x="6736734" y="2565105"/>
            <a:ext cx="739756" cy="416676"/>
            <a:chOff x="4205681" y="1761115"/>
            <a:chExt cx="739756" cy="416676"/>
          </a:xfrm>
        </p:grpSpPr>
        <p:grpSp>
          <p:nvGrpSpPr>
            <p:cNvPr id="74" name="Grupp 73"/>
            <p:cNvGrpSpPr/>
            <p:nvPr/>
          </p:nvGrpSpPr>
          <p:grpSpPr>
            <a:xfrm>
              <a:off x="4564633" y="1768043"/>
              <a:ext cx="380804" cy="409748"/>
              <a:chOff x="4236107" y="1376880"/>
              <a:chExt cx="380804" cy="409748"/>
            </a:xfrm>
          </p:grpSpPr>
          <p:sp>
            <p:nvSpPr>
              <p:cNvPr id="78" name="textruta 77"/>
              <p:cNvSpPr txBox="1"/>
              <p:nvPr/>
            </p:nvSpPr>
            <p:spPr>
              <a:xfrm>
                <a:off x="4354529" y="1376880"/>
                <a:ext cx="26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dirty="0">
                    <a:solidFill>
                      <a:prstClr val="black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5</a:t>
                </a:r>
              </a:p>
            </p:txBody>
          </p:sp>
          <p:cxnSp>
            <p:nvCxnSpPr>
              <p:cNvPr id="76" name="Rak 75"/>
              <p:cNvCxnSpPr/>
              <p:nvPr/>
            </p:nvCxnSpPr>
            <p:spPr>
              <a:xfrm flipH="1">
                <a:off x="4236107" y="1698958"/>
                <a:ext cx="63860" cy="87670"/>
              </a:xfrm>
              <a:prstGeom prst="line">
                <a:avLst/>
              </a:prstGeom>
              <a:ln w="28575" cmpd="sng">
                <a:solidFill>
                  <a:srgbClr val="C0504D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5" name="textruta 74"/>
            <p:cNvSpPr txBox="1"/>
            <p:nvPr/>
          </p:nvSpPr>
          <p:spPr>
            <a:xfrm>
              <a:off x="4205681" y="1761115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dirty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</p:grpSp>
      <p:sp>
        <p:nvSpPr>
          <p:cNvPr id="160" name="Rektangel 159"/>
          <p:cNvSpPr>
            <a:spLocks noChangeArrowheads="1"/>
          </p:cNvSpPr>
          <p:nvPr/>
        </p:nvSpPr>
        <p:spPr bwMode="auto">
          <a:xfrm>
            <a:off x="3601186" y="2749771"/>
            <a:ext cx="8396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25 mm </a:t>
            </a:r>
            <a:endParaRPr lang="sv-SE" dirty="0"/>
          </a:p>
        </p:txBody>
      </p:sp>
      <p:sp>
        <p:nvSpPr>
          <p:cNvPr id="161" name="Rektangel 160"/>
          <p:cNvSpPr/>
          <p:nvPr/>
        </p:nvSpPr>
        <p:spPr>
          <a:xfrm>
            <a:off x="2889668" y="3495363"/>
            <a:ext cx="802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/>
              <a:t>9 cm =</a:t>
            </a:r>
            <a:endParaRPr lang="sv-SE" dirty="0"/>
          </a:p>
        </p:txBody>
      </p:sp>
      <p:grpSp>
        <p:nvGrpSpPr>
          <p:cNvPr id="15" name="Grupp 14"/>
          <p:cNvGrpSpPr/>
          <p:nvPr/>
        </p:nvGrpSpPr>
        <p:grpSpPr>
          <a:xfrm>
            <a:off x="6741109" y="3310697"/>
            <a:ext cx="713585" cy="372867"/>
            <a:chOff x="7493744" y="3299988"/>
            <a:chExt cx="713585" cy="372867"/>
          </a:xfrm>
        </p:grpSpPr>
        <p:sp>
          <p:nvSpPr>
            <p:cNvPr id="94" name="textruta 93"/>
            <p:cNvSpPr txBox="1"/>
            <p:nvPr/>
          </p:nvSpPr>
          <p:spPr>
            <a:xfrm>
              <a:off x="7493744" y="3303523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dirty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9</a:t>
              </a:r>
            </a:p>
          </p:txBody>
        </p:sp>
        <p:sp>
          <p:nvSpPr>
            <p:cNvPr id="162" name="textruta 161"/>
            <p:cNvSpPr txBox="1"/>
            <p:nvPr/>
          </p:nvSpPr>
          <p:spPr>
            <a:xfrm>
              <a:off x="7944947" y="3299988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64" name="Rektangel 163"/>
          <p:cNvSpPr>
            <a:spLocks noChangeArrowheads="1"/>
          </p:cNvSpPr>
          <p:nvPr/>
        </p:nvSpPr>
        <p:spPr bwMode="auto">
          <a:xfrm>
            <a:off x="3601186" y="3509239"/>
            <a:ext cx="8341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0,9 dm</a:t>
            </a:r>
            <a:endParaRPr lang="sv-SE" dirty="0"/>
          </a:p>
        </p:txBody>
      </p:sp>
      <p:sp>
        <p:nvSpPr>
          <p:cNvPr id="165" name="Rektangel 164"/>
          <p:cNvSpPr/>
          <p:nvPr/>
        </p:nvSpPr>
        <p:spPr>
          <a:xfrm>
            <a:off x="2439653" y="4231798"/>
            <a:ext cx="1175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/>
              <a:t>1 40 mm =</a:t>
            </a:r>
            <a:endParaRPr lang="sv-SE" dirty="0"/>
          </a:p>
        </p:txBody>
      </p:sp>
      <p:grpSp>
        <p:nvGrpSpPr>
          <p:cNvPr id="112" name="Grupp 111"/>
          <p:cNvGrpSpPr/>
          <p:nvPr/>
        </p:nvGrpSpPr>
        <p:grpSpPr>
          <a:xfrm>
            <a:off x="6302541" y="4403222"/>
            <a:ext cx="691882" cy="423835"/>
            <a:chOff x="4402825" y="1765567"/>
            <a:chExt cx="691882" cy="423835"/>
          </a:xfrm>
        </p:grpSpPr>
        <p:grpSp>
          <p:nvGrpSpPr>
            <p:cNvPr id="113" name="Grupp 112"/>
            <p:cNvGrpSpPr/>
            <p:nvPr/>
          </p:nvGrpSpPr>
          <p:grpSpPr>
            <a:xfrm>
              <a:off x="4724483" y="1770638"/>
              <a:ext cx="370224" cy="418764"/>
              <a:chOff x="4395957" y="1379475"/>
              <a:chExt cx="370224" cy="418764"/>
            </a:xfrm>
          </p:grpSpPr>
          <p:cxnSp>
            <p:nvCxnSpPr>
              <p:cNvPr id="115" name="Rak 114"/>
              <p:cNvCxnSpPr/>
              <p:nvPr/>
            </p:nvCxnSpPr>
            <p:spPr>
              <a:xfrm flipH="1">
                <a:off x="4395957" y="1726008"/>
                <a:ext cx="61741" cy="72231"/>
              </a:xfrm>
              <a:prstGeom prst="line">
                <a:avLst/>
              </a:prstGeom>
              <a:ln w="28575" cmpd="sng">
                <a:solidFill>
                  <a:srgbClr val="C0504D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7" name="textruta 116"/>
              <p:cNvSpPr txBox="1"/>
              <p:nvPr/>
            </p:nvSpPr>
            <p:spPr>
              <a:xfrm>
                <a:off x="4503799" y="1379475"/>
                <a:ext cx="26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dirty="0">
                    <a:solidFill>
                      <a:prstClr val="black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4</a:t>
                </a:r>
              </a:p>
            </p:txBody>
          </p:sp>
        </p:grpSp>
        <p:sp>
          <p:nvSpPr>
            <p:cNvPr id="114" name="textruta 113"/>
            <p:cNvSpPr txBox="1"/>
            <p:nvPr/>
          </p:nvSpPr>
          <p:spPr>
            <a:xfrm>
              <a:off x="4402825" y="1765567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dirty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</p:grpSp>
      <p:sp>
        <p:nvSpPr>
          <p:cNvPr id="166" name="Rektangel 165"/>
          <p:cNvSpPr>
            <a:spLocks noChangeArrowheads="1"/>
          </p:cNvSpPr>
          <p:nvPr/>
        </p:nvSpPr>
        <p:spPr bwMode="auto">
          <a:xfrm>
            <a:off x="3601186" y="4241685"/>
            <a:ext cx="8341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1,4 dm </a:t>
            </a:r>
            <a:endParaRPr lang="sv-SE" dirty="0"/>
          </a:p>
        </p:txBody>
      </p:sp>
      <p:sp>
        <p:nvSpPr>
          <p:cNvPr id="167" name="Rektangel 166"/>
          <p:cNvSpPr/>
          <p:nvPr/>
        </p:nvSpPr>
        <p:spPr>
          <a:xfrm>
            <a:off x="2688939" y="4970993"/>
            <a:ext cx="919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/>
              <a:t>72 cm =</a:t>
            </a:r>
            <a:endParaRPr lang="sv-SE" dirty="0"/>
          </a:p>
        </p:txBody>
      </p:sp>
      <p:sp>
        <p:nvSpPr>
          <p:cNvPr id="168" name="Rektangel 167"/>
          <p:cNvSpPr>
            <a:spLocks noChangeArrowheads="1"/>
          </p:cNvSpPr>
          <p:nvPr/>
        </p:nvSpPr>
        <p:spPr bwMode="auto">
          <a:xfrm>
            <a:off x="3576359" y="4980143"/>
            <a:ext cx="8341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7,2 dm </a:t>
            </a:r>
            <a:endParaRPr lang="sv-SE" dirty="0"/>
          </a:p>
        </p:txBody>
      </p:sp>
      <p:sp>
        <p:nvSpPr>
          <p:cNvPr id="169" name="Rektangel 168"/>
          <p:cNvSpPr/>
          <p:nvPr/>
        </p:nvSpPr>
        <p:spPr>
          <a:xfrm>
            <a:off x="3576359" y="5725506"/>
            <a:ext cx="776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/>
              <a:t>38 dm </a:t>
            </a:r>
            <a:endParaRPr lang="sv-SE" dirty="0"/>
          </a:p>
        </p:txBody>
      </p:sp>
      <p:sp>
        <p:nvSpPr>
          <p:cNvPr id="170" name="Rektangel 169"/>
          <p:cNvSpPr>
            <a:spLocks noChangeArrowheads="1"/>
          </p:cNvSpPr>
          <p:nvPr/>
        </p:nvSpPr>
        <p:spPr bwMode="auto">
          <a:xfrm>
            <a:off x="2738747" y="5725506"/>
            <a:ext cx="8799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3,8 m = </a:t>
            </a:r>
            <a:endParaRPr lang="sv-SE" dirty="0"/>
          </a:p>
        </p:txBody>
      </p:sp>
      <p:grpSp>
        <p:nvGrpSpPr>
          <p:cNvPr id="4" name="Grupp 3"/>
          <p:cNvGrpSpPr/>
          <p:nvPr/>
        </p:nvGrpSpPr>
        <p:grpSpPr>
          <a:xfrm>
            <a:off x="5820900" y="1072491"/>
            <a:ext cx="686770" cy="379886"/>
            <a:chOff x="5820900" y="1072491"/>
            <a:chExt cx="686770" cy="379886"/>
          </a:xfrm>
        </p:grpSpPr>
        <p:sp>
          <p:nvSpPr>
            <p:cNvPr id="40" name="textruta 39"/>
            <p:cNvSpPr txBox="1"/>
            <p:nvPr/>
          </p:nvSpPr>
          <p:spPr>
            <a:xfrm>
              <a:off x="5820900" y="1072491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dirty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8</a:t>
              </a:r>
            </a:p>
          </p:txBody>
        </p:sp>
        <p:sp>
          <p:nvSpPr>
            <p:cNvPr id="96" name="textruta 95"/>
            <p:cNvSpPr txBox="1"/>
            <p:nvPr/>
          </p:nvSpPr>
          <p:spPr>
            <a:xfrm>
              <a:off x="6245288" y="1083045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99" name="Grupp 98"/>
          <p:cNvGrpSpPr/>
          <p:nvPr/>
        </p:nvGrpSpPr>
        <p:grpSpPr>
          <a:xfrm>
            <a:off x="6736734" y="2934437"/>
            <a:ext cx="1119522" cy="376260"/>
            <a:chOff x="4502154" y="1763710"/>
            <a:chExt cx="1119522" cy="376260"/>
          </a:xfrm>
        </p:grpSpPr>
        <p:grpSp>
          <p:nvGrpSpPr>
            <p:cNvPr id="101" name="Grupp 100"/>
            <p:cNvGrpSpPr/>
            <p:nvPr/>
          </p:nvGrpSpPr>
          <p:grpSpPr>
            <a:xfrm>
              <a:off x="4977902" y="1763710"/>
              <a:ext cx="643774" cy="369332"/>
              <a:chOff x="4130518" y="960089"/>
              <a:chExt cx="643774" cy="369332"/>
            </a:xfrm>
          </p:grpSpPr>
          <p:sp>
            <p:nvSpPr>
              <p:cNvPr id="104" name="textruta 103"/>
              <p:cNvSpPr txBox="1"/>
              <p:nvPr/>
            </p:nvSpPr>
            <p:spPr>
              <a:xfrm>
                <a:off x="4130518" y="960089"/>
                <a:ext cx="26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dirty="0">
                    <a:solidFill>
                      <a:prstClr val="black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5</a:t>
                </a:r>
              </a:p>
            </p:txBody>
          </p:sp>
          <p:sp>
            <p:nvSpPr>
              <p:cNvPr id="105" name="textruta 104"/>
              <p:cNvSpPr txBox="1"/>
              <p:nvPr/>
            </p:nvSpPr>
            <p:spPr>
              <a:xfrm>
                <a:off x="4511910" y="960089"/>
                <a:ext cx="26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dirty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02" name="textruta 101"/>
            <p:cNvSpPr txBox="1"/>
            <p:nvPr/>
          </p:nvSpPr>
          <p:spPr>
            <a:xfrm>
              <a:off x="4502154" y="1770638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dirty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</p:grpSp>
      <p:grpSp>
        <p:nvGrpSpPr>
          <p:cNvPr id="5" name="Grupp 4"/>
          <p:cNvGrpSpPr/>
          <p:nvPr/>
        </p:nvGrpSpPr>
        <p:grpSpPr>
          <a:xfrm>
            <a:off x="6282497" y="4033890"/>
            <a:ext cx="1581866" cy="380203"/>
            <a:chOff x="5757462" y="4405278"/>
            <a:chExt cx="1581866" cy="380203"/>
          </a:xfrm>
        </p:grpSpPr>
        <p:grpSp>
          <p:nvGrpSpPr>
            <p:cNvPr id="98" name="Grupp 97"/>
            <p:cNvGrpSpPr/>
            <p:nvPr/>
          </p:nvGrpSpPr>
          <p:grpSpPr>
            <a:xfrm>
              <a:off x="5757462" y="4405278"/>
              <a:ext cx="715025" cy="369332"/>
              <a:chOff x="4118473" y="1759767"/>
              <a:chExt cx="715025" cy="369332"/>
            </a:xfrm>
          </p:grpSpPr>
          <p:sp>
            <p:nvSpPr>
              <p:cNvPr id="103" name="textruta 102"/>
              <p:cNvSpPr txBox="1"/>
              <p:nvPr/>
            </p:nvSpPr>
            <p:spPr>
              <a:xfrm>
                <a:off x="4571116" y="1759767"/>
                <a:ext cx="26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dirty="0">
                    <a:solidFill>
                      <a:prstClr val="black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4</a:t>
                </a:r>
              </a:p>
            </p:txBody>
          </p:sp>
          <p:sp>
            <p:nvSpPr>
              <p:cNvPr id="100" name="textruta 99"/>
              <p:cNvSpPr txBox="1"/>
              <p:nvPr/>
            </p:nvSpPr>
            <p:spPr>
              <a:xfrm>
                <a:off x="4118473" y="1759767"/>
                <a:ext cx="26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dirty="0">
                    <a:solidFill>
                      <a:prstClr val="black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1</a:t>
                </a:r>
              </a:p>
            </p:txBody>
          </p:sp>
        </p:grpSp>
        <p:sp>
          <p:nvSpPr>
            <p:cNvPr id="106" name="textruta 105"/>
            <p:cNvSpPr txBox="1"/>
            <p:nvPr/>
          </p:nvSpPr>
          <p:spPr>
            <a:xfrm>
              <a:off x="6670396" y="4410349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dirty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  <p:sp>
          <p:nvSpPr>
            <p:cNvPr id="107" name="textruta 106"/>
            <p:cNvSpPr txBox="1"/>
            <p:nvPr/>
          </p:nvSpPr>
          <p:spPr>
            <a:xfrm>
              <a:off x="7076946" y="4416149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" name="Grupp 5"/>
          <p:cNvGrpSpPr/>
          <p:nvPr/>
        </p:nvGrpSpPr>
        <p:grpSpPr>
          <a:xfrm>
            <a:off x="5911556" y="4772554"/>
            <a:ext cx="1578608" cy="384033"/>
            <a:chOff x="5829335" y="5141021"/>
            <a:chExt cx="1578608" cy="384033"/>
          </a:xfrm>
        </p:grpSpPr>
        <p:grpSp>
          <p:nvGrpSpPr>
            <p:cNvPr id="119" name="Grupp 118"/>
            <p:cNvGrpSpPr/>
            <p:nvPr/>
          </p:nvGrpSpPr>
          <p:grpSpPr>
            <a:xfrm>
              <a:off x="5829335" y="5155659"/>
              <a:ext cx="1091935" cy="369395"/>
              <a:chOff x="4087027" y="1770638"/>
              <a:chExt cx="1091935" cy="369395"/>
            </a:xfrm>
          </p:grpSpPr>
          <p:grpSp>
            <p:nvGrpSpPr>
              <p:cNvPr id="120" name="Grupp 119"/>
              <p:cNvGrpSpPr/>
              <p:nvPr/>
            </p:nvGrpSpPr>
            <p:grpSpPr>
              <a:xfrm>
                <a:off x="4477723" y="1770701"/>
                <a:ext cx="701239" cy="369332"/>
                <a:chOff x="3630339" y="967080"/>
                <a:chExt cx="701239" cy="369332"/>
              </a:xfrm>
            </p:grpSpPr>
            <p:sp>
              <p:nvSpPr>
                <p:cNvPr id="122" name="textruta 121"/>
                <p:cNvSpPr txBox="1"/>
                <p:nvPr/>
              </p:nvSpPr>
              <p:spPr>
                <a:xfrm>
                  <a:off x="3630339" y="967080"/>
                  <a:ext cx="26238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sv-SE" dirty="0">
                      <a:solidFill>
                        <a:prstClr val="black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rPr>
                    <a:t>7</a:t>
                  </a:r>
                </a:p>
              </p:txBody>
            </p:sp>
            <p:sp>
              <p:nvSpPr>
                <p:cNvPr id="123" name="textruta 122"/>
                <p:cNvSpPr txBox="1"/>
                <p:nvPr/>
              </p:nvSpPr>
              <p:spPr>
                <a:xfrm>
                  <a:off x="4069196" y="967080"/>
                  <a:ext cx="26238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sv-SE" dirty="0">
                      <a:solidFill>
                        <a:prstClr val="black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rPr>
                    <a:t>2</a:t>
                  </a:r>
                </a:p>
              </p:txBody>
            </p:sp>
          </p:grpSp>
          <p:sp>
            <p:nvSpPr>
              <p:cNvPr id="121" name="textruta 120"/>
              <p:cNvSpPr txBox="1"/>
              <p:nvPr/>
            </p:nvSpPr>
            <p:spPr>
              <a:xfrm>
                <a:off x="4087027" y="1770638"/>
                <a:ext cx="26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sv-SE" dirty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08" name="textruta 107"/>
            <p:cNvSpPr txBox="1"/>
            <p:nvPr/>
          </p:nvSpPr>
          <p:spPr>
            <a:xfrm>
              <a:off x="7145561" y="5141021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09" name="Rektangel 108"/>
          <p:cNvSpPr/>
          <p:nvPr/>
        </p:nvSpPr>
        <p:spPr>
          <a:xfrm>
            <a:off x="330332" y="4642391"/>
            <a:ext cx="1850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Skriv i decimeter.</a:t>
            </a:r>
          </a:p>
        </p:txBody>
      </p:sp>
      <p:sp>
        <p:nvSpPr>
          <p:cNvPr id="110" name="Rektangel 109">
            <a:extLst>
              <a:ext uri="{FF2B5EF4-FFF2-40B4-BE49-F238E27FC236}">
                <a16:creationId xmlns:a16="http://schemas.microsoft.com/office/drawing/2014/main" id="{6604456F-7B7C-1043-AEC5-9D6BB4209E1F}"/>
              </a:ext>
            </a:extLst>
          </p:cNvPr>
          <p:cNvSpPr/>
          <p:nvPr/>
        </p:nvSpPr>
        <p:spPr>
          <a:xfrm>
            <a:off x="60216" y="122624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273242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55" grpId="0"/>
      <p:bldP spid="156" grpId="0"/>
      <p:bldP spid="158" grpId="0"/>
      <p:bldP spid="159" grpId="0"/>
      <p:bldP spid="160" grpId="0"/>
      <p:bldP spid="161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09" grpId="0"/>
      <p:bldP spid="1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082932"/>
              </p:ext>
            </p:extLst>
          </p:nvPr>
        </p:nvGraphicFramePr>
        <p:xfrm>
          <a:off x="5747630" y="718619"/>
          <a:ext cx="2319411" cy="33337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61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3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3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35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417">
                <a:tc>
                  <a:txBody>
                    <a:bodyPr/>
                    <a:lstStyle/>
                    <a:p>
                      <a:r>
                        <a:rPr lang="sv-SE" sz="1400" b="0" i="0" u="none" dirty="0">
                          <a:latin typeface="+mn-lt"/>
                          <a:cs typeface="Times New Roman"/>
                        </a:rPr>
                        <a:t>mil</a:t>
                      </a: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 i="0" u="none" dirty="0">
                          <a:latin typeface="+mn-lt"/>
                          <a:cs typeface="Times New Roman"/>
                        </a:rPr>
                        <a:t>km</a:t>
                      </a: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400" b="0" i="0" u="none" dirty="0">
                        <a:latin typeface="+mn-lt"/>
                        <a:cs typeface="Times New Roman"/>
                      </a:endParaRP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400" b="0" i="0" u="none" dirty="0">
                        <a:latin typeface="+mn-lt"/>
                        <a:cs typeface="Times New Roman"/>
                      </a:endParaRP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 i="0" u="none" dirty="0">
                          <a:latin typeface="+mn-lt"/>
                          <a:cs typeface="Times New Roman"/>
                        </a:rPr>
                        <a:t> m</a:t>
                      </a:r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800" dirty="0"/>
                        <a:t> </a:t>
                      </a:r>
                      <a:r>
                        <a:rPr lang="sv-SE" sz="1800" baseline="0" dirty="0"/>
                        <a:t> </a:t>
                      </a:r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417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 marL="91436" marR="91436" marT="45668" marB="45668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" name="Grupp 1"/>
          <p:cNvGrpSpPr/>
          <p:nvPr/>
        </p:nvGrpSpPr>
        <p:grpSpPr>
          <a:xfrm>
            <a:off x="5747630" y="1827173"/>
            <a:ext cx="2319411" cy="2225263"/>
            <a:chOff x="6310227" y="1827173"/>
            <a:chExt cx="2393348" cy="2219896"/>
          </a:xfrm>
        </p:grpSpPr>
        <p:cxnSp>
          <p:nvCxnSpPr>
            <p:cNvPr id="21505" name="Rak 21504"/>
            <p:cNvCxnSpPr/>
            <p:nvPr/>
          </p:nvCxnSpPr>
          <p:spPr>
            <a:xfrm>
              <a:off x="6310227" y="1827173"/>
              <a:ext cx="239077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Rak 148"/>
            <p:cNvCxnSpPr/>
            <p:nvPr/>
          </p:nvCxnSpPr>
          <p:spPr>
            <a:xfrm>
              <a:off x="6310227" y="2572825"/>
              <a:ext cx="239077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Rak 149"/>
            <p:cNvCxnSpPr/>
            <p:nvPr/>
          </p:nvCxnSpPr>
          <p:spPr>
            <a:xfrm>
              <a:off x="6310227" y="3318308"/>
              <a:ext cx="239077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Rak 150"/>
            <p:cNvCxnSpPr/>
            <p:nvPr/>
          </p:nvCxnSpPr>
          <p:spPr>
            <a:xfrm>
              <a:off x="6312799" y="4047069"/>
              <a:ext cx="239077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Rektangel 131"/>
          <p:cNvSpPr/>
          <p:nvPr/>
        </p:nvSpPr>
        <p:spPr>
          <a:xfrm>
            <a:off x="1895720" y="711866"/>
            <a:ext cx="1805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Skriv i kilometer.</a:t>
            </a:r>
          </a:p>
        </p:txBody>
      </p:sp>
      <p:sp>
        <p:nvSpPr>
          <p:cNvPr id="147" name="Rektangel 146"/>
          <p:cNvSpPr/>
          <p:nvPr/>
        </p:nvSpPr>
        <p:spPr>
          <a:xfrm>
            <a:off x="2042222" y="1265864"/>
            <a:ext cx="811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9 mil =</a:t>
            </a:r>
            <a:endParaRPr lang="sv-SE" dirty="0"/>
          </a:p>
        </p:txBody>
      </p:sp>
      <p:grpSp>
        <p:nvGrpSpPr>
          <p:cNvPr id="11" name="Grupp 10"/>
          <p:cNvGrpSpPr/>
          <p:nvPr/>
        </p:nvGrpSpPr>
        <p:grpSpPr>
          <a:xfrm>
            <a:off x="5847532" y="1448683"/>
            <a:ext cx="687899" cy="374199"/>
            <a:chOff x="6198410" y="1452974"/>
            <a:chExt cx="687899" cy="374199"/>
          </a:xfrm>
        </p:grpSpPr>
        <p:sp>
          <p:nvSpPr>
            <p:cNvPr id="53" name="textruta 52"/>
            <p:cNvSpPr txBox="1"/>
            <p:nvPr/>
          </p:nvSpPr>
          <p:spPr>
            <a:xfrm>
              <a:off x="6198410" y="1457841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dirty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9</a:t>
              </a:r>
            </a:p>
          </p:txBody>
        </p:sp>
        <p:sp>
          <p:nvSpPr>
            <p:cNvPr id="148" name="textruta 147"/>
            <p:cNvSpPr txBox="1"/>
            <p:nvPr/>
          </p:nvSpPr>
          <p:spPr>
            <a:xfrm>
              <a:off x="6623927" y="1452974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dirty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</p:grpSp>
      <p:sp>
        <p:nvSpPr>
          <p:cNvPr id="155" name="Rektangel 154"/>
          <p:cNvSpPr>
            <a:spLocks noChangeArrowheads="1"/>
          </p:cNvSpPr>
          <p:nvPr/>
        </p:nvSpPr>
        <p:spPr bwMode="auto">
          <a:xfrm>
            <a:off x="2765084" y="1275022"/>
            <a:ext cx="7601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90 km</a:t>
            </a:r>
            <a:endParaRPr lang="sv-SE" dirty="0"/>
          </a:p>
        </p:txBody>
      </p:sp>
      <p:sp>
        <p:nvSpPr>
          <p:cNvPr id="156" name="Rektangel 155"/>
          <p:cNvSpPr/>
          <p:nvPr/>
        </p:nvSpPr>
        <p:spPr>
          <a:xfrm>
            <a:off x="2868912" y="2014816"/>
            <a:ext cx="81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1,8 km</a:t>
            </a:r>
            <a:endParaRPr lang="sv-SE" dirty="0"/>
          </a:p>
        </p:txBody>
      </p:sp>
      <p:sp>
        <p:nvSpPr>
          <p:cNvPr id="158" name="Rektangel 157"/>
          <p:cNvSpPr>
            <a:spLocks noChangeArrowheads="1"/>
          </p:cNvSpPr>
          <p:nvPr/>
        </p:nvSpPr>
        <p:spPr bwMode="auto">
          <a:xfrm>
            <a:off x="1760353" y="2014879"/>
            <a:ext cx="11085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1 800 m = </a:t>
            </a:r>
            <a:endParaRPr lang="sv-SE" dirty="0"/>
          </a:p>
        </p:txBody>
      </p:sp>
      <p:sp>
        <p:nvSpPr>
          <p:cNvPr id="159" name="Rektangel 158"/>
          <p:cNvSpPr/>
          <p:nvPr/>
        </p:nvSpPr>
        <p:spPr>
          <a:xfrm>
            <a:off x="2807776" y="2746975"/>
            <a:ext cx="760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35 km</a:t>
            </a:r>
            <a:endParaRPr lang="sv-SE" dirty="0"/>
          </a:p>
        </p:txBody>
      </p:sp>
      <p:grpSp>
        <p:nvGrpSpPr>
          <p:cNvPr id="73" name="Grupp 72"/>
          <p:cNvGrpSpPr/>
          <p:nvPr/>
        </p:nvGrpSpPr>
        <p:grpSpPr>
          <a:xfrm>
            <a:off x="5840007" y="2562309"/>
            <a:ext cx="710471" cy="415691"/>
            <a:chOff x="4113432" y="1758319"/>
            <a:chExt cx="710471" cy="415691"/>
          </a:xfrm>
        </p:grpSpPr>
        <p:grpSp>
          <p:nvGrpSpPr>
            <p:cNvPr id="74" name="Grupp 73"/>
            <p:cNvGrpSpPr/>
            <p:nvPr/>
          </p:nvGrpSpPr>
          <p:grpSpPr>
            <a:xfrm>
              <a:off x="4426758" y="1770638"/>
              <a:ext cx="397145" cy="403372"/>
              <a:chOff x="4098232" y="1379475"/>
              <a:chExt cx="397145" cy="403372"/>
            </a:xfrm>
          </p:grpSpPr>
          <p:sp>
            <p:nvSpPr>
              <p:cNvPr id="78" name="textruta 77"/>
              <p:cNvSpPr txBox="1"/>
              <p:nvPr/>
            </p:nvSpPr>
            <p:spPr>
              <a:xfrm>
                <a:off x="4232995" y="1379475"/>
                <a:ext cx="26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dirty="0">
                    <a:solidFill>
                      <a:prstClr val="black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5</a:t>
                </a:r>
              </a:p>
            </p:txBody>
          </p:sp>
          <p:cxnSp>
            <p:nvCxnSpPr>
              <p:cNvPr id="76" name="Rak 75"/>
              <p:cNvCxnSpPr/>
              <p:nvPr/>
            </p:nvCxnSpPr>
            <p:spPr>
              <a:xfrm flipH="1">
                <a:off x="4098232" y="1695177"/>
                <a:ext cx="63860" cy="87670"/>
              </a:xfrm>
              <a:prstGeom prst="line">
                <a:avLst/>
              </a:prstGeom>
              <a:ln w="28575" cmpd="sng">
                <a:solidFill>
                  <a:srgbClr val="C0504D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5" name="textruta 74"/>
            <p:cNvSpPr txBox="1"/>
            <p:nvPr/>
          </p:nvSpPr>
          <p:spPr>
            <a:xfrm>
              <a:off x="4113432" y="1758319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dirty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3</a:t>
              </a:r>
            </a:p>
          </p:txBody>
        </p:sp>
      </p:grpSp>
      <p:sp>
        <p:nvSpPr>
          <p:cNvPr id="160" name="Rektangel 159"/>
          <p:cNvSpPr>
            <a:spLocks noChangeArrowheads="1"/>
          </p:cNvSpPr>
          <p:nvPr/>
        </p:nvSpPr>
        <p:spPr bwMode="auto">
          <a:xfrm>
            <a:off x="1821847" y="2760846"/>
            <a:ext cx="9859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3,5 mil =</a:t>
            </a:r>
            <a:endParaRPr lang="sv-SE" dirty="0"/>
          </a:p>
        </p:txBody>
      </p:sp>
      <p:sp>
        <p:nvSpPr>
          <p:cNvPr id="161" name="Rektangel 160"/>
          <p:cNvSpPr/>
          <p:nvPr/>
        </p:nvSpPr>
        <p:spPr>
          <a:xfrm>
            <a:off x="2776376" y="3484654"/>
            <a:ext cx="1051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/>
              <a:t>0,042 km</a:t>
            </a:r>
            <a:endParaRPr lang="sv-SE" dirty="0"/>
          </a:p>
        </p:txBody>
      </p:sp>
      <p:sp>
        <p:nvSpPr>
          <p:cNvPr id="164" name="Rektangel 163"/>
          <p:cNvSpPr>
            <a:spLocks noChangeArrowheads="1"/>
          </p:cNvSpPr>
          <p:nvPr/>
        </p:nvSpPr>
        <p:spPr bwMode="auto">
          <a:xfrm>
            <a:off x="1942698" y="3484654"/>
            <a:ext cx="8223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42 m =</a:t>
            </a:r>
            <a:endParaRPr lang="sv-SE" dirty="0"/>
          </a:p>
        </p:txBody>
      </p:sp>
      <p:sp>
        <p:nvSpPr>
          <p:cNvPr id="165" name="Rektangel 164"/>
          <p:cNvSpPr/>
          <p:nvPr/>
        </p:nvSpPr>
        <p:spPr>
          <a:xfrm>
            <a:off x="1256524" y="4841324"/>
            <a:ext cx="1749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/>
              <a:t>65  </a:t>
            </a:r>
            <a:r>
              <a:rPr lang="sv-SE" dirty="0"/>
              <a:t>centimeter</a:t>
            </a:r>
            <a:r>
              <a:rPr lang="is-IS" dirty="0"/>
              <a:t> =</a:t>
            </a:r>
            <a:endParaRPr lang="sv-SE" dirty="0"/>
          </a:p>
        </p:txBody>
      </p:sp>
      <p:sp>
        <p:nvSpPr>
          <p:cNvPr id="166" name="Rektangel 165"/>
          <p:cNvSpPr>
            <a:spLocks noChangeArrowheads="1"/>
          </p:cNvSpPr>
          <p:nvPr/>
        </p:nvSpPr>
        <p:spPr bwMode="auto">
          <a:xfrm>
            <a:off x="2884354" y="4855048"/>
            <a:ext cx="1371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650  </a:t>
            </a:r>
            <a:r>
              <a:rPr lang="is-IS" b="1" dirty="0">
                <a:solidFill>
                  <a:srgbClr val="800000"/>
                </a:solidFill>
              </a:rPr>
              <a:t>? </a:t>
            </a:r>
            <a:r>
              <a:rPr lang="is-IS" dirty="0"/>
              <a:t>meter </a:t>
            </a:r>
            <a:endParaRPr lang="sv-SE" dirty="0"/>
          </a:p>
        </p:txBody>
      </p:sp>
      <p:sp>
        <p:nvSpPr>
          <p:cNvPr id="167" name="Rektangel 166"/>
          <p:cNvSpPr/>
          <p:nvPr/>
        </p:nvSpPr>
        <p:spPr>
          <a:xfrm>
            <a:off x="1698081" y="5247197"/>
            <a:ext cx="1267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0</a:t>
            </a:r>
            <a:r>
              <a:rPr lang="is-IS" dirty="0"/>
              <a:t>,2 meter =</a:t>
            </a:r>
            <a:endParaRPr lang="sv-SE" dirty="0"/>
          </a:p>
        </p:txBody>
      </p:sp>
      <p:sp>
        <p:nvSpPr>
          <p:cNvPr id="168" name="Rektangel 167"/>
          <p:cNvSpPr>
            <a:spLocks noChangeArrowheads="1"/>
          </p:cNvSpPr>
          <p:nvPr/>
        </p:nvSpPr>
        <p:spPr bwMode="auto">
          <a:xfrm>
            <a:off x="2884354" y="5253307"/>
            <a:ext cx="10848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2</a:t>
            </a:r>
            <a:r>
              <a:rPr lang="is-IS" b="1" dirty="0">
                <a:solidFill>
                  <a:srgbClr val="800000"/>
                </a:solidFill>
              </a:rPr>
              <a:t> ? </a:t>
            </a:r>
            <a:r>
              <a:rPr lang="is-IS" dirty="0"/>
              <a:t>meter </a:t>
            </a:r>
            <a:endParaRPr lang="sv-SE" dirty="0"/>
          </a:p>
        </p:txBody>
      </p:sp>
      <p:sp>
        <p:nvSpPr>
          <p:cNvPr id="169" name="Rektangel 168"/>
          <p:cNvSpPr/>
          <p:nvPr/>
        </p:nvSpPr>
        <p:spPr>
          <a:xfrm>
            <a:off x="1359384" y="5702328"/>
            <a:ext cx="1606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/>
              <a:t>40 millimeter =</a:t>
            </a:r>
            <a:endParaRPr lang="sv-SE" dirty="0"/>
          </a:p>
        </p:txBody>
      </p:sp>
      <p:sp>
        <p:nvSpPr>
          <p:cNvPr id="170" name="Rektangel 169"/>
          <p:cNvSpPr>
            <a:spLocks noChangeArrowheads="1"/>
          </p:cNvSpPr>
          <p:nvPr/>
        </p:nvSpPr>
        <p:spPr bwMode="auto">
          <a:xfrm>
            <a:off x="2884354" y="5693930"/>
            <a:ext cx="1137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4  </a:t>
            </a:r>
            <a:r>
              <a:rPr lang="is-IS" b="1" dirty="0">
                <a:solidFill>
                  <a:srgbClr val="800000"/>
                </a:solidFill>
              </a:rPr>
              <a:t>?</a:t>
            </a:r>
            <a:r>
              <a:rPr lang="is-IS" dirty="0"/>
              <a:t> meter</a:t>
            </a:r>
            <a:endParaRPr lang="sv-SE" dirty="0"/>
          </a:p>
        </p:txBody>
      </p:sp>
      <p:grpSp>
        <p:nvGrpSpPr>
          <p:cNvPr id="4" name="Grupp 3"/>
          <p:cNvGrpSpPr/>
          <p:nvPr/>
        </p:nvGrpSpPr>
        <p:grpSpPr>
          <a:xfrm>
            <a:off x="5386370" y="1079351"/>
            <a:ext cx="727505" cy="371179"/>
            <a:chOff x="5780165" y="1081198"/>
            <a:chExt cx="727505" cy="371179"/>
          </a:xfrm>
        </p:grpSpPr>
        <p:sp>
          <p:nvSpPr>
            <p:cNvPr id="40" name="textruta 39"/>
            <p:cNvSpPr txBox="1"/>
            <p:nvPr/>
          </p:nvSpPr>
          <p:spPr>
            <a:xfrm>
              <a:off x="5780165" y="1081198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6" name="textruta 95"/>
            <p:cNvSpPr txBox="1"/>
            <p:nvPr/>
          </p:nvSpPr>
          <p:spPr>
            <a:xfrm>
              <a:off x="6245288" y="1083045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dirty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9</a:t>
              </a:r>
            </a:p>
          </p:txBody>
        </p:sp>
      </p:grpSp>
      <p:grpSp>
        <p:nvGrpSpPr>
          <p:cNvPr id="99" name="Grupp 98"/>
          <p:cNvGrpSpPr/>
          <p:nvPr/>
        </p:nvGrpSpPr>
        <p:grpSpPr>
          <a:xfrm>
            <a:off x="5444416" y="2923728"/>
            <a:ext cx="1112031" cy="376260"/>
            <a:chOff x="4481523" y="1763710"/>
            <a:chExt cx="1112031" cy="376260"/>
          </a:xfrm>
        </p:grpSpPr>
        <p:grpSp>
          <p:nvGrpSpPr>
            <p:cNvPr id="101" name="Grupp 100"/>
            <p:cNvGrpSpPr/>
            <p:nvPr/>
          </p:nvGrpSpPr>
          <p:grpSpPr>
            <a:xfrm>
              <a:off x="4884639" y="1763710"/>
              <a:ext cx="708915" cy="376260"/>
              <a:chOff x="4037255" y="960089"/>
              <a:chExt cx="708915" cy="376260"/>
            </a:xfrm>
          </p:grpSpPr>
          <p:sp>
            <p:nvSpPr>
              <p:cNvPr id="104" name="textruta 103"/>
              <p:cNvSpPr txBox="1"/>
              <p:nvPr/>
            </p:nvSpPr>
            <p:spPr>
              <a:xfrm>
                <a:off x="4037255" y="967017"/>
                <a:ext cx="26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dirty="0">
                    <a:solidFill>
                      <a:prstClr val="black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3</a:t>
                </a:r>
              </a:p>
            </p:txBody>
          </p:sp>
          <p:sp>
            <p:nvSpPr>
              <p:cNvPr id="105" name="textruta 104"/>
              <p:cNvSpPr txBox="1"/>
              <p:nvPr/>
            </p:nvSpPr>
            <p:spPr>
              <a:xfrm>
                <a:off x="4483788" y="960089"/>
                <a:ext cx="26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dirty="0">
                    <a:solidFill>
                      <a:prstClr val="black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5</a:t>
                </a:r>
              </a:p>
            </p:txBody>
          </p:sp>
        </p:grpSp>
        <p:sp>
          <p:nvSpPr>
            <p:cNvPr id="102" name="textruta 101"/>
            <p:cNvSpPr txBox="1"/>
            <p:nvPr/>
          </p:nvSpPr>
          <p:spPr>
            <a:xfrm>
              <a:off x="4481523" y="1770638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sv-SE" dirty="0">
                <a:solidFill>
                  <a:prstClr val="black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7" name="textruta 6"/>
          <p:cNvSpPr txBox="1"/>
          <p:nvPr/>
        </p:nvSpPr>
        <p:spPr>
          <a:xfrm>
            <a:off x="1783378" y="4288716"/>
            <a:ext cx="2513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Vilket prefix saknas? 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4422459" y="4853946"/>
            <a:ext cx="1327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Svar: milli</a:t>
            </a:r>
          </a:p>
        </p:txBody>
      </p:sp>
      <p:sp>
        <p:nvSpPr>
          <p:cNvPr id="109" name="textruta 108"/>
          <p:cNvSpPr txBox="1"/>
          <p:nvPr/>
        </p:nvSpPr>
        <p:spPr>
          <a:xfrm>
            <a:off x="4420602" y="5253307"/>
            <a:ext cx="1327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Svar: deci</a:t>
            </a:r>
          </a:p>
        </p:txBody>
      </p:sp>
      <p:sp>
        <p:nvSpPr>
          <p:cNvPr id="110" name="textruta 109"/>
          <p:cNvSpPr txBox="1"/>
          <p:nvPr/>
        </p:nvSpPr>
        <p:spPr>
          <a:xfrm>
            <a:off x="4420602" y="5693930"/>
            <a:ext cx="1327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Svar: </a:t>
            </a:r>
            <a:r>
              <a:rPr lang="sv-SE" dirty="0" err="1">
                <a:latin typeface="Bradley Hand Bold"/>
                <a:cs typeface="Bradley Hand Bold"/>
              </a:rPr>
              <a:t>centi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15" name="Grupp 14"/>
          <p:cNvGrpSpPr/>
          <p:nvPr/>
        </p:nvGrpSpPr>
        <p:grpSpPr>
          <a:xfrm>
            <a:off x="7229367" y="3299988"/>
            <a:ext cx="727856" cy="369332"/>
            <a:chOff x="7479473" y="3299988"/>
            <a:chExt cx="727856" cy="369332"/>
          </a:xfrm>
        </p:grpSpPr>
        <p:sp>
          <p:nvSpPr>
            <p:cNvPr id="94" name="textruta 93"/>
            <p:cNvSpPr txBox="1"/>
            <p:nvPr/>
          </p:nvSpPr>
          <p:spPr>
            <a:xfrm>
              <a:off x="7479473" y="3299988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dirty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4</a:t>
              </a:r>
            </a:p>
          </p:txBody>
        </p:sp>
        <p:sp>
          <p:nvSpPr>
            <p:cNvPr id="162" name="textruta 161"/>
            <p:cNvSpPr txBox="1"/>
            <p:nvPr/>
          </p:nvSpPr>
          <p:spPr>
            <a:xfrm>
              <a:off x="7944947" y="3299988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dirty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</p:grpSp>
      <p:sp>
        <p:nvSpPr>
          <p:cNvPr id="68" name="Rektangel 67"/>
          <p:cNvSpPr/>
          <p:nvPr/>
        </p:nvSpPr>
        <p:spPr>
          <a:xfrm>
            <a:off x="1942698" y="6097067"/>
            <a:ext cx="98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/>
              <a:t>0,5 mil =</a:t>
            </a:r>
            <a:endParaRPr lang="sv-SE" dirty="0"/>
          </a:p>
        </p:txBody>
      </p:sp>
      <p:sp>
        <p:nvSpPr>
          <p:cNvPr id="70" name="Rektangel 69"/>
          <p:cNvSpPr>
            <a:spLocks noChangeArrowheads="1"/>
          </p:cNvSpPr>
          <p:nvPr/>
        </p:nvSpPr>
        <p:spPr bwMode="auto">
          <a:xfrm>
            <a:off x="2884354" y="6111626"/>
            <a:ext cx="1137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s-IS" dirty="0"/>
              <a:t>5  </a:t>
            </a:r>
            <a:r>
              <a:rPr lang="is-IS" b="1" dirty="0">
                <a:solidFill>
                  <a:srgbClr val="800000"/>
                </a:solidFill>
              </a:rPr>
              <a:t>?</a:t>
            </a:r>
            <a:r>
              <a:rPr lang="is-IS" dirty="0"/>
              <a:t> meter</a:t>
            </a:r>
            <a:endParaRPr lang="sv-SE" dirty="0"/>
          </a:p>
        </p:txBody>
      </p:sp>
      <p:sp>
        <p:nvSpPr>
          <p:cNvPr id="71" name="textruta 70"/>
          <p:cNvSpPr txBox="1"/>
          <p:nvPr/>
        </p:nvSpPr>
        <p:spPr>
          <a:xfrm>
            <a:off x="4397442" y="6086471"/>
            <a:ext cx="1327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Svar: kilo</a:t>
            </a:r>
          </a:p>
        </p:txBody>
      </p:sp>
      <p:grpSp>
        <p:nvGrpSpPr>
          <p:cNvPr id="5" name="Grupp 4"/>
          <p:cNvGrpSpPr/>
          <p:nvPr/>
        </p:nvGrpSpPr>
        <p:grpSpPr>
          <a:xfrm>
            <a:off x="6288096" y="1823645"/>
            <a:ext cx="1669127" cy="369332"/>
            <a:chOff x="6280049" y="2192977"/>
            <a:chExt cx="1669127" cy="369332"/>
          </a:xfrm>
        </p:grpSpPr>
        <p:grpSp>
          <p:nvGrpSpPr>
            <p:cNvPr id="6" name="Grupp 5"/>
            <p:cNvGrpSpPr/>
            <p:nvPr/>
          </p:nvGrpSpPr>
          <p:grpSpPr>
            <a:xfrm>
              <a:off x="6280049" y="2192977"/>
              <a:ext cx="1203653" cy="369332"/>
              <a:chOff x="6249845" y="2179640"/>
              <a:chExt cx="1203653" cy="369332"/>
            </a:xfrm>
          </p:grpSpPr>
          <p:grpSp>
            <p:nvGrpSpPr>
              <p:cNvPr id="63" name="Grupp 62"/>
              <p:cNvGrpSpPr/>
              <p:nvPr/>
            </p:nvGrpSpPr>
            <p:grpSpPr>
              <a:xfrm>
                <a:off x="6249845" y="2179640"/>
                <a:ext cx="1203653" cy="369332"/>
                <a:chOff x="4481523" y="1746785"/>
                <a:chExt cx="1203653" cy="369332"/>
              </a:xfrm>
            </p:grpSpPr>
            <p:sp>
              <p:nvSpPr>
                <p:cNvPr id="69" name="textruta 68"/>
                <p:cNvSpPr txBox="1"/>
                <p:nvPr/>
              </p:nvSpPr>
              <p:spPr>
                <a:xfrm>
                  <a:off x="5422794" y="1746785"/>
                  <a:ext cx="26238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sv-SE" dirty="0">
                      <a:solidFill>
                        <a:prstClr val="black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rPr>
                    <a:t>0</a:t>
                  </a:r>
                </a:p>
              </p:txBody>
            </p:sp>
            <p:sp>
              <p:nvSpPr>
                <p:cNvPr id="65" name="textruta 64"/>
                <p:cNvSpPr txBox="1"/>
                <p:nvPr/>
              </p:nvSpPr>
              <p:spPr>
                <a:xfrm>
                  <a:off x="4481523" y="1746785"/>
                  <a:ext cx="26238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sv-SE" dirty="0">
                      <a:solidFill>
                        <a:prstClr val="black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rPr>
                    <a:t>1</a:t>
                  </a:r>
                </a:p>
              </p:txBody>
            </p:sp>
          </p:grpSp>
          <p:sp>
            <p:nvSpPr>
              <p:cNvPr id="61" name="textruta 60"/>
              <p:cNvSpPr txBox="1"/>
              <p:nvPr/>
            </p:nvSpPr>
            <p:spPr>
              <a:xfrm>
                <a:off x="6729272" y="2179640"/>
                <a:ext cx="26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dirty="0">
                    <a:solidFill>
                      <a:prstClr val="black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8</a:t>
                </a:r>
              </a:p>
            </p:txBody>
          </p:sp>
        </p:grpSp>
        <p:sp>
          <p:nvSpPr>
            <p:cNvPr id="80" name="textruta 79"/>
            <p:cNvSpPr txBox="1"/>
            <p:nvPr/>
          </p:nvSpPr>
          <p:spPr>
            <a:xfrm>
              <a:off x="7686794" y="2192977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dirty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0</a:t>
              </a:r>
            </a:p>
          </p:txBody>
        </p:sp>
      </p:grpSp>
      <p:grpSp>
        <p:nvGrpSpPr>
          <p:cNvPr id="12" name="Grupp 11"/>
          <p:cNvGrpSpPr/>
          <p:nvPr/>
        </p:nvGrpSpPr>
        <p:grpSpPr>
          <a:xfrm>
            <a:off x="6288096" y="2192977"/>
            <a:ext cx="728491" cy="413167"/>
            <a:chOff x="4185050" y="1770638"/>
            <a:chExt cx="728491" cy="413167"/>
          </a:xfrm>
        </p:grpSpPr>
        <p:grpSp>
          <p:nvGrpSpPr>
            <p:cNvPr id="56" name="Grupp 55"/>
            <p:cNvGrpSpPr/>
            <p:nvPr/>
          </p:nvGrpSpPr>
          <p:grpSpPr>
            <a:xfrm>
              <a:off x="4499795" y="1770638"/>
              <a:ext cx="413746" cy="413167"/>
              <a:chOff x="4171269" y="1379475"/>
              <a:chExt cx="413746" cy="413167"/>
            </a:xfrm>
          </p:grpSpPr>
          <p:cxnSp>
            <p:nvCxnSpPr>
              <p:cNvPr id="57" name="Rak 56"/>
              <p:cNvCxnSpPr/>
              <p:nvPr/>
            </p:nvCxnSpPr>
            <p:spPr>
              <a:xfrm flipH="1">
                <a:off x="4171269" y="1704972"/>
                <a:ext cx="63860" cy="87670"/>
              </a:xfrm>
              <a:prstGeom prst="line">
                <a:avLst/>
              </a:prstGeom>
              <a:ln w="28575" cmpd="sng">
                <a:solidFill>
                  <a:srgbClr val="C0504D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60" name="textruta 59"/>
              <p:cNvSpPr txBox="1"/>
              <p:nvPr/>
            </p:nvSpPr>
            <p:spPr>
              <a:xfrm>
                <a:off x="4322633" y="1379475"/>
                <a:ext cx="26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dirty="0">
                    <a:solidFill>
                      <a:prstClr val="black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8</a:t>
                </a:r>
              </a:p>
            </p:txBody>
          </p:sp>
        </p:grpSp>
        <p:sp>
          <p:nvSpPr>
            <p:cNvPr id="62" name="textruta 61"/>
            <p:cNvSpPr txBox="1"/>
            <p:nvPr/>
          </p:nvSpPr>
          <p:spPr>
            <a:xfrm>
              <a:off x="4185050" y="1770638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dirty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1</a:t>
              </a:r>
            </a:p>
          </p:txBody>
        </p:sp>
      </p:grpSp>
      <p:grpSp>
        <p:nvGrpSpPr>
          <p:cNvPr id="10" name="Grupp 9"/>
          <p:cNvGrpSpPr/>
          <p:nvPr/>
        </p:nvGrpSpPr>
        <p:grpSpPr>
          <a:xfrm>
            <a:off x="6288096" y="3659331"/>
            <a:ext cx="1669127" cy="425849"/>
            <a:chOff x="5804354" y="3284401"/>
            <a:chExt cx="1669127" cy="425849"/>
          </a:xfrm>
        </p:grpSpPr>
        <p:grpSp>
          <p:nvGrpSpPr>
            <p:cNvPr id="9" name="Grupp 8"/>
            <p:cNvGrpSpPr/>
            <p:nvPr/>
          </p:nvGrpSpPr>
          <p:grpSpPr>
            <a:xfrm>
              <a:off x="5804354" y="3284401"/>
              <a:ext cx="1203653" cy="425849"/>
              <a:chOff x="6239319" y="3284401"/>
              <a:chExt cx="1203653" cy="425849"/>
            </a:xfrm>
          </p:grpSpPr>
          <p:grpSp>
            <p:nvGrpSpPr>
              <p:cNvPr id="87" name="Grupp 86"/>
              <p:cNvGrpSpPr/>
              <p:nvPr/>
            </p:nvGrpSpPr>
            <p:grpSpPr>
              <a:xfrm>
                <a:off x="6239319" y="3284401"/>
                <a:ext cx="703316" cy="425849"/>
                <a:chOff x="4186898" y="1312984"/>
                <a:chExt cx="703316" cy="425849"/>
              </a:xfrm>
            </p:grpSpPr>
            <p:cxnSp>
              <p:nvCxnSpPr>
                <p:cNvPr id="88" name="Rak 87"/>
                <p:cNvCxnSpPr/>
                <p:nvPr/>
              </p:nvCxnSpPr>
              <p:spPr>
                <a:xfrm flipH="1">
                  <a:off x="4506838" y="1659458"/>
                  <a:ext cx="58665" cy="79375"/>
                </a:xfrm>
                <a:prstGeom prst="line">
                  <a:avLst/>
                </a:prstGeom>
                <a:ln w="28575" cmpd="sng">
                  <a:solidFill>
                    <a:srgbClr val="C0504D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89" name="Grupp 88"/>
                <p:cNvGrpSpPr/>
                <p:nvPr/>
              </p:nvGrpSpPr>
              <p:grpSpPr>
                <a:xfrm>
                  <a:off x="4186898" y="1312984"/>
                  <a:ext cx="703316" cy="379321"/>
                  <a:chOff x="3668040" y="900526"/>
                  <a:chExt cx="703316" cy="379321"/>
                </a:xfrm>
              </p:grpSpPr>
              <p:sp>
                <p:nvSpPr>
                  <p:cNvPr id="90" name="textruta 89"/>
                  <p:cNvSpPr txBox="1"/>
                  <p:nvPr/>
                </p:nvSpPr>
                <p:spPr>
                  <a:xfrm>
                    <a:off x="3668040" y="900526"/>
                    <a:ext cx="26238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sv-SE" dirty="0">
                        <a:solidFill>
                          <a:prstClr val="black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rPr>
                      <a:t>0</a:t>
                    </a:r>
                  </a:p>
                </p:txBody>
              </p:sp>
              <p:sp>
                <p:nvSpPr>
                  <p:cNvPr id="91" name="textruta 90"/>
                  <p:cNvSpPr txBox="1"/>
                  <p:nvPr/>
                </p:nvSpPr>
                <p:spPr>
                  <a:xfrm>
                    <a:off x="4108974" y="910515"/>
                    <a:ext cx="26238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sv-SE" dirty="0">
                        <a:solidFill>
                          <a:prstClr val="black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rPr>
                      <a:t>0</a:t>
                    </a:r>
                  </a:p>
                </p:txBody>
              </p:sp>
            </p:grpSp>
          </p:grpSp>
          <p:sp>
            <p:nvSpPr>
              <p:cNvPr id="64" name="textruta 63"/>
              <p:cNvSpPr txBox="1"/>
              <p:nvPr/>
            </p:nvSpPr>
            <p:spPr>
              <a:xfrm>
                <a:off x="7180590" y="3294390"/>
                <a:ext cx="262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sv-SE" dirty="0">
                    <a:solidFill>
                      <a:prstClr val="black"/>
                    </a:solidFill>
                    <a:latin typeface="Calibri" charset="0"/>
                    <a:ea typeface="ＭＳ Ｐゴシック" charset="0"/>
                    <a:cs typeface="ＭＳ Ｐゴシック" charset="0"/>
                  </a:rPr>
                  <a:t>4</a:t>
                </a:r>
              </a:p>
            </p:txBody>
          </p:sp>
        </p:grpSp>
        <p:sp>
          <p:nvSpPr>
            <p:cNvPr id="81" name="textruta 80"/>
            <p:cNvSpPr txBox="1"/>
            <p:nvPr/>
          </p:nvSpPr>
          <p:spPr>
            <a:xfrm>
              <a:off x="7211099" y="3294390"/>
              <a:ext cx="262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sv-SE" dirty="0">
                  <a:solidFill>
                    <a:prstClr val="black"/>
                  </a:solidFill>
                  <a:latin typeface="Calibri" charset="0"/>
                  <a:ea typeface="ＭＳ Ｐゴシック" charset="0"/>
                  <a:cs typeface="ＭＳ Ｐゴシック" charset="0"/>
                </a:rPr>
                <a:t>2</a:t>
              </a:r>
            </a:p>
          </p:txBody>
        </p:sp>
      </p:grpSp>
      <p:sp>
        <p:nvSpPr>
          <p:cNvPr id="72" name="Rektangel 71">
            <a:extLst>
              <a:ext uri="{FF2B5EF4-FFF2-40B4-BE49-F238E27FC236}">
                <a16:creationId xmlns:a16="http://schemas.microsoft.com/office/drawing/2014/main" id="{B4A0F80F-EE63-1F4A-A29B-0BA4BA1B4299}"/>
              </a:ext>
            </a:extLst>
          </p:cNvPr>
          <p:cNvSpPr/>
          <p:nvPr/>
        </p:nvSpPr>
        <p:spPr>
          <a:xfrm>
            <a:off x="60216" y="122624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</p:spTree>
    <p:extLst>
      <p:ext uri="{BB962C8B-B14F-4D97-AF65-F5344CB8AC3E}">
        <p14:creationId xmlns:p14="http://schemas.microsoft.com/office/powerpoint/2010/main" val="419405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55" grpId="0"/>
      <p:bldP spid="156" grpId="0"/>
      <p:bldP spid="158" grpId="0"/>
      <p:bldP spid="159" grpId="0"/>
      <p:bldP spid="160" grpId="0"/>
      <p:bldP spid="161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7" grpId="0"/>
      <p:bldP spid="8" grpId="0"/>
      <p:bldP spid="109" grpId="0"/>
      <p:bldP spid="110" grpId="0"/>
      <p:bldP spid="68" grpId="0"/>
      <p:bldP spid="70" grpId="0"/>
      <p:bldP spid="71" grpId="0"/>
      <p:bldP spid="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51E698E-91AA-2E49-9415-12E862700794}"/>
              </a:ext>
            </a:extLst>
          </p:cNvPr>
          <p:cNvSpPr/>
          <p:nvPr/>
        </p:nvSpPr>
        <p:spPr>
          <a:xfrm>
            <a:off x="4416821" y="173113"/>
            <a:ext cx="972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9E2903"/>
                </a:solidFill>
                <a:latin typeface="+mn-lt"/>
              </a:rPr>
              <a:t>Skala</a:t>
            </a:r>
            <a:endParaRPr lang="sv-SE" sz="24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8F48AAE-2513-834A-98AA-089AF30011A5}"/>
              </a:ext>
            </a:extLst>
          </p:cNvPr>
          <p:cNvSpPr/>
          <p:nvPr/>
        </p:nvSpPr>
        <p:spPr>
          <a:xfrm>
            <a:off x="951417" y="575615"/>
            <a:ext cx="7903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Begreppet </a:t>
            </a:r>
            <a:r>
              <a:rPr lang="sv-SE" i="1" dirty="0">
                <a:solidFill>
                  <a:srgbClr val="C00000"/>
                </a:solidFill>
              </a:rPr>
              <a:t>skala </a:t>
            </a:r>
            <a:r>
              <a:rPr lang="sv-SE" dirty="0"/>
              <a:t>möter vi till exempel på ritningar och kartor. Skalan visar </a:t>
            </a:r>
            <a:r>
              <a:rPr lang="sv-SE" i="1" dirty="0">
                <a:solidFill>
                  <a:srgbClr val="C00000"/>
                </a:solidFill>
              </a:rPr>
              <a:t>proportionen</a:t>
            </a:r>
            <a:r>
              <a:rPr lang="sv-SE" dirty="0"/>
              <a:t> mellan hur långt det är på en bild och hur långt det är i verkligheten.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D835A91A-82B1-814D-9948-C471D883C44C}"/>
              </a:ext>
            </a:extLst>
          </p:cNvPr>
          <p:cNvGrpSpPr/>
          <p:nvPr/>
        </p:nvGrpSpPr>
        <p:grpSpPr>
          <a:xfrm>
            <a:off x="2268900" y="1322984"/>
            <a:ext cx="4547463" cy="1066159"/>
            <a:chOff x="-1312066" y="2646770"/>
            <a:chExt cx="4547463" cy="1066159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D3935A65-F450-6142-825D-F8A46AFD1C56}"/>
                </a:ext>
              </a:extLst>
            </p:cNvPr>
            <p:cNvSpPr/>
            <p:nvPr/>
          </p:nvSpPr>
          <p:spPr>
            <a:xfrm>
              <a:off x="-1312066" y="2745733"/>
              <a:ext cx="183204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800000"/>
                  </a:solidFill>
                </a:rPr>
                <a:t>Naturlig storlek:  </a:t>
              </a:r>
            </a:p>
            <a:p>
              <a:endParaRPr lang="sv-SE" sz="700" dirty="0"/>
            </a:p>
            <a:p>
              <a:r>
                <a:rPr lang="sv-SE" dirty="0"/>
                <a:t>    Skala 1 : 1</a:t>
              </a:r>
            </a:p>
          </p:txBody>
        </p:sp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DA90E994-4D3C-2D4F-AF31-672DA1CF8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12020" y="2646770"/>
              <a:ext cx="1423377" cy="1066159"/>
            </a:xfrm>
            <a:prstGeom prst="rect">
              <a:avLst/>
            </a:prstGeom>
          </p:spPr>
        </p:pic>
      </p:grpSp>
      <p:grpSp>
        <p:nvGrpSpPr>
          <p:cNvPr id="8" name="Grupp 7">
            <a:extLst>
              <a:ext uri="{FF2B5EF4-FFF2-40B4-BE49-F238E27FC236}">
                <a16:creationId xmlns:a16="http://schemas.microsoft.com/office/drawing/2014/main" id="{17C8C2DE-72E2-EF4A-9D52-2A70342FE957}"/>
              </a:ext>
            </a:extLst>
          </p:cNvPr>
          <p:cNvGrpSpPr/>
          <p:nvPr/>
        </p:nvGrpSpPr>
        <p:grpSpPr>
          <a:xfrm>
            <a:off x="2023823" y="2501194"/>
            <a:ext cx="4429858" cy="769441"/>
            <a:chOff x="1650154" y="3453595"/>
            <a:chExt cx="4429858" cy="769441"/>
          </a:xfrm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057A7FF4-388C-D046-9D81-B0A0B4F5735F}"/>
                </a:ext>
              </a:extLst>
            </p:cNvPr>
            <p:cNvSpPr/>
            <p:nvPr/>
          </p:nvSpPr>
          <p:spPr>
            <a:xfrm>
              <a:off x="1650154" y="3453595"/>
              <a:ext cx="268131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800000"/>
                  </a:solidFill>
                </a:rPr>
                <a:t>Förminskning till hälften:</a:t>
              </a:r>
              <a:r>
                <a:rPr lang="sv-SE" dirty="0"/>
                <a:t>  </a:t>
              </a:r>
            </a:p>
            <a:p>
              <a:endParaRPr lang="sv-SE" sz="700" dirty="0"/>
            </a:p>
            <a:p>
              <a:r>
                <a:rPr lang="sv-SE" dirty="0"/>
                <a:t>	   Skala 1 : 2</a:t>
              </a:r>
            </a:p>
          </p:txBody>
        </p:sp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6817EFCF-5724-8847-89EA-71019A616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2000" y="3453595"/>
              <a:ext cx="698012" cy="522835"/>
            </a:xfrm>
            <a:prstGeom prst="rect">
              <a:avLst/>
            </a:prstGeom>
          </p:spPr>
        </p:pic>
      </p:grpSp>
      <p:grpSp>
        <p:nvGrpSpPr>
          <p:cNvPr id="11" name="Grupp 10">
            <a:extLst>
              <a:ext uri="{FF2B5EF4-FFF2-40B4-BE49-F238E27FC236}">
                <a16:creationId xmlns:a16="http://schemas.microsoft.com/office/drawing/2014/main" id="{203155D5-7F89-5546-9B3E-EB9C2A82E9C0}"/>
              </a:ext>
            </a:extLst>
          </p:cNvPr>
          <p:cNvGrpSpPr/>
          <p:nvPr/>
        </p:nvGrpSpPr>
        <p:grpSpPr>
          <a:xfrm>
            <a:off x="2023823" y="3024029"/>
            <a:ext cx="5743992" cy="2145855"/>
            <a:chOff x="1905164" y="3587909"/>
            <a:chExt cx="5743992" cy="2145855"/>
          </a:xfrm>
        </p:grpSpPr>
        <p:sp>
          <p:nvSpPr>
            <p:cNvPr id="12" name="Rektangel 11">
              <a:extLst>
                <a:ext uri="{FF2B5EF4-FFF2-40B4-BE49-F238E27FC236}">
                  <a16:creationId xmlns:a16="http://schemas.microsoft.com/office/drawing/2014/main" id="{FFC9CAAF-F887-7348-AFFC-91AE5471357F}"/>
                </a:ext>
              </a:extLst>
            </p:cNvPr>
            <p:cNvSpPr/>
            <p:nvPr/>
          </p:nvSpPr>
          <p:spPr>
            <a:xfrm>
              <a:off x="1905164" y="4213432"/>
              <a:ext cx="3731846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dirty="0">
                  <a:solidFill>
                    <a:srgbClr val="800000"/>
                  </a:solidFill>
                </a:rPr>
                <a:t>Förstoring till det dubbla:  </a:t>
              </a:r>
            </a:p>
            <a:p>
              <a:endParaRPr lang="sv-SE" sz="700" b="1" dirty="0">
                <a:solidFill>
                  <a:srgbClr val="800000"/>
                </a:solidFill>
              </a:endParaRPr>
            </a:p>
            <a:p>
              <a:r>
                <a:rPr lang="sv-SE" dirty="0"/>
                <a:t>	      Skala 2 : 1</a:t>
              </a:r>
            </a:p>
          </p:txBody>
        </p:sp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81736113-4CE2-844F-9E37-99D94FE8F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4330" y="3587909"/>
              <a:ext cx="2864826" cy="2145855"/>
            </a:xfrm>
            <a:prstGeom prst="rect">
              <a:avLst/>
            </a:prstGeom>
          </p:spPr>
        </p:pic>
      </p:grpSp>
      <p:sp>
        <p:nvSpPr>
          <p:cNvPr id="16" name="textruta 15">
            <a:extLst>
              <a:ext uri="{FF2B5EF4-FFF2-40B4-BE49-F238E27FC236}">
                <a16:creationId xmlns:a16="http://schemas.microsoft.com/office/drawing/2014/main" id="{978AC6D7-7AA8-1843-A251-6BB52FBE15BD}"/>
              </a:ext>
            </a:extLst>
          </p:cNvPr>
          <p:cNvSpPr txBox="1"/>
          <p:nvPr/>
        </p:nvSpPr>
        <p:spPr>
          <a:xfrm>
            <a:off x="2416842" y="5318775"/>
            <a:ext cx="497229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Om det </a:t>
            </a:r>
            <a:r>
              <a:rPr lang="sv-SE" b="1" dirty="0">
                <a:solidFill>
                  <a:srgbClr val="C00000"/>
                </a:solidFill>
              </a:rPr>
              <a:t>minsta </a:t>
            </a:r>
            <a:r>
              <a:rPr lang="sv-SE" dirty="0"/>
              <a:t>talet i skalan </a:t>
            </a:r>
            <a:r>
              <a:rPr lang="sv-SE" b="1" dirty="0">
                <a:solidFill>
                  <a:srgbClr val="C00000"/>
                </a:solidFill>
              </a:rPr>
              <a:t>står först</a:t>
            </a:r>
            <a:r>
              <a:rPr lang="sv-SE" dirty="0"/>
              <a:t> är bilden en </a:t>
            </a:r>
            <a:r>
              <a:rPr lang="sv-SE" b="1" dirty="0">
                <a:solidFill>
                  <a:srgbClr val="C00000"/>
                </a:solidFill>
              </a:rPr>
              <a:t>förminskning </a:t>
            </a:r>
            <a:r>
              <a:rPr lang="sv-SE" dirty="0"/>
              <a:t>av verkligheten, till exempel </a:t>
            </a:r>
            <a:r>
              <a:rPr lang="sv-SE" b="1" dirty="0"/>
              <a:t>1 : 2</a:t>
            </a:r>
            <a:r>
              <a:rPr lang="sv-SE" dirty="0"/>
              <a:t>.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5A6F1432-A083-2841-B9F9-78D64148FF0C}"/>
              </a:ext>
            </a:extLst>
          </p:cNvPr>
          <p:cNvSpPr txBox="1"/>
          <p:nvPr/>
        </p:nvSpPr>
        <p:spPr>
          <a:xfrm>
            <a:off x="2416842" y="6069666"/>
            <a:ext cx="497229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Om det </a:t>
            </a:r>
            <a:r>
              <a:rPr lang="sv-SE" b="1" dirty="0">
                <a:solidFill>
                  <a:srgbClr val="C00000"/>
                </a:solidFill>
              </a:rPr>
              <a:t>största </a:t>
            </a:r>
            <a:r>
              <a:rPr lang="sv-SE" dirty="0"/>
              <a:t>talet i skalan </a:t>
            </a:r>
            <a:r>
              <a:rPr lang="sv-SE" b="1" dirty="0">
                <a:solidFill>
                  <a:srgbClr val="C00000"/>
                </a:solidFill>
              </a:rPr>
              <a:t>står först </a:t>
            </a:r>
            <a:r>
              <a:rPr lang="sv-SE" dirty="0"/>
              <a:t>är bilden en </a:t>
            </a:r>
            <a:r>
              <a:rPr lang="sv-SE" b="1" dirty="0">
                <a:solidFill>
                  <a:srgbClr val="C00000"/>
                </a:solidFill>
              </a:rPr>
              <a:t>förstoring </a:t>
            </a:r>
            <a:r>
              <a:rPr lang="sv-SE" dirty="0"/>
              <a:t>av verkligheten, till exempel </a:t>
            </a:r>
            <a:r>
              <a:rPr lang="sv-SE" b="1" dirty="0"/>
              <a:t>2 : 1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083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/>
          <p:cNvSpPr txBox="1"/>
          <p:nvPr/>
        </p:nvSpPr>
        <p:spPr>
          <a:xfrm>
            <a:off x="1323232" y="3027065"/>
            <a:ext cx="289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på bilden :  4,5 cm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329520" y="3419781"/>
            <a:ext cx="2346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Skala </a:t>
            </a:r>
            <a:r>
              <a:rPr lang="is-IS" dirty="0">
                <a:cs typeface="Bradley Hand Bold"/>
              </a:rPr>
              <a:t>= </a:t>
            </a:r>
            <a:r>
              <a:rPr lang="sv-SE" dirty="0">
                <a:latin typeface="Bradley Hand Bold"/>
                <a:cs typeface="Bradley Hand Bold"/>
              </a:rPr>
              <a:t>1 : 3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887431" y="3996365"/>
            <a:ext cx="244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Längd i verkligheten :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3247932" y="3996256"/>
            <a:ext cx="1538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3 ∙ 4,5 cm </a:t>
            </a:r>
            <a:r>
              <a:rPr lang="is-IS" dirty="0">
                <a:latin typeface="+mn-lt"/>
                <a:cs typeface="Bradley Hand Bold"/>
              </a:rPr>
              <a:t>=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4548624" y="3996147"/>
            <a:ext cx="187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latin typeface="Bradley Hand Bold"/>
                <a:cs typeface="Bradley Hand Bold"/>
              </a:rPr>
              <a:t>13,5 cm </a:t>
            </a:r>
            <a:r>
              <a:rPr lang="sv-SE" dirty="0">
                <a:latin typeface="Bradley Hand Bold"/>
                <a:cs typeface="Bradley Hand Bold"/>
              </a:rPr>
              <a:t> 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1548548" y="4965447"/>
            <a:ext cx="4354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</a:t>
            </a:r>
            <a:r>
              <a:rPr lang="sv-SE" dirty="0">
                <a:latin typeface="Bradley Hand" pitchFamily="2" charset="77"/>
              </a:rPr>
              <a:t>Pennan är 13,5 cm i verkligheten.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B95233B-7E0E-9540-A3C5-9AA1EFFF93E2}"/>
              </a:ext>
            </a:extLst>
          </p:cNvPr>
          <p:cNvSpPr/>
          <p:nvPr/>
        </p:nvSpPr>
        <p:spPr>
          <a:xfrm>
            <a:off x="734572" y="852108"/>
            <a:ext cx="6215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Mät pennans längd i hela och halva centimeter.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D2F31178-8F15-9541-B2EE-32710114B439}"/>
              </a:ext>
            </a:extLst>
          </p:cNvPr>
          <p:cNvSpPr/>
          <p:nvPr/>
        </p:nvSpPr>
        <p:spPr>
          <a:xfrm>
            <a:off x="910807" y="141485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32C8897-A31A-634F-9A1A-42FDDCD60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96" b="90580" l="742" r="96663">
                        <a14:foregroundMark x1="17553" y1="44928" x2="46724" y2="34058"/>
                        <a14:foregroundMark x1="53523" y1="50725" x2="53523" y2="68116"/>
                        <a14:foregroundMark x1="53523" y1="64493" x2="53523" y2="39130"/>
                        <a14:foregroundMark x1="53523" y1="64493" x2="53523" y2="76087"/>
                        <a14:foregroundMark x1="60692" y1="61594" x2="92460" y2="48551"/>
                        <a14:foregroundMark x1="92460" y1="48551" x2="92707" y2="48551"/>
                        <a14:foregroundMark x1="75063" y1="84880" x2="70457" y2="86957"/>
                        <a14:foregroundMark x1="70457" y1="86232" x2="66255" y2="79710"/>
                        <a14:foregroundMark x1="59456" y1="88406" x2="60074" y2="89855"/>
                        <a14:foregroundMark x1="8282" y1="63043" x2="2472" y2="63043"/>
                        <a14:foregroundMark x1="2472" y1="61594" x2="865" y2="63043"/>
                        <a14:foregroundMark x1="94314" y1="54348" x2="96786" y2="53623"/>
                        <a14:foregroundMark x1="65019" y1="75362" x2="62546" y2="81159"/>
                        <a14:foregroundMark x1="62546" y1="82609" x2="75325" y2="82609"/>
                        <a14:foregroundMark x1="75395" y1="81995" x2="73300" y2="82609"/>
                        <a14:foregroundMark x1="74784" y1="86232" x2="71693" y2="86957"/>
                        <a14:foregroundMark x1="71693" y1="86957" x2="67120" y2="88406"/>
                        <a14:foregroundMark x1="66502" y1="86957" x2="63659" y2="88406"/>
                        <a14:foregroundMark x1="63659" y1="86957" x2="60939" y2="88406"/>
                        <a14:foregroundMark x1="60939" y1="86957" x2="75058" y2="84922"/>
                        <a14:foregroundMark x1="74536" y1="87681" x2="80964" y2="87681"/>
                        <a14:foregroundMark x1="65142" y1="86232" x2="75649" y2="86232"/>
                        <a14:foregroundMark x1="74907" y1="87681" x2="71446" y2="88406"/>
                        <a14:foregroundMark x1="71446" y1="87681" x2="69221" y2="88406"/>
                        <a14:foregroundMark x1="69468" y1="90580" x2="70705" y2="898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3276" y="1797024"/>
            <a:ext cx="2395353" cy="40860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4">
            <a:alphaModFix amt="85000"/>
          </a:blip>
          <a:srcRect l="4018" t="43591" r="59657" b="53105"/>
          <a:stretch/>
        </p:blipFill>
        <p:spPr>
          <a:xfrm>
            <a:off x="2583276" y="2188724"/>
            <a:ext cx="4030134" cy="408602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1B992C09-AC74-C748-8B76-B2CA7AF91F08}"/>
              </a:ext>
            </a:extLst>
          </p:cNvPr>
          <p:cNvSpPr/>
          <p:nvPr/>
        </p:nvSpPr>
        <p:spPr>
          <a:xfrm>
            <a:off x="734572" y="1308677"/>
            <a:ext cx="448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Hur lång är pennan i verkligheten?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3C4B85F-3F9E-6B4B-873B-44FB637B2F0E}"/>
              </a:ext>
            </a:extLst>
          </p:cNvPr>
          <p:cNvSpPr/>
          <p:nvPr/>
        </p:nvSpPr>
        <p:spPr>
          <a:xfrm>
            <a:off x="5077945" y="1867606"/>
            <a:ext cx="12509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latin typeface="Arial Black" panose="020B0604020202020204" pitchFamily="34" charset="0"/>
                <a:cs typeface="Arial Black" panose="020B0604020202020204" pitchFamily="34" charset="0"/>
              </a:rPr>
              <a:t>Skala 1 : 3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03256A7D-5DC2-FC43-90FC-3E7CBFD03D24}"/>
              </a:ext>
            </a:extLst>
          </p:cNvPr>
          <p:cNvSpPr/>
          <p:nvPr/>
        </p:nvSpPr>
        <p:spPr>
          <a:xfrm>
            <a:off x="5703423" y="3050334"/>
            <a:ext cx="3241116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sz="1400" dirty="0"/>
              <a:t>Skalan är 1 : 3, alltså är pennan tre gånger </a:t>
            </a:r>
          </a:p>
          <a:p>
            <a:r>
              <a:rPr lang="sv-SE" sz="1400" dirty="0"/>
              <a:t>så lång i verkligheten som på bilden.</a:t>
            </a:r>
          </a:p>
        </p:txBody>
      </p:sp>
    </p:spTree>
    <p:extLst>
      <p:ext uri="{BB962C8B-B14F-4D97-AF65-F5344CB8AC3E}">
        <p14:creationId xmlns:p14="http://schemas.microsoft.com/office/powerpoint/2010/main" val="144963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6" grpId="0"/>
      <p:bldP spid="17" grpId="0"/>
      <p:bldP spid="18" grpId="0"/>
      <p:bldP spid="20" grpId="0"/>
      <p:bldP spid="21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3418</TotalTime>
  <Words>1027</Words>
  <Application>Microsoft Macintosh PowerPoint</Application>
  <PresentationFormat>Bildspel på skärmen (4:3)</PresentationFormat>
  <Paragraphs>295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43</cp:revision>
  <dcterms:created xsi:type="dcterms:W3CDTF">2017-04-14T14:34:39Z</dcterms:created>
  <dcterms:modified xsi:type="dcterms:W3CDTF">2021-04-02T06:57:20Z</dcterms:modified>
</cp:coreProperties>
</file>