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4" r:id="rId3"/>
    <p:sldId id="265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36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/>
    <p:restoredTop sz="99685" autoAdjust="0"/>
  </p:normalViewPr>
  <p:slideViewPr>
    <p:cSldViewPr snapToGrid="0" snapToObjects="1">
      <p:cViewPr>
        <p:scale>
          <a:sx n="107" d="100"/>
          <a:sy n="107" d="100"/>
        </p:scale>
        <p:origin x="4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DD74521-19E8-6844-8D99-44CDDF49DB7A}"/>
              </a:ext>
            </a:extLst>
          </p:cNvPr>
          <p:cNvSpPr/>
          <p:nvPr/>
        </p:nvSpPr>
        <p:spPr>
          <a:xfrm>
            <a:off x="177799" y="162852"/>
            <a:ext cx="8766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2.5				        Problemlösning med ekvation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9A0284D-32D4-6344-A97C-DF30705949BB}"/>
              </a:ext>
            </a:extLst>
          </p:cNvPr>
          <p:cNvSpPr/>
          <p:nvPr/>
        </p:nvSpPr>
        <p:spPr>
          <a:xfrm>
            <a:off x="1920823" y="719560"/>
            <a:ext cx="5923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Ekvationer kan användas för att </a:t>
            </a:r>
            <a:r>
              <a:rPr lang="sv-SE" dirty="0">
                <a:solidFill>
                  <a:srgbClr val="C00000"/>
                </a:solidFill>
              </a:rPr>
              <a:t>lösa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matematiska problem</a:t>
            </a:r>
            <a:r>
              <a:rPr lang="sv-SE" dirty="0"/>
              <a:t>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4F92D1A-6BAE-4C4E-9382-97F19EBD067F}"/>
              </a:ext>
            </a:extLst>
          </p:cNvPr>
          <p:cNvSpPr/>
          <p:nvPr/>
        </p:nvSpPr>
        <p:spPr>
          <a:xfrm>
            <a:off x="2567606" y="1045794"/>
            <a:ext cx="4194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börjar då med att göra ett </a:t>
            </a:r>
            <a:r>
              <a:rPr lang="sv-SE" i="1" dirty="0">
                <a:solidFill>
                  <a:srgbClr val="C00000"/>
                </a:solidFill>
              </a:rPr>
              <a:t>antagande</a:t>
            </a:r>
            <a:r>
              <a:rPr lang="sv-SE" dirty="0"/>
              <a:t>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9113A27-C077-9748-B429-0421D3C22C23}"/>
              </a:ext>
            </a:extLst>
          </p:cNvPr>
          <p:cNvSpPr/>
          <p:nvPr/>
        </p:nvSpPr>
        <p:spPr>
          <a:xfrm>
            <a:off x="713809" y="1399764"/>
            <a:ext cx="7901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Sedan tecknar man en ekvation, som stämmer in på problemtexten, och löser den.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AFA44-6168-B440-B26F-4D8CBC15ECAF}"/>
              </a:ext>
            </a:extLst>
          </p:cNvPr>
          <p:cNvSpPr/>
          <p:nvPr/>
        </p:nvSpPr>
        <p:spPr>
          <a:xfrm>
            <a:off x="2350850" y="2185383"/>
            <a:ext cx="446447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>
                <a:solidFill>
                  <a:srgbClr val="007836"/>
                </a:solidFill>
              </a:rPr>
              <a:t>Ett tal </a:t>
            </a:r>
            <a:r>
              <a:rPr lang="sv-SE" dirty="0"/>
              <a:t>multipliceras med 4. Om du sedan adderar med 11 får du 23. </a:t>
            </a:r>
            <a:r>
              <a:rPr lang="sv-SE" dirty="0">
                <a:solidFill>
                  <a:srgbClr val="007836"/>
                </a:solidFill>
              </a:rPr>
              <a:t>Vilket tal är det</a:t>
            </a:r>
            <a:r>
              <a:rPr lang="sv-SE" dirty="0"/>
              <a:t>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3F456-A186-E343-BF9B-359091927B20}"/>
              </a:ext>
            </a:extLst>
          </p:cNvPr>
          <p:cNvSpPr txBox="1"/>
          <p:nvPr/>
        </p:nvSpPr>
        <p:spPr>
          <a:xfrm>
            <a:off x="1834151" y="3009938"/>
            <a:ext cx="198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Antag att talet är </a:t>
            </a:r>
            <a:r>
              <a:rPr lang="sv-SE" i="1" dirty="0">
                <a:solidFill>
                  <a:srgbClr val="007836"/>
                </a:solidFill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86ACE51-FA05-C44E-A678-41A67EC5F75A}"/>
              </a:ext>
            </a:extLst>
          </p:cNvPr>
          <p:cNvSpPr txBox="1"/>
          <p:nvPr/>
        </p:nvSpPr>
        <p:spPr>
          <a:xfrm>
            <a:off x="2218966" y="3653128"/>
            <a:ext cx="165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4</a:t>
            </a:r>
            <a:r>
              <a:rPr lang="sv-SE" i="1" dirty="0">
                <a:ln w="0"/>
                <a:solidFill>
                  <a:srgbClr val="007836"/>
                </a:solidFill>
              </a:rPr>
              <a:t>x</a:t>
            </a:r>
            <a:r>
              <a:rPr lang="sv-SE" dirty="0">
                <a:cs typeface="Bradley Hand Bold"/>
              </a:rPr>
              <a:t> + 11  = 23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2D4CA35-9EF1-A340-B10A-1B1407A42724}"/>
              </a:ext>
            </a:extLst>
          </p:cNvPr>
          <p:cNvSpPr txBox="1"/>
          <p:nvPr/>
        </p:nvSpPr>
        <p:spPr>
          <a:xfrm>
            <a:off x="1800271" y="3991795"/>
            <a:ext cx="29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4</a:t>
            </a:r>
            <a:r>
              <a:rPr lang="sv-SE" i="1" dirty="0">
                <a:ln w="0"/>
                <a:solidFill>
                  <a:srgbClr val="007836"/>
                </a:solidFill>
              </a:rPr>
              <a:t>x</a:t>
            </a:r>
            <a:r>
              <a:rPr lang="sv-SE" dirty="0">
                <a:cs typeface="Bradley Hand Bold"/>
              </a:rPr>
              <a:t> + 11 </a:t>
            </a:r>
            <a:r>
              <a:rPr lang="sv-SE" dirty="0">
                <a:solidFill>
                  <a:srgbClr val="FF0000"/>
                </a:solidFill>
                <a:cs typeface="Bradley Hand Bold"/>
              </a:rPr>
              <a:t>– 11</a:t>
            </a:r>
            <a:r>
              <a:rPr lang="sv-SE" dirty="0">
                <a:cs typeface="Bradley Hand Bold"/>
              </a:rPr>
              <a:t> = 23 </a:t>
            </a:r>
            <a:r>
              <a:rPr lang="sv-SE" dirty="0">
                <a:solidFill>
                  <a:srgbClr val="FF0000"/>
                </a:solidFill>
                <a:cs typeface="Bradley Hand Bold"/>
              </a:rPr>
              <a:t>– 11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E721401-4ED2-4545-B168-687050AB32EB}"/>
              </a:ext>
            </a:extLst>
          </p:cNvPr>
          <p:cNvSpPr txBox="1"/>
          <p:nvPr/>
        </p:nvSpPr>
        <p:spPr>
          <a:xfrm>
            <a:off x="2694433" y="4384470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4</a:t>
            </a:r>
            <a:r>
              <a:rPr lang="sv-SE" i="1" dirty="0">
                <a:solidFill>
                  <a:srgbClr val="007836"/>
                </a:solidFill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= 12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CEF81C4-F1AF-0B49-9486-508A1056F233}"/>
              </a:ext>
            </a:extLst>
          </p:cNvPr>
          <p:cNvGrpSpPr/>
          <p:nvPr/>
        </p:nvGrpSpPr>
        <p:grpSpPr>
          <a:xfrm>
            <a:off x="2676656" y="4669129"/>
            <a:ext cx="935005" cy="639072"/>
            <a:chOff x="5299674" y="3588966"/>
            <a:chExt cx="935005" cy="6390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0A4DF6D6-A798-D14C-8417-CAD68EA99DAE}"/>
                </a:ext>
              </a:extLst>
            </p:cNvPr>
            <p:cNvGrpSpPr/>
            <p:nvPr/>
          </p:nvGrpSpPr>
          <p:grpSpPr>
            <a:xfrm>
              <a:off x="5299674" y="3588966"/>
              <a:ext cx="589878" cy="637026"/>
              <a:chOff x="1153240" y="2943404"/>
              <a:chExt cx="589878" cy="637026"/>
            </a:xfrm>
          </p:grpSpPr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BE755FC5-091B-AE42-8A21-678A99CB9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3240" y="2943404"/>
                <a:ext cx="404314" cy="637026"/>
                <a:chOff x="3878777" y="1881708"/>
                <a:chExt cx="404314" cy="637205"/>
              </a:xfrm>
            </p:grpSpPr>
            <p:sp>
              <p:nvSpPr>
                <p:cNvPr id="20" name="textruta 8">
                  <a:extLst>
                    <a:ext uri="{FF2B5EF4-FFF2-40B4-BE49-F238E27FC236}">
                      <a16:creationId xmlns:a16="http://schemas.microsoft.com/office/drawing/2014/main" id="{EBA38B45-15AE-A44C-8EFC-7A71E008DC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2019" y="1881708"/>
                  <a:ext cx="4010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4</a:t>
                  </a:r>
                  <a:r>
                    <a:rPr lang="sv-SE" sz="1800" i="1" dirty="0">
                      <a:solidFill>
                        <a:srgbClr val="007836"/>
                      </a:solidFill>
                      <a:cs typeface="Bradley Hand Bold"/>
                    </a:rPr>
                    <a:t>x</a:t>
                  </a:r>
                  <a:endParaRPr lang="sv-SE" sz="1800" dirty="0">
                    <a:solidFill>
                      <a:srgbClr val="007836"/>
                    </a:solidFill>
                    <a:latin typeface="+mn-lt"/>
                    <a:cs typeface="Bradley Hand Bold"/>
                  </a:endParaRPr>
                </a:p>
              </p:txBody>
            </p:sp>
            <p:sp>
              <p:nvSpPr>
                <p:cNvPr id="21" name="textruta 9">
                  <a:extLst>
                    <a:ext uri="{FF2B5EF4-FFF2-40B4-BE49-F238E27FC236}">
                      <a16:creationId xmlns:a16="http://schemas.microsoft.com/office/drawing/2014/main" id="{A286015B-3E22-7A47-AA29-0BE3DDB502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78777" y="2149477"/>
                  <a:ext cx="35458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 </a:t>
                  </a:r>
                  <a:r>
                    <a:rPr lang="sv-SE" sz="1800" dirty="0">
                      <a:solidFill>
                        <a:srgbClr val="FF0000"/>
                      </a:solidFill>
                      <a:latin typeface="+mn-lt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22" name="Rak 21">
                  <a:extLst>
                    <a:ext uri="{FF2B5EF4-FFF2-40B4-BE49-F238E27FC236}">
                      <a16:creationId xmlns:a16="http://schemas.microsoft.com/office/drawing/2014/main" id="{9F1F2695-47D0-0840-BB4D-76DC48E14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4040" y="2203748"/>
                  <a:ext cx="29500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0D14485-13A9-0E45-9342-9281B0BA3D71}"/>
                  </a:ext>
                </a:extLst>
              </p:cNvPr>
              <p:cNvSpPr txBox="1"/>
              <p:nvPr/>
            </p:nvSpPr>
            <p:spPr>
              <a:xfrm>
                <a:off x="1456031" y="3069740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CE37898B-E0C2-C644-B39F-C5FFCCECA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5975" y="3597050"/>
              <a:ext cx="418704" cy="630988"/>
              <a:chOff x="3681805" y="1900744"/>
              <a:chExt cx="418704" cy="631165"/>
            </a:xfrm>
          </p:grpSpPr>
          <p:sp>
            <p:nvSpPr>
              <p:cNvPr id="15" name="textruta 8">
                <a:extLst>
                  <a:ext uri="{FF2B5EF4-FFF2-40B4-BE49-F238E27FC236}">
                    <a16:creationId xmlns:a16="http://schemas.microsoft.com/office/drawing/2014/main" id="{5F692898-A873-0942-B11E-4BCC158BA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1805" y="1900744"/>
                <a:ext cx="41870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12</a:t>
                </a:r>
              </a:p>
            </p:txBody>
          </p:sp>
          <p:sp>
            <p:nvSpPr>
              <p:cNvPr id="16" name="textruta 9">
                <a:extLst>
                  <a:ext uri="{FF2B5EF4-FFF2-40B4-BE49-F238E27FC236}">
                    <a16:creationId xmlns:a16="http://schemas.microsoft.com/office/drawing/2014/main" id="{7B3933B5-9EB0-8D4E-9F08-9D873BF98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5848" y="2162473"/>
                <a:ext cx="35458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 </a:t>
                </a:r>
                <a:r>
                  <a:rPr lang="sv-SE" sz="1800" dirty="0">
                    <a:solidFill>
                      <a:srgbClr val="FF0000"/>
                    </a:solidFill>
                    <a:latin typeface="+mn-lt"/>
                    <a:cs typeface="Bradley Hand Bold"/>
                  </a:rPr>
                  <a:t>4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FB73E704-7751-C04D-8A7E-D4E4D84F3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961" y="2214697"/>
                <a:ext cx="29735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88F8AE5D-5FAA-B24B-8B97-B0AF7F45FDA9}"/>
              </a:ext>
            </a:extLst>
          </p:cNvPr>
          <p:cNvSpPr txBox="1"/>
          <p:nvPr/>
        </p:nvSpPr>
        <p:spPr>
          <a:xfrm>
            <a:off x="2822954" y="5235676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007836"/>
                </a:solidFill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solidFill>
                  <a:srgbClr val="007836"/>
                </a:solidFill>
                <a:cs typeface="Bradley Hand Bold"/>
              </a:rPr>
              <a:t>3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6D1268B-40CA-2F4D-840B-59C0DB130B1D}"/>
              </a:ext>
            </a:extLst>
          </p:cNvPr>
          <p:cNvSpPr txBox="1"/>
          <p:nvPr/>
        </p:nvSpPr>
        <p:spPr>
          <a:xfrm>
            <a:off x="5532339" y="3071493"/>
            <a:ext cx="2819403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n w="0"/>
                <a:solidFill>
                  <a:schemeClr val="tx1"/>
                </a:solidFill>
              </a:rPr>
              <a:t>Vi börjar med att anta att talet är </a:t>
            </a:r>
            <a:r>
              <a:rPr lang="sv-SE" sz="1400" i="1" dirty="0">
                <a:ln w="0"/>
                <a:solidFill>
                  <a:srgbClr val="007836"/>
                </a:solidFill>
              </a:rPr>
              <a:t>x</a:t>
            </a:r>
            <a:r>
              <a:rPr lang="sv-SE" sz="1400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27A16BB-E8ED-9F45-973E-30F1748FF52B}"/>
              </a:ext>
            </a:extLst>
          </p:cNvPr>
          <p:cNvSpPr txBox="1"/>
          <p:nvPr/>
        </p:nvSpPr>
        <p:spPr>
          <a:xfrm>
            <a:off x="5532339" y="3672332"/>
            <a:ext cx="2819403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n w="0"/>
                <a:solidFill>
                  <a:schemeClr val="tx1"/>
                </a:solidFill>
              </a:rPr>
              <a:t>Om du multiplicerar</a:t>
            </a:r>
            <a:r>
              <a:rPr lang="sv-SE" sz="1400" dirty="0">
                <a:ln w="0"/>
                <a:solidFill>
                  <a:srgbClr val="007836"/>
                </a:solidFill>
              </a:rPr>
              <a:t> </a:t>
            </a:r>
            <a:r>
              <a:rPr lang="sv-SE" sz="1400" i="1" dirty="0">
                <a:ln w="0"/>
                <a:solidFill>
                  <a:srgbClr val="007836"/>
                </a:solidFill>
              </a:rPr>
              <a:t>x</a:t>
            </a:r>
            <a:r>
              <a:rPr lang="sv-SE" sz="1400" dirty="0">
                <a:ln w="0"/>
                <a:solidFill>
                  <a:srgbClr val="007836"/>
                </a:solidFill>
              </a:rPr>
              <a:t> </a:t>
            </a:r>
            <a:r>
              <a:rPr lang="sv-SE" sz="1400" dirty="0">
                <a:ln w="0"/>
                <a:solidFill>
                  <a:schemeClr val="tx1"/>
                </a:solidFill>
              </a:rPr>
              <a:t>med 4 får du </a:t>
            </a:r>
          </a:p>
          <a:p>
            <a:r>
              <a:rPr lang="sv-SE" sz="1400" dirty="0">
                <a:ln w="0"/>
                <a:solidFill>
                  <a:schemeClr val="tx1"/>
                </a:solidFill>
              </a:rPr>
              <a:t>4</a:t>
            </a:r>
            <a:r>
              <a:rPr lang="sv-SE" sz="1400" i="1" dirty="0">
                <a:ln w="0"/>
                <a:solidFill>
                  <a:srgbClr val="007836"/>
                </a:solidFill>
              </a:rPr>
              <a:t>x</a:t>
            </a:r>
            <a:r>
              <a:rPr lang="sv-SE" sz="1400" dirty="0">
                <a:ln w="0"/>
                <a:solidFill>
                  <a:schemeClr val="tx1"/>
                </a:solidFill>
              </a:rPr>
              <a:t>. Om du sedan adderar med 11, får du 4</a:t>
            </a:r>
            <a:r>
              <a:rPr lang="sv-SE" sz="1400" i="1" dirty="0">
                <a:ln w="0"/>
                <a:solidFill>
                  <a:srgbClr val="00B050"/>
                </a:solidFill>
              </a:rPr>
              <a:t>x</a:t>
            </a:r>
            <a:r>
              <a:rPr lang="sv-SE" sz="1400" dirty="0">
                <a:ln w="0"/>
                <a:solidFill>
                  <a:schemeClr val="tx1"/>
                </a:solidFill>
              </a:rPr>
              <a:t> + 11. Det ska vara lika med 23. Detta ger dig ekvationen. 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94914A50-84BF-8241-9606-47EC01E772A5}"/>
              </a:ext>
            </a:extLst>
          </p:cNvPr>
          <p:cNvSpPr txBox="1"/>
          <p:nvPr/>
        </p:nvSpPr>
        <p:spPr>
          <a:xfrm>
            <a:off x="2655023" y="5967018"/>
            <a:ext cx="120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7836"/>
                </a:solidFill>
                <a:cs typeface="Bradley Hand Bold"/>
              </a:rPr>
              <a:t>Talet</a:t>
            </a:r>
            <a:r>
              <a:rPr lang="sv-SE" dirty="0">
                <a:solidFill>
                  <a:srgbClr val="00B050"/>
                </a:solidFill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är </a:t>
            </a:r>
            <a:r>
              <a:rPr lang="sv-SE" b="1" dirty="0">
                <a:solidFill>
                  <a:srgbClr val="007836"/>
                </a:solidFill>
                <a:cs typeface="Bradley Hand Bold"/>
              </a:rPr>
              <a:t>3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4A19649-C953-4049-A645-94374667C1A4}"/>
              </a:ext>
            </a:extLst>
          </p:cNvPr>
          <p:cNvSpPr txBox="1"/>
          <p:nvPr/>
        </p:nvSpPr>
        <p:spPr>
          <a:xfrm>
            <a:off x="5532340" y="4980131"/>
            <a:ext cx="2903738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n w="0"/>
                <a:solidFill>
                  <a:schemeClr val="tx1"/>
                </a:solidFill>
              </a:rPr>
              <a:t>Vi avslutar med att göra en prövning:</a:t>
            </a:r>
          </a:p>
          <a:p>
            <a:endParaRPr lang="sv-SE" sz="800" dirty="0">
              <a:ln w="0"/>
              <a:solidFill>
                <a:schemeClr val="tx1"/>
              </a:solidFill>
            </a:endParaRPr>
          </a:p>
          <a:p>
            <a:r>
              <a:rPr lang="sv-SE" sz="1400" dirty="0">
                <a:ln w="0"/>
                <a:solidFill>
                  <a:schemeClr val="tx1"/>
                </a:solidFill>
              </a:rPr>
              <a:t>H.L.: 4 · </a:t>
            </a:r>
            <a:r>
              <a:rPr lang="sv-SE" sz="1400" dirty="0">
                <a:ln w="0"/>
                <a:solidFill>
                  <a:srgbClr val="007836"/>
                </a:solidFill>
              </a:rPr>
              <a:t>3</a:t>
            </a:r>
            <a:r>
              <a:rPr lang="sv-SE" sz="1400" dirty="0">
                <a:ln w="0"/>
                <a:solidFill>
                  <a:schemeClr val="tx1"/>
                </a:solidFill>
              </a:rPr>
              <a:t> + 11 = 12 + 11 = 23</a:t>
            </a:r>
          </a:p>
          <a:p>
            <a:endParaRPr lang="sv-SE" sz="800" dirty="0">
              <a:ln w="0"/>
              <a:solidFill>
                <a:schemeClr val="tx1"/>
              </a:solidFill>
            </a:endParaRPr>
          </a:p>
          <a:p>
            <a:r>
              <a:rPr lang="sv-SE" sz="1400" dirty="0">
                <a:ln w="0"/>
                <a:solidFill>
                  <a:schemeClr val="tx1"/>
                </a:solidFill>
              </a:rPr>
              <a:t>V.L.: 23	</a:t>
            </a:r>
          </a:p>
          <a:p>
            <a:endParaRPr lang="sv-SE" sz="800" dirty="0">
              <a:ln w="0"/>
              <a:solidFill>
                <a:schemeClr val="tx1"/>
              </a:solidFill>
            </a:endParaRPr>
          </a:p>
          <a:p>
            <a:r>
              <a:rPr lang="sv-SE" sz="1400" dirty="0">
                <a:ln w="0"/>
                <a:solidFill>
                  <a:schemeClr val="tx1"/>
                </a:solidFill>
              </a:rPr>
              <a:t>H.L. = V.L.</a:t>
            </a:r>
          </a:p>
        </p:txBody>
      </p:sp>
    </p:spTree>
    <p:extLst>
      <p:ext uri="{BB962C8B-B14F-4D97-AF65-F5344CB8AC3E}">
        <p14:creationId xmlns:p14="http://schemas.microsoft.com/office/powerpoint/2010/main" val="7653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23" grpId="0"/>
      <p:bldP spid="24" grpId="0" animBg="1"/>
      <p:bldP spid="25" grpId="0" animBg="1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65272" y="657464"/>
            <a:ext cx="6734861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Ett tal multipliceras med 6. Sedan subtraherar vi med 9 och får då 15.</a:t>
            </a:r>
          </a:p>
          <a:p>
            <a:endParaRPr lang="sv-SE" dirty="0"/>
          </a:p>
          <a:p>
            <a:r>
              <a:rPr lang="sv-SE" dirty="0"/>
              <a:t>Vilket är talet?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418429" y="2349500"/>
            <a:ext cx="24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att talet är  x.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853570" y="3040467"/>
            <a:ext cx="165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9 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549113" y="3452968"/>
            <a:ext cx="29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9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9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9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269082" y="3833248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6x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latin typeface="Bradley Hand Bold"/>
                <a:cs typeface="Bradley Hand Bold"/>
              </a:rPr>
              <a:t>24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3164777" y="4251476"/>
            <a:ext cx="1158698" cy="603446"/>
            <a:chOff x="5257903" y="3605927"/>
            <a:chExt cx="1158698" cy="603446"/>
          </a:xfrm>
        </p:grpSpPr>
        <p:grpSp>
          <p:nvGrpSpPr>
            <p:cNvPr id="10" name="Grupp 9"/>
            <p:cNvGrpSpPr/>
            <p:nvPr/>
          </p:nvGrpSpPr>
          <p:grpSpPr>
            <a:xfrm>
              <a:off x="5257903" y="3605929"/>
              <a:ext cx="718437" cy="603444"/>
              <a:chOff x="1111469" y="2960367"/>
              <a:chExt cx="718437" cy="603444"/>
            </a:xfrm>
          </p:grpSpPr>
          <p:grpSp>
            <p:nvGrpSpPr>
              <p:cNvPr id="15" name="Grupp 14"/>
              <p:cNvGrpSpPr>
                <a:grpSpLocks/>
              </p:cNvGrpSpPr>
              <p:nvPr/>
            </p:nvGrpSpPr>
            <p:grpSpPr bwMode="auto">
              <a:xfrm>
                <a:off x="1111469" y="2960367"/>
                <a:ext cx="446552" cy="603444"/>
                <a:chOff x="3837006" y="1898674"/>
                <a:chExt cx="446552" cy="603613"/>
              </a:xfrm>
            </p:grpSpPr>
            <p:sp>
              <p:nvSpPr>
                <p:cNvPr id="17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37006" y="1898674"/>
                  <a:ext cx="44250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6x</a:t>
                  </a:r>
                </a:p>
              </p:txBody>
            </p:sp>
            <p:sp>
              <p:nvSpPr>
                <p:cNvPr id="18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41839" y="2132851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6</a:t>
                  </a:r>
                </a:p>
              </p:txBody>
            </p:sp>
            <p:cxnSp>
              <p:nvCxnSpPr>
                <p:cNvPr id="19" name="Rak 18"/>
                <p:cNvCxnSpPr/>
                <p:nvPr/>
              </p:nvCxnSpPr>
              <p:spPr>
                <a:xfrm>
                  <a:off x="3864458" y="2203748"/>
                  <a:ext cx="4191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ruta 15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1" name="Grupp 10"/>
            <p:cNvGrpSpPr>
              <a:grpSpLocks/>
            </p:cNvGrpSpPr>
            <p:nvPr/>
          </p:nvGrpSpPr>
          <p:grpSpPr bwMode="auto">
            <a:xfrm>
              <a:off x="5943398" y="3605927"/>
              <a:ext cx="473203" cy="601020"/>
              <a:chOff x="3809228" y="1909625"/>
              <a:chExt cx="473203" cy="601189"/>
            </a:xfrm>
          </p:grpSpPr>
          <p:sp>
            <p:nvSpPr>
              <p:cNvPr id="12" name="textruta 8"/>
              <p:cNvSpPr txBox="1">
                <a:spLocks noChangeArrowheads="1"/>
              </p:cNvSpPr>
              <p:nvPr/>
            </p:nvSpPr>
            <p:spPr bwMode="auto">
              <a:xfrm>
                <a:off x="3809228" y="1909625"/>
                <a:ext cx="47320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24</a:t>
                </a:r>
              </a:p>
            </p:txBody>
          </p:sp>
          <p:sp>
            <p:nvSpPr>
              <p:cNvPr id="13" name="textruta 9"/>
              <p:cNvSpPr txBox="1">
                <a:spLocks noChangeArrowheads="1"/>
              </p:cNvSpPr>
              <p:nvPr/>
            </p:nvSpPr>
            <p:spPr bwMode="auto">
              <a:xfrm>
                <a:off x="3813280" y="2141378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6</a:t>
                </a:r>
              </a:p>
            </p:txBody>
          </p:sp>
          <p:cxnSp>
            <p:nvCxnSpPr>
              <p:cNvPr id="14" name="Rak 13"/>
              <p:cNvCxnSpPr/>
              <p:nvPr/>
            </p:nvCxnSpPr>
            <p:spPr>
              <a:xfrm>
                <a:off x="3864458" y="2203748"/>
                <a:ext cx="342493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ruta 20"/>
          <p:cNvSpPr txBox="1"/>
          <p:nvPr/>
        </p:nvSpPr>
        <p:spPr>
          <a:xfrm>
            <a:off x="3427187" y="4720213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5964902" y="3049684"/>
            <a:ext cx="253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 </a:t>
            </a:r>
            <a:r>
              <a:rPr lang="en-US" dirty="0"/>
              <a:t>·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4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– </a:t>
            </a:r>
            <a:r>
              <a:rPr lang="sv-SE" dirty="0">
                <a:latin typeface="Bradley Hand Bold"/>
                <a:cs typeface="Bradley Hand Bold"/>
              </a:rPr>
              <a:t>9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  <a:p>
            <a:r>
              <a:rPr lang="sv-SE" dirty="0">
                <a:latin typeface="Bradley Hand Bold"/>
                <a:cs typeface="Bradley Hand Bold"/>
              </a:rPr>
              <a:t>       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24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9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</a:p>
        </p:txBody>
      </p:sp>
      <p:sp>
        <p:nvSpPr>
          <p:cNvPr id="25" name="Rektangel 24"/>
          <p:cNvSpPr/>
          <p:nvPr/>
        </p:nvSpPr>
        <p:spPr>
          <a:xfrm>
            <a:off x="5964902" y="3822300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5964902" y="4262240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570830" y="5234894"/>
            <a:ext cx="19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Talet är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570830" y="6153452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2263302" y="6153452"/>
            <a:ext cx="19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Talet är 4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BA470A-2C41-E349-9A73-6CDFDAE7A372}"/>
              </a:ext>
            </a:extLst>
          </p:cNvPr>
          <p:cNvSpPr/>
          <p:nvPr/>
        </p:nvSpPr>
        <p:spPr>
          <a:xfrm>
            <a:off x="233979" y="178405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>
            <a:extLst>
              <a:ext uri="{FF2B5EF4-FFF2-40B4-BE49-F238E27FC236}">
                <a16:creationId xmlns:a16="http://schemas.microsoft.com/office/drawing/2014/main" id="{6D74CE67-FEB4-3E47-AE1A-47045EA34620}"/>
              </a:ext>
            </a:extLst>
          </p:cNvPr>
          <p:cNvGrpSpPr/>
          <p:nvPr/>
        </p:nvGrpSpPr>
        <p:grpSpPr>
          <a:xfrm>
            <a:off x="642117" y="419015"/>
            <a:ext cx="8445173" cy="1382529"/>
            <a:chOff x="613586" y="540202"/>
            <a:chExt cx="8445173" cy="1382529"/>
          </a:xfrm>
        </p:grpSpPr>
        <p:sp>
          <p:nvSpPr>
            <p:cNvPr id="3" name="Rektangel 2"/>
            <p:cNvSpPr/>
            <p:nvPr/>
          </p:nvSpPr>
          <p:spPr>
            <a:xfrm>
              <a:off x="613586" y="699127"/>
              <a:ext cx="5570357" cy="9233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Det är dubbelt så många tändstickor i ask B som i ask A.</a:t>
              </a:r>
            </a:p>
            <a:p>
              <a:r>
                <a:rPr lang="sv-SE" dirty="0"/>
                <a:t>Sammanlagt med de lösa stickorna är det 63 tändstickor.</a:t>
              </a:r>
            </a:p>
            <a:p>
              <a:r>
                <a:rPr lang="sv-SE" dirty="0"/>
                <a:t>Hur många är det i vardera asken?</a:t>
              </a: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2"/>
            <a:srcRect r="10049"/>
            <a:stretch/>
          </p:blipFill>
          <p:spPr>
            <a:xfrm>
              <a:off x="6466176" y="540202"/>
              <a:ext cx="2592583" cy="1382529"/>
            </a:xfrm>
            <a:prstGeom prst="rect">
              <a:avLst/>
            </a:prstGeom>
          </p:spPr>
        </p:pic>
      </p:grpSp>
      <p:sp>
        <p:nvSpPr>
          <p:cNvPr id="4" name="textruta 3"/>
          <p:cNvSpPr txBox="1"/>
          <p:nvPr/>
        </p:nvSpPr>
        <p:spPr>
          <a:xfrm>
            <a:off x="1186035" y="1969584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i ask A finns det:  x stickor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222021" y="2372669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i ask B finns det:  2x stickor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47698" y="3039679"/>
            <a:ext cx="22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63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613026" y="3405261"/>
            <a:ext cx="155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63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239231" y="3768472"/>
            <a:ext cx="262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63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3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984329" y="4137233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60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2875861" y="4473089"/>
            <a:ext cx="1091257" cy="609771"/>
            <a:chOff x="5279565" y="3609192"/>
            <a:chExt cx="1091257" cy="609771"/>
          </a:xfrm>
        </p:grpSpPr>
        <p:grpSp>
          <p:nvGrpSpPr>
            <p:cNvPr id="12" name="Grupp 11"/>
            <p:cNvGrpSpPr/>
            <p:nvPr/>
          </p:nvGrpSpPr>
          <p:grpSpPr>
            <a:xfrm>
              <a:off x="5279565" y="3609192"/>
              <a:ext cx="696775" cy="609771"/>
              <a:chOff x="1133131" y="2963630"/>
              <a:chExt cx="696775" cy="609771"/>
            </a:xfrm>
          </p:grpSpPr>
          <p:grpSp>
            <p:nvGrpSpPr>
              <p:cNvPr id="17" name="Grupp 16"/>
              <p:cNvGrpSpPr>
                <a:grpSpLocks/>
              </p:cNvGrpSpPr>
              <p:nvPr/>
            </p:nvGrpSpPr>
            <p:grpSpPr bwMode="auto">
              <a:xfrm>
                <a:off x="1133131" y="2963630"/>
                <a:ext cx="460073" cy="609771"/>
                <a:chOff x="3858668" y="1901941"/>
                <a:chExt cx="460073" cy="609943"/>
              </a:xfrm>
            </p:grpSpPr>
            <p:sp>
              <p:nvSpPr>
                <p:cNvPr id="19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77595" y="1901941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3x</a:t>
                  </a:r>
                </a:p>
              </p:txBody>
            </p:sp>
            <p:sp>
              <p:nvSpPr>
                <p:cNvPr id="20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58668" y="2142448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 3</a:t>
                  </a:r>
                </a:p>
              </p:txBody>
            </p:sp>
            <p:cxnSp>
              <p:nvCxnSpPr>
                <p:cNvPr id="21" name="Rak 20"/>
                <p:cNvCxnSpPr/>
                <p:nvPr/>
              </p:nvCxnSpPr>
              <p:spPr>
                <a:xfrm>
                  <a:off x="3864458" y="2203748"/>
                  <a:ext cx="4191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5896636" y="3631213"/>
              <a:ext cx="474186" cy="587749"/>
              <a:chOff x="3762466" y="1934917"/>
              <a:chExt cx="474186" cy="587914"/>
            </a:xfrm>
          </p:grpSpPr>
          <p:sp>
            <p:nvSpPr>
              <p:cNvPr id="14" name="textruta 8"/>
              <p:cNvSpPr txBox="1">
                <a:spLocks noChangeArrowheads="1"/>
              </p:cNvSpPr>
              <p:nvPr/>
            </p:nvSpPr>
            <p:spPr bwMode="auto">
              <a:xfrm>
                <a:off x="3779377" y="1934917"/>
                <a:ext cx="457275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60</a:t>
                </a:r>
              </a:p>
            </p:txBody>
          </p:sp>
          <p:sp>
            <p:nvSpPr>
              <p:cNvPr id="15" name="textruta 9"/>
              <p:cNvSpPr txBox="1">
                <a:spLocks noChangeArrowheads="1"/>
              </p:cNvSpPr>
              <p:nvPr/>
            </p:nvSpPr>
            <p:spPr bwMode="auto">
              <a:xfrm>
                <a:off x="3762466" y="2153395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3</a:t>
                </a:r>
              </a:p>
            </p:txBody>
          </p:sp>
          <p:cxnSp>
            <p:nvCxnSpPr>
              <p:cNvPr id="16" name="Rak 15"/>
              <p:cNvCxnSpPr>
                <a:cxnSpLocks/>
              </p:cNvCxnSpPr>
              <p:nvPr/>
            </p:nvCxnSpPr>
            <p:spPr>
              <a:xfrm>
                <a:off x="3799275" y="2216209"/>
                <a:ext cx="35475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ruta 21"/>
          <p:cNvSpPr txBox="1"/>
          <p:nvPr/>
        </p:nvSpPr>
        <p:spPr>
          <a:xfrm>
            <a:off x="3115361" y="4931946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20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658479" y="3035929"/>
            <a:ext cx="277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20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en-US" dirty="0"/>
              <a:t>·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20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   </a:t>
            </a:r>
          </a:p>
          <a:p>
            <a:r>
              <a:rPr lang="sv-SE" dirty="0">
                <a:latin typeface="Bradley Hand Bold"/>
                <a:cs typeface="Bradley Hand Bold"/>
              </a:rPr>
              <a:t>       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40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  <a:p>
            <a:r>
              <a:rPr lang="sv-SE" dirty="0">
                <a:latin typeface="Bradley Hand Bold"/>
                <a:cs typeface="Bradley Hand Bold"/>
              </a:rPr>
              <a:t> 	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63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609106" y="395925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63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658479" y="4378330"/>
            <a:ext cx="14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185275" y="5444790"/>
            <a:ext cx="63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ask A:  x stickor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20 stickor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185274" y="5792267"/>
            <a:ext cx="63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ask B:  2x stickor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en-US" dirty="0"/>
              <a:t>· </a:t>
            </a:r>
            <a:r>
              <a:rPr lang="sv-SE" dirty="0">
                <a:latin typeface="Bradley Hand Bold"/>
                <a:cs typeface="Bradley Hand Bold"/>
              </a:rPr>
              <a:t>20  stickor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40 stickor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210611" y="6316189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903083" y="6316189"/>
            <a:ext cx="64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I ask A finns 20 stickor och i ask B 40 stickor.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2F1DA48-5F03-EF4C-A1D7-8468BBBBB0B7}"/>
              </a:ext>
            </a:extLst>
          </p:cNvPr>
          <p:cNvSpPr/>
          <p:nvPr/>
        </p:nvSpPr>
        <p:spPr>
          <a:xfrm>
            <a:off x="262510" y="57218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296496" y="2390353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att morfar är x år.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205261" y="4422271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64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447762" y="3358376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450537" y="3868686"/>
            <a:ext cx="148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271949" y="5146801"/>
            <a:ext cx="619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Morfar är:  x år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64 år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287020" y="5935084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905628" y="5958715"/>
            <a:ext cx="64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Morfar är 64 år gammal.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62857FCB-7B25-FB4C-BF8F-270370262BC8}"/>
              </a:ext>
            </a:extLst>
          </p:cNvPr>
          <p:cNvGrpSpPr/>
          <p:nvPr/>
        </p:nvGrpSpPr>
        <p:grpSpPr>
          <a:xfrm>
            <a:off x="356816" y="460315"/>
            <a:ext cx="8430367" cy="1724600"/>
            <a:chOff x="331396" y="649803"/>
            <a:chExt cx="8430367" cy="1724600"/>
          </a:xfrm>
        </p:grpSpPr>
        <p:sp>
          <p:nvSpPr>
            <p:cNvPr id="30" name="Rektangel 29"/>
            <p:cNvSpPr/>
            <p:nvPr/>
          </p:nvSpPr>
          <p:spPr>
            <a:xfrm>
              <a:off x="331396" y="878863"/>
              <a:ext cx="5391810" cy="1200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Om dividerar morfars ålder med 8 och sen subtraherar</a:t>
              </a:r>
            </a:p>
            <a:p>
              <a:r>
                <a:rPr lang="sv-SE" dirty="0"/>
                <a:t> med 5, så får man Cajsa ålder.</a:t>
              </a:r>
            </a:p>
            <a:p>
              <a:endParaRPr lang="sv-SE" dirty="0"/>
            </a:p>
            <a:p>
              <a:r>
                <a:rPr lang="sv-SE" dirty="0"/>
                <a:t>Hur gammal är morfar om Cajsa är 3 år?</a:t>
              </a:r>
            </a:p>
          </p:txBody>
        </p:sp>
        <p:pic>
          <p:nvPicPr>
            <p:cNvPr id="31" name="Bildobjekt 30" descr="morfar o cajs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" t="10670" r="2974" b="12021"/>
            <a:stretch/>
          </p:blipFill>
          <p:spPr>
            <a:xfrm>
              <a:off x="5978253" y="649803"/>
              <a:ext cx="2783510" cy="1724600"/>
            </a:xfrm>
            <a:prstGeom prst="rect">
              <a:avLst/>
            </a:prstGeom>
          </p:spPr>
        </p:pic>
      </p:grpSp>
      <p:grpSp>
        <p:nvGrpSpPr>
          <p:cNvPr id="32" name="Grupp 31"/>
          <p:cNvGrpSpPr/>
          <p:nvPr/>
        </p:nvGrpSpPr>
        <p:grpSpPr>
          <a:xfrm>
            <a:off x="2629924" y="2729015"/>
            <a:ext cx="1205395" cy="601028"/>
            <a:chOff x="5251320" y="3572716"/>
            <a:chExt cx="1205395" cy="601028"/>
          </a:xfrm>
        </p:grpSpPr>
        <p:grpSp>
          <p:nvGrpSpPr>
            <p:cNvPr id="33" name="Grupp 32"/>
            <p:cNvGrpSpPr/>
            <p:nvPr/>
          </p:nvGrpSpPr>
          <p:grpSpPr>
            <a:xfrm>
              <a:off x="5251320" y="3572716"/>
              <a:ext cx="1088356" cy="601028"/>
              <a:chOff x="1104886" y="2927154"/>
              <a:chExt cx="1088356" cy="601028"/>
            </a:xfrm>
          </p:grpSpPr>
          <p:grpSp>
            <p:nvGrpSpPr>
              <p:cNvPr id="38" name="Grupp 37"/>
              <p:cNvGrpSpPr>
                <a:grpSpLocks/>
              </p:cNvGrpSpPr>
              <p:nvPr/>
            </p:nvGrpSpPr>
            <p:grpSpPr bwMode="auto">
              <a:xfrm>
                <a:off x="1104886" y="2927154"/>
                <a:ext cx="364202" cy="601028"/>
                <a:chOff x="3830423" y="1865456"/>
                <a:chExt cx="364202" cy="601198"/>
              </a:xfrm>
            </p:grpSpPr>
            <p:sp>
              <p:nvSpPr>
                <p:cNvPr id="40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30423" y="1865456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41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150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42" name="Rak 41"/>
                <p:cNvCxnSpPr/>
                <p:nvPr/>
              </p:nvCxnSpPr>
              <p:spPr>
                <a:xfrm>
                  <a:off x="3864458" y="2162173"/>
                  <a:ext cx="310715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ruta 38"/>
              <p:cNvSpPr txBox="1"/>
              <p:nvPr/>
            </p:nvSpPr>
            <p:spPr>
              <a:xfrm>
                <a:off x="1426981" y="3037092"/>
                <a:ext cx="766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–</a:t>
                </a:r>
                <a:r>
                  <a:rPr lang="sv-SE" dirty="0">
                    <a:latin typeface="Bradley Hand Bold"/>
                    <a:cs typeface="Bradley Hand Bold"/>
                  </a:rPr>
                  <a:t> 5 </a:t>
                </a:r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sp>
          <p:nvSpPr>
            <p:cNvPr id="36" name="textruta 9"/>
            <p:cNvSpPr txBox="1">
              <a:spLocks noChangeArrowheads="1"/>
            </p:cNvSpPr>
            <p:nvPr/>
          </p:nvSpPr>
          <p:spPr bwMode="auto">
            <a:xfrm>
              <a:off x="6066865" y="3682163"/>
              <a:ext cx="38985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3</a:t>
              </a: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2249440" y="3090937"/>
            <a:ext cx="2007957" cy="601031"/>
            <a:chOff x="5252559" y="3572713"/>
            <a:chExt cx="1923253" cy="601031"/>
          </a:xfrm>
        </p:grpSpPr>
        <p:grpSp>
          <p:nvGrpSpPr>
            <p:cNvPr id="44" name="Grupp 43"/>
            <p:cNvGrpSpPr/>
            <p:nvPr/>
          </p:nvGrpSpPr>
          <p:grpSpPr>
            <a:xfrm>
              <a:off x="5252559" y="3572713"/>
              <a:ext cx="1556617" cy="601031"/>
              <a:chOff x="1106125" y="2927151"/>
              <a:chExt cx="1556617" cy="601031"/>
            </a:xfrm>
          </p:grpSpPr>
          <p:grpSp>
            <p:nvGrpSpPr>
              <p:cNvPr id="46" name="Grupp 45"/>
              <p:cNvGrpSpPr>
                <a:grpSpLocks/>
              </p:cNvGrpSpPr>
              <p:nvPr/>
            </p:nvGrpSpPr>
            <p:grpSpPr bwMode="auto">
              <a:xfrm>
                <a:off x="1106125" y="2927151"/>
                <a:ext cx="364202" cy="601031"/>
                <a:chOff x="3831662" y="1865453"/>
                <a:chExt cx="364202" cy="601201"/>
              </a:xfrm>
            </p:grpSpPr>
            <p:sp>
              <p:nvSpPr>
                <p:cNvPr id="4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31662" y="1865453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4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150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50" name="Rak 49"/>
                <p:cNvCxnSpPr>
                  <a:cxnSpLocks/>
                </p:cNvCxnSpPr>
                <p:nvPr/>
              </p:nvCxnSpPr>
              <p:spPr>
                <a:xfrm flipV="1">
                  <a:off x="3915338" y="2158443"/>
                  <a:ext cx="227714" cy="169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ruta 46"/>
              <p:cNvSpPr txBox="1"/>
              <p:nvPr/>
            </p:nvSpPr>
            <p:spPr>
              <a:xfrm>
                <a:off x="1417515" y="3037091"/>
                <a:ext cx="1245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–</a:t>
                </a:r>
                <a:r>
                  <a:rPr lang="sv-SE" dirty="0">
                    <a:latin typeface="Bradley Hand Bold"/>
                    <a:cs typeface="Bradley Hand Bold"/>
                  </a:rPr>
                  <a:t> 5 </a:t>
                </a:r>
                <a:r>
                  <a:rPr lang="sv-SE" dirty="0">
                    <a:solidFill>
                      <a:srgbClr val="C00000"/>
                    </a:solidFill>
                    <a:cs typeface="Bradley Hand Bold"/>
                  </a:rPr>
                  <a:t>+</a:t>
                </a:r>
                <a:r>
                  <a:rPr lang="sv-SE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5</a:t>
                </a:r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45" name="textruta 9"/>
            <p:cNvSpPr txBox="1">
              <a:spLocks noChangeArrowheads="1"/>
            </p:cNvSpPr>
            <p:nvPr/>
          </p:nvSpPr>
          <p:spPr bwMode="auto">
            <a:xfrm>
              <a:off x="6398601" y="3666820"/>
              <a:ext cx="777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3 </a:t>
              </a:r>
              <a:r>
                <a:rPr lang="en-US" sz="1800" dirty="0">
                  <a:solidFill>
                    <a:srgbClr val="C00000"/>
                  </a:solidFill>
                  <a:latin typeface="+mn-lt"/>
                  <a:cs typeface="Bradley Hand Bold"/>
                </a:rPr>
                <a:t>+</a:t>
              </a:r>
              <a:r>
                <a:rPr lang="en-US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 5</a:t>
              </a:r>
              <a:r>
                <a:rPr lang="en-US" sz="1800" dirty="0"/>
                <a:t> 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2895596" y="3950570"/>
            <a:ext cx="1272981" cy="594416"/>
            <a:chOff x="2545629" y="2535083"/>
            <a:chExt cx="1272981" cy="594416"/>
          </a:xfrm>
        </p:grpSpPr>
        <p:grpSp>
          <p:nvGrpSpPr>
            <p:cNvPr id="54" name="Grupp 53"/>
            <p:cNvGrpSpPr/>
            <p:nvPr/>
          </p:nvGrpSpPr>
          <p:grpSpPr>
            <a:xfrm>
              <a:off x="2609186" y="2632815"/>
              <a:ext cx="1209424" cy="496684"/>
              <a:chOff x="5231220" y="3678017"/>
              <a:chExt cx="1209424" cy="496684"/>
            </a:xfrm>
          </p:grpSpPr>
          <p:grpSp>
            <p:nvGrpSpPr>
              <p:cNvPr id="56" name="Grupp 55"/>
              <p:cNvGrpSpPr/>
              <p:nvPr/>
            </p:nvGrpSpPr>
            <p:grpSpPr>
              <a:xfrm>
                <a:off x="5231220" y="3682654"/>
                <a:ext cx="820396" cy="492047"/>
                <a:chOff x="1084786" y="3037092"/>
                <a:chExt cx="820396" cy="492047"/>
              </a:xfrm>
            </p:grpSpPr>
            <p:grpSp>
              <p:nvGrpSpPr>
                <p:cNvPr id="58" name="Grupp 57"/>
                <p:cNvGrpSpPr>
                  <a:grpSpLocks/>
                </p:cNvGrpSpPr>
                <p:nvPr/>
              </p:nvGrpSpPr>
              <p:grpSpPr bwMode="auto">
                <a:xfrm>
                  <a:off x="1084786" y="3159807"/>
                  <a:ext cx="419100" cy="369332"/>
                  <a:chOff x="3810323" y="2098172"/>
                  <a:chExt cx="419100" cy="369436"/>
                </a:xfrm>
              </p:grpSpPr>
              <p:sp>
                <p:nvSpPr>
                  <p:cNvPr id="61" name="textruta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2331" y="2098172"/>
                    <a:ext cx="31508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8</a:t>
                    </a:r>
                  </a:p>
                </p:txBody>
              </p:sp>
              <p:cxnSp>
                <p:nvCxnSpPr>
                  <p:cNvPr id="62" name="Rak 61"/>
                  <p:cNvCxnSpPr/>
                  <p:nvPr/>
                </p:nvCxnSpPr>
                <p:spPr>
                  <a:xfrm>
                    <a:off x="3810323" y="2156321"/>
                    <a:ext cx="41910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textruta 58"/>
                <p:cNvSpPr txBox="1"/>
                <p:nvPr/>
              </p:nvSpPr>
              <p:spPr>
                <a:xfrm>
                  <a:off x="1410257" y="3037092"/>
                  <a:ext cx="4949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  <a:endParaRPr lang="sv-SE" dirty="0">
                    <a:latin typeface="Bradley Hand Bold"/>
                    <a:cs typeface="Bradley Hand Bold"/>
                  </a:endParaRPr>
                </a:p>
              </p:txBody>
            </p:sp>
          </p:grpSp>
          <p:sp>
            <p:nvSpPr>
              <p:cNvPr id="57" name="textruta 9"/>
              <p:cNvSpPr txBox="1">
                <a:spLocks noChangeArrowheads="1"/>
              </p:cNvSpPr>
              <p:nvPr/>
            </p:nvSpPr>
            <p:spPr bwMode="auto">
              <a:xfrm>
                <a:off x="5773474" y="3678017"/>
                <a:ext cx="6671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8 </a:t>
                </a:r>
                <a:r>
                  <a:rPr lang="en-US" sz="1800" dirty="0">
                    <a:solidFill>
                      <a:srgbClr val="C00000"/>
                    </a:solidFill>
                  </a:rPr>
                  <a:t>· </a:t>
                </a:r>
                <a:r>
                  <a:rPr lang="en-US" sz="18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8</a:t>
                </a:r>
                <a:r>
                  <a:rPr lang="en-US" sz="1800" dirty="0"/>
                  <a:t> 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55" name="Rektangel 54"/>
            <p:cNvSpPr/>
            <p:nvPr/>
          </p:nvSpPr>
          <p:spPr>
            <a:xfrm>
              <a:off x="2545629" y="2535083"/>
              <a:ext cx="641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radley Hand Bold"/>
                  <a:cs typeface="Bradley Hand Bold"/>
                </a:rPr>
                <a:t>x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C00000"/>
                  </a:solidFill>
                </a:rPr>
                <a:t>· </a:t>
              </a:r>
              <a:r>
                <a:rPr lang="sv-SE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8</a:t>
              </a:r>
              <a:r>
                <a:rPr lang="en-US" dirty="0"/>
                <a:t> </a:t>
              </a:r>
              <a:endParaRPr lang="sv-SE" dirty="0"/>
            </a:p>
          </p:txBody>
        </p:sp>
      </p:grpSp>
      <p:grpSp>
        <p:nvGrpSpPr>
          <p:cNvPr id="63" name="Grupp 62"/>
          <p:cNvGrpSpPr/>
          <p:nvPr/>
        </p:nvGrpSpPr>
        <p:grpSpPr>
          <a:xfrm>
            <a:off x="3068038" y="3448519"/>
            <a:ext cx="783638" cy="605621"/>
            <a:chOff x="5240800" y="3559480"/>
            <a:chExt cx="783638" cy="605621"/>
          </a:xfrm>
        </p:grpSpPr>
        <p:grpSp>
          <p:nvGrpSpPr>
            <p:cNvPr id="64" name="Grupp 63"/>
            <p:cNvGrpSpPr/>
            <p:nvPr/>
          </p:nvGrpSpPr>
          <p:grpSpPr>
            <a:xfrm>
              <a:off x="5240800" y="3559480"/>
              <a:ext cx="641920" cy="605621"/>
              <a:chOff x="1094366" y="2913918"/>
              <a:chExt cx="641920" cy="605621"/>
            </a:xfrm>
          </p:grpSpPr>
          <p:grpSp>
            <p:nvGrpSpPr>
              <p:cNvPr id="66" name="Grupp 65"/>
              <p:cNvGrpSpPr>
                <a:grpSpLocks/>
              </p:cNvGrpSpPr>
              <p:nvPr/>
            </p:nvGrpSpPr>
            <p:grpSpPr bwMode="auto">
              <a:xfrm>
                <a:off x="1094366" y="2913918"/>
                <a:ext cx="364202" cy="605621"/>
                <a:chOff x="3819903" y="1852215"/>
                <a:chExt cx="364202" cy="605792"/>
              </a:xfrm>
            </p:grpSpPr>
            <p:sp>
              <p:nvSpPr>
                <p:cNvPr id="6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19903" y="1852215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6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88571"/>
                  <a:ext cx="3150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70" name="Rak 69"/>
                <p:cNvCxnSpPr>
                  <a:cxnSpLocks/>
                </p:cNvCxnSpPr>
                <p:nvPr/>
              </p:nvCxnSpPr>
              <p:spPr>
                <a:xfrm>
                  <a:off x="3898608" y="2164322"/>
                  <a:ext cx="227303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ruta 66"/>
              <p:cNvSpPr txBox="1"/>
              <p:nvPr/>
            </p:nvSpPr>
            <p:spPr>
              <a:xfrm>
                <a:off x="1295892" y="3046637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65" name="textruta 9"/>
            <p:cNvSpPr txBox="1">
              <a:spLocks noChangeArrowheads="1"/>
            </p:cNvSpPr>
            <p:nvPr/>
          </p:nvSpPr>
          <p:spPr bwMode="auto">
            <a:xfrm>
              <a:off x="5634588" y="3692198"/>
              <a:ext cx="38985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8</a:t>
              </a:r>
            </a:p>
          </p:txBody>
        </p:sp>
      </p:grpSp>
      <p:grpSp>
        <p:nvGrpSpPr>
          <p:cNvPr id="79" name="Grupp 78"/>
          <p:cNvGrpSpPr/>
          <p:nvPr/>
        </p:nvGrpSpPr>
        <p:grpSpPr>
          <a:xfrm>
            <a:off x="5387015" y="2705571"/>
            <a:ext cx="3229927" cy="624472"/>
            <a:chOff x="5383416" y="2043315"/>
            <a:chExt cx="3229927" cy="624472"/>
          </a:xfrm>
        </p:grpSpPr>
        <p:sp>
          <p:nvSpPr>
            <p:cNvPr id="23" name="textruta 22"/>
            <p:cNvSpPr txBox="1"/>
            <p:nvPr/>
          </p:nvSpPr>
          <p:spPr>
            <a:xfrm>
              <a:off x="5383416" y="2174762"/>
              <a:ext cx="2779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V.L. </a:t>
              </a:r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  <p:grpSp>
          <p:nvGrpSpPr>
            <p:cNvPr id="71" name="Grupp 70"/>
            <p:cNvGrpSpPr/>
            <p:nvPr/>
          </p:nvGrpSpPr>
          <p:grpSpPr>
            <a:xfrm>
              <a:off x="6029684" y="2043315"/>
              <a:ext cx="2583659" cy="624472"/>
              <a:chOff x="5169163" y="3549275"/>
              <a:chExt cx="2583659" cy="624472"/>
            </a:xfrm>
          </p:grpSpPr>
          <p:grpSp>
            <p:nvGrpSpPr>
              <p:cNvPr id="72" name="Grupp 71"/>
              <p:cNvGrpSpPr/>
              <p:nvPr/>
            </p:nvGrpSpPr>
            <p:grpSpPr>
              <a:xfrm>
                <a:off x="5169163" y="3549275"/>
                <a:ext cx="1231076" cy="624472"/>
                <a:chOff x="1022729" y="2903713"/>
                <a:chExt cx="1231076" cy="624472"/>
              </a:xfrm>
            </p:grpSpPr>
            <p:grpSp>
              <p:nvGrpSpPr>
                <p:cNvPr id="74" name="Grupp 73"/>
                <p:cNvGrpSpPr>
                  <a:grpSpLocks/>
                </p:cNvGrpSpPr>
                <p:nvPr/>
              </p:nvGrpSpPr>
              <p:grpSpPr bwMode="auto">
                <a:xfrm>
                  <a:off x="1022729" y="2903713"/>
                  <a:ext cx="535292" cy="624472"/>
                  <a:chOff x="3748266" y="1842006"/>
                  <a:chExt cx="535292" cy="624648"/>
                </a:xfrm>
              </p:grpSpPr>
              <p:sp>
                <p:nvSpPr>
                  <p:cNvPr id="76" name="textruta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8266" y="1842006"/>
                    <a:ext cx="535292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009644"/>
                        </a:solidFill>
                        <a:latin typeface="Bradley Hand Bold"/>
                        <a:cs typeface="Bradley Hand Bold"/>
                      </a:rPr>
                      <a:t> 64</a:t>
                    </a:r>
                  </a:p>
                </p:txBody>
              </p:sp>
              <p:sp>
                <p:nvSpPr>
                  <p:cNvPr id="77" name="textruta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0090" y="2097218"/>
                    <a:ext cx="31508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8</a:t>
                    </a:r>
                  </a:p>
                </p:txBody>
              </p:sp>
              <p:cxnSp>
                <p:nvCxnSpPr>
                  <p:cNvPr id="78" name="Rak 77"/>
                  <p:cNvCxnSpPr/>
                  <p:nvPr/>
                </p:nvCxnSpPr>
                <p:spPr>
                  <a:xfrm>
                    <a:off x="3831683" y="2158208"/>
                    <a:ext cx="41910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ruta 74"/>
                <p:cNvSpPr txBox="1"/>
                <p:nvPr/>
              </p:nvSpPr>
              <p:spPr>
                <a:xfrm>
                  <a:off x="1487544" y="3037092"/>
                  <a:ext cx="766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cs typeface="Bradley Hand Bold"/>
                    </a:rPr>
                    <a:t>–</a:t>
                  </a:r>
                  <a:r>
                    <a:rPr lang="sv-SE" dirty="0">
                      <a:latin typeface="Bradley Hand Bold"/>
                      <a:cs typeface="Bradley Hand Bold"/>
                    </a:rPr>
                    <a:t> 5 </a:t>
                  </a:r>
                  <a:r>
                    <a:rPr lang="sv-SE" dirty="0">
                      <a:cs typeface="Bradley Hand Bold"/>
                    </a:rPr>
                    <a:t>=</a:t>
                  </a:r>
                  <a:endParaRPr lang="sv-SE" dirty="0">
                    <a:latin typeface="Bradley Hand Bold"/>
                    <a:cs typeface="Bradley Hand Bold"/>
                  </a:endParaRPr>
                </a:p>
              </p:txBody>
            </p:sp>
          </p:grpSp>
          <p:sp>
            <p:nvSpPr>
              <p:cNvPr id="73" name="textruta 9"/>
              <p:cNvSpPr txBox="1">
                <a:spLocks noChangeArrowheads="1"/>
              </p:cNvSpPr>
              <p:nvPr/>
            </p:nvSpPr>
            <p:spPr bwMode="auto">
              <a:xfrm>
                <a:off x="6103651" y="3675249"/>
                <a:ext cx="16491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8 </a:t>
                </a:r>
                <a:r>
                  <a:rPr lang="sv-SE" sz="1800" dirty="0">
                    <a:cs typeface="Bradley Hand Bold"/>
                  </a:rPr>
                  <a:t>–</a:t>
                </a:r>
                <a:r>
                  <a:rPr lang="sv-SE" sz="1800" dirty="0">
                    <a:latin typeface="Bradley Hand Bold"/>
                    <a:cs typeface="Bradley Hand Bold"/>
                  </a:rPr>
                  <a:t> 5 </a:t>
                </a:r>
                <a:r>
                  <a:rPr lang="sv-SE" sz="1800" dirty="0">
                    <a:cs typeface="Bradley Hand Bold"/>
                  </a:rPr>
                  <a:t>=</a:t>
                </a:r>
                <a:r>
                  <a:rPr lang="sv-SE" sz="1800" dirty="0">
                    <a:latin typeface="Bradley Hand Bold"/>
                    <a:cs typeface="Bradley Hand Bold"/>
                  </a:rPr>
                  <a:t> 3 </a:t>
                </a:r>
              </a:p>
            </p:txBody>
          </p:sp>
        </p:grp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39939284-0122-454C-8B03-602A07FB6AFB}"/>
              </a:ext>
            </a:extLst>
          </p:cNvPr>
          <p:cNvSpPr txBox="1"/>
          <p:nvPr/>
        </p:nvSpPr>
        <p:spPr>
          <a:xfrm>
            <a:off x="7028714" y="4596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82A32FF4-19C3-DE49-9C61-3054EE739A3B}"/>
              </a:ext>
            </a:extLst>
          </p:cNvPr>
          <p:cNvSpPr/>
          <p:nvPr/>
        </p:nvSpPr>
        <p:spPr>
          <a:xfrm>
            <a:off x="276868" y="23980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5" grpId="0"/>
      <p:bldP spid="26" grpId="0"/>
      <p:bldP spid="28" grpId="0"/>
      <p:bldP spid="2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43929" y="2780876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att en lott kostar x kr.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151879" y="3309377"/>
            <a:ext cx="22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     4x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39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159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000304" y="3687387"/>
            <a:ext cx="272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39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39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159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 39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071894" y="4056719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120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2949911" y="4379121"/>
            <a:ext cx="1270925" cy="599684"/>
            <a:chOff x="5234579" y="3598908"/>
            <a:chExt cx="1270925" cy="599684"/>
          </a:xfrm>
        </p:grpSpPr>
        <p:grpSp>
          <p:nvGrpSpPr>
            <p:cNvPr id="12" name="Grupp 11"/>
            <p:cNvGrpSpPr/>
            <p:nvPr/>
          </p:nvGrpSpPr>
          <p:grpSpPr>
            <a:xfrm>
              <a:off x="5234579" y="3598908"/>
              <a:ext cx="741761" cy="599684"/>
              <a:chOff x="1088145" y="2953346"/>
              <a:chExt cx="741761" cy="599684"/>
            </a:xfrm>
          </p:grpSpPr>
          <p:grpSp>
            <p:nvGrpSpPr>
              <p:cNvPr id="17" name="Grupp 16"/>
              <p:cNvGrpSpPr>
                <a:grpSpLocks/>
              </p:cNvGrpSpPr>
              <p:nvPr/>
            </p:nvGrpSpPr>
            <p:grpSpPr bwMode="auto">
              <a:xfrm>
                <a:off x="1088145" y="2953346"/>
                <a:ext cx="459430" cy="599684"/>
                <a:chOff x="3813682" y="1891653"/>
                <a:chExt cx="459430" cy="599853"/>
              </a:xfrm>
            </p:grpSpPr>
            <p:sp>
              <p:nvSpPr>
                <p:cNvPr id="19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31966" y="1891653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4x</a:t>
                  </a:r>
                </a:p>
              </p:txBody>
            </p:sp>
            <p:sp>
              <p:nvSpPr>
                <p:cNvPr id="20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13682" y="2122070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 4</a:t>
                  </a:r>
                </a:p>
              </p:txBody>
            </p:sp>
            <p:cxnSp>
              <p:nvCxnSpPr>
                <p:cNvPr id="21" name="Rak 20"/>
                <p:cNvCxnSpPr>
                  <a:cxnSpLocks/>
                </p:cNvCxnSpPr>
                <p:nvPr/>
              </p:nvCxnSpPr>
              <p:spPr>
                <a:xfrm>
                  <a:off x="3922999" y="2182310"/>
                  <a:ext cx="304808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5930273" y="3614217"/>
              <a:ext cx="575231" cy="566613"/>
              <a:chOff x="3796103" y="1917914"/>
              <a:chExt cx="575231" cy="566771"/>
            </a:xfrm>
          </p:grpSpPr>
          <p:sp>
            <p:nvSpPr>
              <p:cNvPr id="14" name="textruta 8"/>
              <p:cNvSpPr txBox="1">
                <a:spLocks noChangeArrowheads="1"/>
              </p:cNvSpPr>
              <p:nvPr/>
            </p:nvSpPr>
            <p:spPr bwMode="auto">
              <a:xfrm>
                <a:off x="3796103" y="1917914"/>
                <a:ext cx="575231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120</a:t>
                </a:r>
              </a:p>
            </p:txBody>
          </p:sp>
          <p:sp>
            <p:nvSpPr>
              <p:cNvPr id="15" name="textruta 9"/>
              <p:cNvSpPr txBox="1">
                <a:spLocks noChangeArrowheads="1"/>
              </p:cNvSpPr>
              <p:nvPr/>
            </p:nvSpPr>
            <p:spPr bwMode="auto">
              <a:xfrm>
                <a:off x="3817370" y="2115249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4</a:t>
                </a:r>
              </a:p>
            </p:txBody>
          </p:sp>
          <p:cxnSp>
            <p:nvCxnSpPr>
              <p:cNvPr id="16" name="Rak 15"/>
              <p:cNvCxnSpPr/>
              <p:nvPr/>
            </p:nvCxnSpPr>
            <p:spPr>
              <a:xfrm>
                <a:off x="3842170" y="2193256"/>
                <a:ext cx="424579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ruta 21"/>
          <p:cNvSpPr txBox="1"/>
          <p:nvPr/>
        </p:nvSpPr>
        <p:spPr>
          <a:xfrm>
            <a:off x="3211632" y="4821274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30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860359" y="3309377"/>
            <a:ext cx="277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 </a:t>
            </a:r>
            <a:r>
              <a:rPr lang="en-US" dirty="0"/>
              <a:t>·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30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39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   </a:t>
            </a:r>
          </a:p>
          <a:p>
            <a:r>
              <a:rPr lang="sv-SE" dirty="0">
                <a:latin typeface="Bradley Hand Bold"/>
                <a:cs typeface="Bradley Hand Bold"/>
              </a:rPr>
              <a:t>	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120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39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  <a:p>
            <a:r>
              <a:rPr lang="sv-SE" dirty="0">
                <a:latin typeface="Bradley Hand Bold"/>
                <a:cs typeface="Bradley Hand Bold"/>
              </a:rPr>
              <a:t> 	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159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834504" y="4232707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159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858217" y="4650613"/>
            <a:ext cx="141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571369" y="5453309"/>
            <a:ext cx="348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En lott kostar:  x kr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30 kr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567735" y="6149480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2260207" y="6166476"/>
            <a:ext cx="319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En lott kostar 30 kr.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0D9116EE-A8CA-A146-B137-9C8E573C0749}"/>
              </a:ext>
            </a:extLst>
          </p:cNvPr>
          <p:cNvGrpSpPr/>
          <p:nvPr/>
        </p:nvGrpSpPr>
        <p:grpSpPr>
          <a:xfrm>
            <a:off x="952771" y="127049"/>
            <a:ext cx="8072476" cy="2410923"/>
            <a:chOff x="952771" y="127049"/>
            <a:chExt cx="8072476" cy="2410923"/>
          </a:xfrm>
        </p:grpSpPr>
        <p:pic>
          <p:nvPicPr>
            <p:cNvPr id="31" name="Bildobjekt 30"/>
            <p:cNvPicPr>
              <a:picLocks noChangeAspect="1"/>
            </p:cNvPicPr>
            <p:nvPr/>
          </p:nvPicPr>
          <p:blipFill rotWithShape="1">
            <a:blip r:embed="rId2"/>
            <a:srcRect r="5738"/>
            <a:stretch/>
          </p:blipFill>
          <p:spPr>
            <a:xfrm>
              <a:off x="5289498" y="127049"/>
              <a:ext cx="3735749" cy="2410923"/>
            </a:xfrm>
            <a:prstGeom prst="rect">
              <a:avLst/>
            </a:prstGeom>
          </p:spPr>
        </p:pic>
        <p:sp>
          <p:nvSpPr>
            <p:cNvPr id="30" name="Rektangel 29"/>
            <p:cNvSpPr/>
            <p:nvPr/>
          </p:nvSpPr>
          <p:spPr>
            <a:xfrm>
              <a:off x="952771" y="858560"/>
              <a:ext cx="3994280" cy="1200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Hampus köper sakerna på bilden. </a:t>
              </a:r>
            </a:p>
            <a:p>
              <a:r>
                <a:rPr lang="sv-SE" dirty="0"/>
                <a:t>Sammanlagt kostade det 159 kr.</a:t>
              </a:r>
            </a:p>
            <a:p>
              <a:endParaRPr lang="sv-SE" dirty="0"/>
            </a:p>
            <a:p>
              <a:r>
                <a:rPr lang="sv-SE" dirty="0"/>
                <a:t>Hur mycket kostade lotterna per styck?</a:t>
              </a:r>
            </a:p>
          </p:txBody>
        </p: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2F441AE4-B4EA-D541-A57B-3971D67C4B72}"/>
              </a:ext>
            </a:extLst>
          </p:cNvPr>
          <p:cNvSpPr/>
          <p:nvPr/>
        </p:nvSpPr>
        <p:spPr>
          <a:xfrm>
            <a:off x="276868" y="23980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649576" y="2633266"/>
            <a:ext cx="298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att Arash hade x kr.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568250" y="4892835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180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820093" y="4311813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841243" y="4750885"/>
            <a:ext cx="13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691202" y="5543804"/>
            <a:ext cx="337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Arash hade:  x kr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180 kr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691201" y="6229973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2333636" y="6245896"/>
            <a:ext cx="64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Arash hade 180 kr från början.</a:t>
            </a:r>
          </a:p>
        </p:txBody>
      </p:sp>
      <p:grpSp>
        <p:nvGrpSpPr>
          <p:cNvPr id="32" name="Grupp 31"/>
          <p:cNvGrpSpPr/>
          <p:nvPr/>
        </p:nvGrpSpPr>
        <p:grpSpPr>
          <a:xfrm>
            <a:off x="2839603" y="3080245"/>
            <a:ext cx="1539841" cy="580017"/>
            <a:chOff x="5230486" y="3571565"/>
            <a:chExt cx="1539841" cy="580017"/>
          </a:xfrm>
        </p:grpSpPr>
        <p:grpSp>
          <p:nvGrpSpPr>
            <p:cNvPr id="33" name="Grupp 32"/>
            <p:cNvGrpSpPr/>
            <p:nvPr/>
          </p:nvGrpSpPr>
          <p:grpSpPr>
            <a:xfrm>
              <a:off x="5230486" y="3571565"/>
              <a:ext cx="1313489" cy="580017"/>
              <a:chOff x="1084052" y="2926003"/>
              <a:chExt cx="1313489" cy="580017"/>
            </a:xfrm>
          </p:grpSpPr>
          <p:grpSp>
            <p:nvGrpSpPr>
              <p:cNvPr id="38" name="Grupp 37"/>
              <p:cNvGrpSpPr>
                <a:grpSpLocks/>
              </p:cNvGrpSpPr>
              <p:nvPr/>
            </p:nvGrpSpPr>
            <p:grpSpPr bwMode="auto">
              <a:xfrm>
                <a:off x="1084052" y="2926003"/>
                <a:ext cx="374358" cy="580017"/>
                <a:chOff x="3809589" y="1864304"/>
                <a:chExt cx="374358" cy="580181"/>
              </a:xfrm>
            </p:grpSpPr>
            <p:sp>
              <p:nvSpPr>
                <p:cNvPr id="40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9589" y="186430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41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75049"/>
                  <a:ext cx="32385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cxnSp>
              <p:nvCxnSpPr>
                <p:cNvPr id="42" name="Rak 41"/>
                <p:cNvCxnSpPr/>
                <p:nvPr/>
              </p:nvCxnSpPr>
              <p:spPr>
                <a:xfrm>
                  <a:off x="3864458" y="2153511"/>
                  <a:ext cx="31948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ruta 38"/>
              <p:cNvSpPr txBox="1"/>
              <p:nvPr/>
            </p:nvSpPr>
            <p:spPr>
              <a:xfrm>
                <a:off x="1428597" y="3037092"/>
                <a:ext cx="968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+</a:t>
                </a:r>
                <a:r>
                  <a:rPr lang="sv-SE" dirty="0">
                    <a:latin typeface="Bradley Hand Bold"/>
                    <a:cs typeface="Bradley Hand Bold"/>
                  </a:rPr>
                  <a:t> 25 </a:t>
                </a:r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36" name="textruta 9"/>
            <p:cNvSpPr txBox="1">
              <a:spLocks noChangeArrowheads="1"/>
            </p:cNvSpPr>
            <p:nvPr/>
          </p:nvSpPr>
          <p:spPr bwMode="auto">
            <a:xfrm>
              <a:off x="6226588" y="3682520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85</a:t>
              </a: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2347472" y="3424237"/>
            <a:ext cx="2591521" cy="616716"/>
            <a:chOff x="5229691" y="3557030"/>
            <a:chExt cx="2591521" cy="616716"/>
          </a:xfrm>
        </p:grpSpPr>
        <p:grpSp>
          <p:nvGrpSpPr>
            <p:cNvPr id="44" name="Grupp 43"/>
            <p:cNvGrpSpPr/>
            <p:nvPr/>
          </p:nvGrpSpPr>
          <p:grpSpPr>
            <a:xfrm>
              <a:off x="5229691" y="3557030"/>
              <a:ext cx="1997531" cy="616716"/>
              <a:chOff x="1083257" y="2911468"/>
              <a:chExt cx="1997531" cy="616716"/>
            </a:xfrm>
          </p:grpSpPr>
          <p:grpSp>
            <p:nvGrpSpPr>
              <p:cNvPr id="46" name="Grupp 45"/>
              <p:cNvGrpSpPr>
                <a:grpSpLocks/>
              </p:cNvGrpSpPr>
              <p:nvPr/>
            </p:nvGrpSpPr>
            <p:grpSpPr bwMode="auto">
              <a:xfrm>
                <a:off x="1083257" y="2911468"/>
                <a:ext cx="375153" cy="616716"/>
                <a:chOff x="3808794" y="1849764"/>
                <a:chExt cx="375153" cy="616890"/>
              </a:xfrm>
            </p:grpSpPr>
            <p:sp>
              <p:nvSpPr>
                <p:cNvPr id="4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4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2385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cxnSp>
              <p:nvCxnSpPr>
                <p:cNvPr id="50" name="Rak 49"/>
                <p:cNvCxnSpPr/>
                <p:nvPr/>
              </p:nvCxnSpPr>
              <p:spPr>
                <a:xfrm>
                  <a:off x="3864458" y="2160142"/>
                  <a:ext cx="308538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ruta 46"/>
              <p:cNvSpPr txBox="1"/>
              <p:nvPr/>
            </p:nvSpPr>
            <p:spPr>
              <a:xfrm>
                <a:off x="1427248" y="3041936"/>
                <a:ext cx="1653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+</a:t>
                </a:r>
                <a:r>
                  <a:rPr lang="sv-SE" dirty="0">
                    <a:latin typeface="Bradley Hand Bold"/>
                    <a:cs typeface="Bradley Hand Bold"/>
                  </a:rPr>
                  <a:t> 25 </a:t>
                </a:r>
                <a:r>
                  <a:rPr lang="sv-SE" dirty="0">
                    <a:solidFill>
                      <a:srgbClr val="C00000"/>
                    </a:solidFill>
                    <a:cs typeface="Bradley Hand Bold"/>
                  </a:rPr>
                  <a:t>–</a:t>
                </a:r>
                <a:r>
                  <a:rPr lang="sv-SE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25 </a:t>
                </a:r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45" name="textruta 9"/>
            <p:cNvSpPr txBox="1">
              <a:spLocks noChangeArrowheads="1"/>
            </p:cNvSpPr>
            <p:nvPr/>
          </p:nvSpPr>
          <p:spPr bwMode="auto">
            <a:xfrm>
              <a:off x="6734055" y="3682654"/>
              <a:ext cx="10871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85 </a:t>
              </a:r>
              <a:r>
                <a:rPr lang="sv-SE" sz="1800" dirty="0">
                  <a:solidFill>
                    <a:srgbClr val="C00000"/>
                  </a:solidFill>
                  <a:cs typeface="Bradley Hand Bold"/>
                </a:rPr>
                <a:t>–</a:t>
              </a:r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 25</a:t>
              </a:r>
              <a:r>
                <a:rPr lang="en-US" sz="1800" dirty="0"/>
                <a:t> 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54" name="Grupp 53"/>
          <p:cNvGrpSpPr/>
          <p:nvPr/>
        </p:nvGrpSpPr>
        <p:grpSpPr>
          <a:xfrm>
            <a:off x="3184148" y="4352258"/>
            <a:ext cx="1557475" cy="613269"/>
            <a:chOff x="5158259" y="3556161"/>
            <a:chExt cx="1557475" cy="613269"/>
          </a:xfrm>
        </p:grpSpPr>
        <p:grpSp>
          <p:nvGrpSpPr>
            <p:cNvPr id="56" name="Grupp 55"/>
            <p:cNvGrpSpPr/>
            <p:nvPr/>
          </p:nvGrpSpPr>
          <p:grpSpPr>
            <a:xfrm>
              <a:off x="5158259" y="3556161"/>
              <a:ext cx="983661" cy="613269"/>
              <a:chOff x="1011825" y="2910599"/>
              <a:chExt cx="983661" cy="613269"/>
            </a:xfrm>
          </p:grpSpPr>
          <p:grpSp>
            <p:nvGrpSpPr>
              <p:cNvPr id="58" name="Grupp 57"/>
              <p:cNvGrpSpPr>
                <a:grpSpLocks/>
              </p:cNvGrpSpPr>
              <p:nvPr/>
            </p:nvGrpSpPr>
            <p:grpSpPr bwMode="auto">
              <a:xfrm>
                <a:off x="1011825" y="2910599"/>
                <a:ext cx="663061" cy="613269"/>
                <a:chOff x="3737362" y="1848891"/>
                <a:chExt cx="663061" cy="613441"/>
              </a:xfrm>
            </p:grpSpPr>
            <p:sp>
              <p:nvSpPr>
                <p:cNvPr id="60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737362" y="1848891"/>
                  <a:ext cx="66306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x </a:t>
                  </a:r>
                  <a:r>
                    <a:rPr lang="en-US" sz="1800" dirty="0">
                      <a:solidFill>
                        <a:srgbClr val="C00000"/>
                      </a:solidFill>
                    </a:rPr>
                    <a:t>· </a:t>
                  </a:r>
                  <a:r>
                    <a:rPr lang="sv-SE" sz="1800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61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931858" y="2092896"/>
                  <a:ext cx="32385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cxnSp>
              <p:nvCxnSpPr>
                <p:cNvPr id="62" name="Rak 61"/>
                <p:cNvCxnSpPr/>
                <p:nvPr/>
              </p:nvCxnSpPr>
              <p:spPr>
                <a:xfrm>
                  <a:off x="3877709" y="2158117"/>
                  <a:ext cx="4191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ruta 58"/>
              <p:cNvSpPr txBox="1"/>
              <p:nvPr/>
            </p:nvSpPr>
            <p:spPr>
              <a:xfrm>
                <a:off x="1500561" y="3037092"/>
                <a:ext cx="494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57" name="textruta 9"/>
            <p:cNvSpPr txBox="1">
              <a:spLocks noChangeArrowheads="1"/>
            </p:cNvSpPr>
            <p:nvPr/>
          </p:nvSpPr>
          <p:spPr bwMode="auto">
            <a:xfrm>
              <a:off x="5896279" y="3653958"/>
              <a:ext cx="8194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60 </a:t>
              </a:r>
              <a:r>
                <a:rPr lang="en-US" sz="1800" dirty="0">
                  <a:solidFill>
                    <a:srgbClr val="C00000"/>
                  </a:solidFill>
                </a:rPr>
                <a:t>· </a:t>
              </a:r>
              <a:r>
                <a:rPr lang="en-US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3</a:t>
              </a:r>
              <a:r>
                <a:rPr lang="en-US" sz="1800" dirty="0"/>
                <a:t> 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63" name="Grupp 62"/>
          <p:cNvGrpSpPr/>
          <p:nvPr/>
        </p:nvGrpSpPr>
        <p:grpSpPr>
          <a:xfrm>
            <a:off x="3342660" y="3841978"/>
            <a:ext cx="1036784" cy="592350"/>
            <a:chOff x="5319567" y="3557629"/>
            <a:chExt cx="1036784" cy="592350"/>
          </a:xfrm>
        </p:grpSpPr>
        <p:grpSp>
          <p:nvGrpSpPr>
            <p:cNvPr id="64" name="Grupp 63"/>
            <p:cNvGrpSpPr/>
            <p:nvPr/>
          </p:nvGrpSpPr>
          <p:grpSpPr>
            <a:xfrm>
              <a:off x="5319567" y="3557629"/>
              <a:ext cx="754806" cy="592350"/>
              <a:chOff x="1173133" y="2912067"/>
              <a:chExt cx="754806" cy="592350"/>
            </a:xfrm>
          </p:grpSpPr>
          <p:grpSp>
            <p:nvGrpSpPr>
              <p:cNvPr id="66" name="Grupp 65"/>
              <p:cNvGrpSpPr>
                <a:grpSpLocks/>
              </p:cNvGrpSpPr>
              <p:nvPr/>
            </p:nvGrpSpPr>
            <p:grpSpPr bwMode="auto">
              <a:xfrm>
                <a:off x="1173133" y="2912067"/>
                <a:ext cx="364202" cy="592350"/>
                <a:chOff x="3898670" y="1850364"/>
                <a:chExt cx="364202" cy="592517"/>
              </a:xfrm>
            </p:grpSpPr>
            <p:sp>
              <p:nvSpPr>
                <p:cNvPr id="6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98670" y="185036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6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914519" y="2073445"/>
                  <a:ext cx="32385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</a:t>
                  </a:r>
                </a:p>
              </p:txBody>
            </p:sp>
            <p:cxnSp>
              <p:nvCxnSpPr>
                <p:cNvPr id="70" name="Rak 69"/>
                <p:cNvCxnSpPr/>
                <p:nvPr/>
              </p:nvCxnSpPr>
              <p:spPr>
                <a:xfrm>
                  <a:off x="3914519" y="2154138"/>
                  <a:ext cx="332505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ruta 66"/>
              <p:cNvSpPr txBox="1"/>
              <p:nvPr/>
            </p:nvSpPr>
            <p:spPr>
              <a:xfrm>
                <a:off x="1487545" y="3037092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65" name="textruta 9"/>
            <p:cNvSpPr txBox="1">
              <a:spLocks noChangeArrowheads="1"/>
            </p:cNvSpPr>
            <p:nvPr/>
          </p:nvSpPr>
          <p:spPr bwMode="auto">
            <a:xfrm>
              <a:off x="5840216" y="3672424"/>
              <a:ext cx="5161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60</a:t>
              </a: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BFF15275-DA98-A040-B46F-A69847D7EEC9}"/>
              </a:ext>
            </a:extLst>
          </p:cNvPr>
          <p:cNvGrpSpPr/>
          <p:nvPr/>
        </p:nvGrpSpPr>
        <p:grpSpPr>
          <a:xfrm>
            <a:off x="1525266" y="354576"/>
            <a:ext cx="7583052" cy="1910921"/>
            <a:chOff x="1525266" y="354576"/>
            <a:chExt cx="7583052" cy="1910921"/>
          </a:xfrm>
        </p:grpSpPr>
        <p:sp>
          <p:nvSpPr>
            <p:cNvPr id="80" name="Rektangel 79"/>
            <p:cNvSpPr/>
            <p:nvPr/>
          </p:nvSpPr>
          <p:spPr>
            <a:xfrm>
              <a:off x="1525266" y="494476"/>
              <a:ext cx="4643886" cy="17543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För en tredjedel av sina pengar köpte Arash en </a:t>
              </a:r>
            </a:p>
            <a:p>
              <a:r>
                <a:rPr lang="sv-SE" dirty="0"/>
                <a:t>biljett till en fotbollsmatch. I pausen köpte han </a:t>
              </a:r>
            </a:p>
            <a:p>
              <a:r>
                <a:rPr lang="sv-SE" dirty="0"/>
                <a:t>en korv med dricka för 25 kr. </a:t>
              </a:r>
            </a:p>
            <a:p>
              <a:r>
                <a:rPr lang="sv-SE" dirty="0"/>
                <a:t>Sammanlagt hade Arash då gjort av med 85 kr.</a:t>
              </a:r>
            </a:p>
            <a:p>
              <a:endParaRPr lang="sv-SE" dirty="0"/>
            </a:p>
            <a:p>
              <a:r>
                <a:rPr lang="sv-SE" dirty="0"/>
                <a:t>Hur mycket hade Arash från början?</a:t>
              </a:r>
            </a:p>
          </p:txBody>
        </p:sp>
        <p:pic>
          <p:nvPicPr>
            <p:cNvPr id="81" name="Bildobjekt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2707" y="354576"/>
              <a:ext cx="2845611" cy="1910921"/>
            </a:xfrm>
            <a:prstGeom prst="ellipse">
              <a:avLst/>
            </a:prstGeom>
          </p:spPr>
        </p:pic>
      </p:grpSp>
      <p:grpSp>
        <p:nvGrpSpPr>
          <p:cNvPr id="5" name="Grupp 4"/>
          <p:cNvGrpSpPr/>
          <p:nvPr/>
        </p:nvGrpSpPr>
        <p:grpSpPr>
          <a:xfrm>
            <a:off x="5820093" y="3088794"/>
            <a:ext cx="2779066" cy="1200378"/>
            <a:chOff x="5383416" y="2075825"/>
            <a:chExt cx="2779066" cy="1200378"/>
          </a:xfrm>
        </p:grpSpPr>
        <p:grpSp>
          <p:nvGrpSpPr>
            <p:cNvPr id="79" name="Grupp 78"/>
            <p:cNvGrpSpPr/>
            <p:nvPr/>
          </p:nvGrpSpPr>
          <p:grpSpPr>
            <a:xfrm>
              <a:off x="5383416" y="2075825"/>
              <a:ext cx="2779066" cy="878209"/>
              <a:chOff x="5383416" y="2071948"/>
              <a:chExt cx="2779066" cy="878209"/>
            </a:xfrm>
          </p:grpSpPr>
          <p:sp>
            <p:nvSpPr>
              <p:cNvPr id="23" name="textruta 22"/>
              <p:cNvSpPr txBox="1"/>
              <p:nvPr/>
            </p:nvSpPr>
            <p:spPr>
              <a:xfrm>
                <a:off x="5383416" y="2174762"/>
                <a:ext cx="2779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V.L. </a:t>
                </a:r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grpSp>
            <p:nvGrpSpPr>
              <p:cNvPr id="71" name="Grupp 70"/>
              <p:cNvGrpSpPr/>
              <p:nvPr/>
            </p:nvGrpSpPr>
            <p:grpSpPr>
              <a:xfrm>
                <a:off x="5826030" y="2071948"/>
                <a:ext cx="1816872" cy="878209"/>
                <a:chOff x="4965509" y="3577908"/>
                <a:chExt cx="1816872" cy="878209"/>
              </a:xfrm>
            </p:grpSpPr>
            <p:grpSp>
              <p:nvGrpSpPr>
                <p:cNvPr id="72" name="Grupp 71"/>
                <p:cNvGrpSpPr/>
                <p:nvPr/>
              </p:nvGrpSpPr>
              <p:grpSpPr>
                <a:xfrm>
                  <a:off x="5169163" y="3577908"/>
                  <a:ext cx="1613218" cy="576638"/>
                  <a:chOff x="1022729" y="2932346"/>
                  <a:chExt cx="1613218" cy="576638"/>
                </a:xfrm>
              </p:grpSpPr>
              <p:grpSp>
                <p:nvGrpSpPr>
                  <p:cNvPr id="74" name="Grupp 73"/>
                  <p:cNvGrpSpPr>
                    <a:grpSpLocks/>
                  </p:cNvGrpSpPr>
                  <p:nvPr/>
                </p:nvGrpSpPr>
                <p:grpSpPr bwMode="auto">
                  <a:xfrm>
                    <a:off x="1022729" y="2932346"/>
                    <a:ext cx="620932" cy="576638"/>
                    <a:chOff x="3748266" y="1870648"/>
                    <a:chExt cx="620932" cy="576801"/>
                  </a:xfrm>
                </p:grpSpPr>
                <p:sp>
                  <p:nvSpPr>
                    <p:cNvPr id="76" name="textruta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8266" y="1870648"/>
                      <a:ext cx="620932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solidFill>
                            <a:srgbClr val="009644"/>
                          </a:solidFill>
                          <a:latin typeface="Bradley Hand Bold"/>
                          <a:cs typeface="Bradley Hand Bold"/>
                        </a:rPr>
                        <a:t> 180</a:t>
                      </a:r>
                    </a:p>
                  </p:txBody>
                </p:sp>
                <p:sp>
                  <p:nvSpPr>
                    <p:cNvPr id="77" name="textruta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96803" y="2078013"/>
                      <a:ext cx="323857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 Bold"/>
                          <a:cs typeface="Bradley Hand Bold"/>
                        </a:rPr>
                        <a:t>3</a:t>
                      </a:r>
                    </a:p>
                  </p:txBody>
                </p:sp>
                <p:cxnSp>
                  <p:nvCxnSpPr>
                    <p:cNvPr id="78" name="Rak 77"/>
                    <p:cNvCxnSpPr/>
                    <p:nvPr/>
                  </p:nvCxnSpPr>
                  <p:spPr>
                    <a:xfrm>
                      <a:off x="3849182" y="2163979"/>
                      <a:ext cx="419100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5" name="textruta 74"/>
                  <p:cNvSpPr txBox="1"/>
                  <p:nvPr/>
                </p:nvSpPr>
                <p:spPr>
                  <a:xfrm>
                    <a:off x="1439584" y="3047142"/>
                    <a:ext cx="11963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latin typeface="Bradley Hand Bold"/>
                        <a:cs typeface="Bradley Hand Bold"/>
                      </a:rPr>
                      <a:t> </a:t>
                    </a:r>
                    <a:r>
                      <a:rPr lang="sv-SE" dirty="0">
                        <a:cs typeface="Bradley Hand Bold"/>
                      </a:rPr>
                      <a:t>+</a:t>
                    </a:r>
                    <a:r>
                      <a:rPr lang="sv-SE" dirty="0">
                        <a:latin typeface="Bradley Hand Bold"/>
                        <a:cs typeface="Bradley Hand Bold"/>
                      </a:rPr>
                      <a:t> 25 </a:t>
                    </a:r>
                    <a:r>
                      <a:rPr lang="sv-SE" dirty="0">
                        <a:cs typeface="Bradley Hand Bold"/>
                      </a:rPr>
                      <a:t>=</a:t>
                    </a:r>
                    <a:endParaRPr lang="sv-SE" dirty="0">
                      <a:latin typeface="Bradley Hand Bold"/>
                      <a:cs typeface="Bradley Hand Bold"/>
                    </a:endParaRPr>
                  </a:p>
                </p:txBody>
              </p:sp>
            </p:grpSp>
            <p:sp>
              <p:nvSpPr>
                <p:cNvPr id="73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4965509" y="4086785"/>
                  <a:ext cx="164917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>
                      <a:cs typeface="Bradley Hand Bold"/>
                    </a:rPr>
                    <a:t>=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 60 </a:t>
                  </a:r>
                  <a:r>
                    <a:rPr lang="sv-SE" sz="1800" dirty="0">
                      <a:cs typeface="Bradley Hand Bold"/>
                    </a:rPr>
                    <a:t>+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 25 </a:t>
                  </a:r>
                  <a:r>
                    <a:rPr lang="sv-SE" sz="1800" dirty="0">
                      <a:cs typeface="Bradley Hand Bold"/>
                    </a:rPr>
                    <a:t>=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</a:p>
              </p:txBody>
            </p:sp>
          </p:grpSp>
        </p:grpSp>
        <p:sp>
          <p:nvSpPr>
            <p:cNvPr id="82" name="textruta 9"/>
            <p:cNvSpPr txBox="1">
              <a:spLocks noChangeArrowheads="1"/>
            </p:cNvSpPr>
            <p:nvPr/>
          </p:nvSpPr>
          <p:spPr bwMode="auto">
            <a:xfrm>
              <a:off x="5826030" y="2906871"/>
              <a:ext cx="1649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>
                  <a:cs typeface="Bradley Hand Bold"/>
                </a:rPr>
                <a:t>=</a:t>
              </a:r>
              <a:r>
                <a:rPr lang="sv-SE" sz="1800" dirty="0">
                  <a:latin typeface="Bradley Hand Bold"/>
                  <a:cs typeface="Bradley Hand Bold"/>
                </a:rPr>
                <a:t> 60 </a:t>
              </a:r>
              <a:r>
                <a:rPr lang="sv-SE" sz="1800" dirty="0">
                  <a:cs typeface="Bradley Hand Bold"/>
                </a:rPr>
                <a:t>+</a:t>
              </a:r>
              <a:r>
                <a:rPr lang="sv-SE" sz="1800" dirty="0">
                  <a:latin typeface="Bradley Hand Bold"/>
                  <a:cs typeface="Bradley Hand Bold"/>
                </a:rPr>
                <a:t> 25 </a:t>
              </a:r>
              <a:r>
                <a:rPr lang="sv-SE" sz="1800" dirty="0">
                  <a:latin typeface="+mn-lt"/>
                  <a:cs typeface="Bradley Hand Bold"/>
                </a:rPr>
                <a:t>=</a:t>
              </a:r>
              <a:r>
                <a:rPr lang="sv-SE" sz="1800" dirty="0">
                  <a:latin typeface="Bradley Hand Bold"/>
                  <a:cs typeface="Bradley Hand Bold"/>
                </a:rPr>
                <a:t> </a:t>
              </a:r>
            </a:p>
          </p:txBody>
        </p:sp>
      </p:grpSp>
      <p:sp>
        <p:nvSpPr>
          <p:cNvPr id="55" name="Rektangel 54">
            <a:extLst>
              <a:ext uri="{FF2B5EF4-FFF2-40B4-BE49-F238E27FC236}">
                <a16:creationId xmlns:a16="http://schemas.microsoft.com/office/drawing/2014/main" id="{07B0AC30-D219-B540-B161-6C1FB2426D1A}"/>
              </a:ext>
            </a:extLst>
          </p:cNvPr>
          <p:cNvSpPr/>
          <p:nvPr/>
        </p:nvSpPr>
        <p:spPr>
          <a:xfrm>
            <a:off x="276868" y="23980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5" grpId="0"/>
      <p:bldP spid="26" grpId="0"/>
      <p:bldP spid="28" grpId="0"/>
      <p:bldP spid="29" grpId="0"/>
      <p:bldP spid="5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7124</TotalTime>
  <Words>826</Words>
  <Application>Microsoft Macintosh PowerPoint</Application>
  <PresentationFormat>Bildspel på skärmen (4:3)</PresentationFormat>
  <Paragraphs>164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33</cp:revision>
  <dcterms:created xsi:type="dcterms:W3CDTF">2017-04-14T14:34:08Z</dcterms:created>
  <dcterms:modified xsi:type="dcterms:W3CDTF">2021-03-26T14:14:33Z</dcterms:modified>
</cp:coreProperties>
</file>