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2" r:id="rId3"/>
    <p:sldId id="263" r:id="rId4"/>
    <p:sldId id="265" r:id="rId5"/>
    <p:sldId id="266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3"/>
    <p:restoredTop sz="98967" autoAdjust="0"/>
  </p:normalViewPr>
  <p:slideViewPr>
    <p:cSldViewPr snapToGrid="0" snapToObjects="1">
      <p:cViewPr>
        <p:scale>
          <a:sx n="109" d="100"/>
          <a:sy n="109" d="100"/>
        </p:scale>
        <p:origin x="3728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43588" y="76952"/>
            <a:ext cx="869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2.4				  	                 Ekvationer	</a:t>
            </a:r>
          </a:p>
        </p:txBody>
      </p:sp>
      <p:sp>
        <p:nvSpPr>
          <p:cNvPr id="7" name="Rektangel 6"/>
          <p:cNvSpPr/>
          <p:nvPr/>
        </p:nvSpPr>
        <p:spPr>
          <a:xfrm>
            <a:off x="1671161" y="573509"/>
            <a:ext cx="6632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</a:t>
            </a:r>
            <a:r>
              <a:rPr lang="sv-SE" b="1" i="1" dirty="0">
                <a:solidFill>
                  <a:srgbClr val="800000"/>
                </a:solidFill>
              </a:rPr>
              <a:t>ekvation</a:t>
            </a:r>
            <a:r>
              <a:rPr lang="sv-SE" dirty="0"/>
              <a:t> är en likhet som innehåller minst ett </a:t>
            </a:r>
            <a:r>
              <a:rPr lang="sv-SE" b="1" i="1" dirty="0">
                <a:solidFill>
                  <a:srgbClr val="800000"/>
                </a:solidFill>
              </a:rPr>
              <a:t>obekant</a:t>
            </a:r>
            <a:r>
              <a:rPr lang="sv-SE" dirty="0"/>
              <a:t> tal. </a:t>
            </a:r>
          </a:p>
        </p:txBody>
      </p:sp>
      <p:sp>
        <p:nvSpPr>
          <p:cNvPr id="8" name="Rektangel 7"/>
          <p:cNvSpPr/>
          <p:nvPr/>
        </p:nvSpPr>
        <p:spPr>
          <a:xfrm>
            <a:off x="1739985" y="948704"/>
            <a:ext cx="5828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Värdet av det som står till vänster om likhetstecknet är lika med värdet av det som står till höger om likhetstecknet. 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1923988" y="1588355"/>
            <a:ext cx="2671200" cy="369332"/>
            <a:chOff x="3272210" y="2089080"/>
            <a:chExt cx="2671200" cy="369332"/>
          </a:xfrm>
        </p:grpSpPr>
        <p:sp>
          <p:nvSpPr>
            <p:cNvPr id="10" name="Rektangel 9"/>
            <p:cNvSpPr/>
            <p:nvPr/>
          </p:nvSpPr>
          <p:spPr>
            <a:xfrm>
              <a:off x="3272210" y="2089080"/>
              <a:ext cx="1574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vänster led    = 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854124" y="2089080"/>
              <a:ext cx="108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höger led </a:t>
              </a:r>
            </a:p>
          </p:txBody>
        </p:sp>
      </p:grpSp>
      <p:grpSp>
        <p:nvGrpSpPr>
          <p:cNvPr id="14" name="Grupp 13"/>
          <p:cNvGrpSpPr/>
          <p:nvPr/>
        </p:nvGrpSpPr>
        <p:grpSpPr>
          <a:xfrm>
            <a:off x="4739045" y="1587835"/>
            <a:ext cx="2098192" cy="403971"/>
            <a:chOff x="3688711" y="2458412"/>
            <a:chExt cx="2098192" cy="403971"/>
          </a:xfrm>
        </p:grpSpPr>
        <p:sp>
          <p:nvSpPr>
            <p:cNvPr id="9" name="Rektangel 8"/>
            <p:cNvSpPr/>
            <p:nvPr/>
          </p:nvSpPr>
          <p:spPr>
            <a:xfrm>
              <a:off x="3688711" y="2458412"/>
              <a:ext cx="13464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(V.L.)      = 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5035175" y="2462273"/>
              <a:ext cx="751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(H.L.)</a:t>
              </a:r>
            </a:p>
          </p:txBody>
        </p:sp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7FF885-4F56-094C-9814-9520DAD3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86" y="2230640"/>
            <a:ext cx="2731678" cy="220324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01A0DB0-FDEA-A646-A520-17E69FECA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11" y="2768898"/>
            <a:ext cx="1435100" cy="61770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1D9E349-2E08-BC45-BE6A-DC375687E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80" y="3386599"/>
            <a:ext cx="1435100" cy="61770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9A52E06-B1A2-BC4A-A064-D5D94284A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399" y="2176303"/>
            <a:ext cx="2930566" cy="220324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C8F52B31-3026-3B42-9ED3-77C18BFB8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49" y="2714560"/>
            <a:ext cx="1435100" cy="617701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52AFC8D-733C-7C47-972F-D4D8875B15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141" y="3232721"/>
            <a:ext cx="1582164" cy="338374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29EE476A-102D-2A46-9836-A529FA470B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249" y="3599669"/>
            <a:ext cx="1332792" cy="589127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7ACFCEE-F605-2A4E-922B-F816F48A4F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849" y="3599669"/>
            <a:ext cx="1037382" cy="589127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06D91A14-EC2B-434C-AEE8-E3C0CED73F4B}"/>
              </a:ext>
            </a:extLst>
          </p:cNvPr>
          <p:cNvSpPr/>
          <p:nvPr/>
        </p:nvSpPr>
        <p:spPr>
          <a:xfrm>
            <a:off x="691684" y="4523511"/>
            <a:ext cx="3331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det algebraiska uttrycket 3</a:t>
            </a:r>
            <a:r>
              <a:rPr lang="sv-SE" i="1" dirty="0"/>
              <a:t>x</a:t>
            </a:r>
            <a:r>
              <a:rPr lang="sv-SE" dirty="0"/>
              <a:t> + 7 kan </a:t>
            </a:r>
            <a:r>
              <a:rPr lang="sv-SE" i="1" dirty="0"/>
              <a:t>x</a:t>
            </a:r>
            <a:r>
              <a:rPr lang="sv-SE" dirty="0"/>
              <a:t> ha vilket värde som helst.</a:t>
            </a:r>
          </a:p>
          <a:p>
            <a:r>
              <a:rPr lang="sv-SE" dirty="0"/>
              <a:t> Därför kallas </a:t>
            </a:r>
            <a:r>
              <a:rPr lang="sv-SE" i="1" dirty="0"/>
              <a:t>x</a:t>
            </a:r>
            <a:r>
              <a:rPr lang="sv-SE" dirty="0"/>
              <a:t> för en </a:t>
            </a:r>
            <a:r>
              <a:rPr lang="sv-SE" i="1" dirty="0">
                <a:solidFill>
                  <a:srgbClr val="C00000"/>
                </a:solidFill>
              </a:rPr>
              <a:t>variabel</a:t>
            </a:r>
            <a:r>
              <a:rPr lang="sv-SE" dirty="0"/>
              <a:t>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2A4685F-1653-DB48-A28F-A5FF0765A364}"/>
              </a:ext>
            </a:extLst>
          </p:cNvPr>
          <p:cNvSpPr/>
          <p:nvPr/>
        </p:nvSpPr>
        <p:spPr>
          <a:xfrm>
            <a:off x="4654011" y="4496711"/>
            <a:ext cx="4719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ekvationen 3</a:t>
            </a:r>
            <a:r>
              <a:rPr lang="sv-SE" i="1" dirty="0"/>
              <a:t>x </a:t>
            </a:r>
            <a:r>
              <a:rPr lang="sv-SE" dirty="0"/>
              <a:t>+ 7 = 22 har </a:t>
            </a:r>
            <a:r>
              <a:rPr lang="sv-SE" i="1" dirty="0"/>
              <a:t>x </a:t>
            </a:r>
            <a:r>
              <a:rPr lang="sv-SE" dirty="0"/>
              <a:t>däremot ett be- stämt värde. Därför kallas </a:t>
            </a:r>
            <a:r>
              <a:rPr lang="sv-SE" i="1" dirty="0"/>
              <a:t>x</a:t>
            </a:r>
            <a:r>
              <a:rPr lang="sv-SE" dirty="0"/>
              <a:t> för ett </a:t>
            </a:r>
            <a:r>
              <a:rPr lang="sv-SE" i="1" dirty="0">
                <a:solidFill>
                  <a:srgbClr val="C00000"/>
                </a:solidFill>
              </a:rPr>
              <a:t>obekant</a:t>
            </a:r>
            <a:r>
              <a:rPr lang="sv-SE" dirty="0"/>
              <a:t> tal.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E7B664E-9DF6-A24E-9A04-ECB936FF84E7}"/>
              </a:ext>
            </a:extLst>
          </p:cNvPr>
          <p:cNvSpPr/>
          <p:nvPr/>
        </p:nvSpPr>
        <p:spPr>
          <a:xfrm>
            <a:off x="5233466" y="5156579"/>
            <a:ext cx="3205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få reda på det obekanta</a:t>
            </a:r>
          </a:p>
          <a:p>
            <a:r>
              <a:rPr lang="sv-SE" dirty="0"/>
              <a:t>talet genom att lösa ekvationen. 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07710E4-8551-B84D-BC2D-DEC3749D948E}"/>
              </a:ext>
            </a:extLst>
          </p:cNvPr>
          <p:cNvSpPr/>
          <p:nvPr/>
        </p:nvSpPr>
        <p:spPr>
          <a:xfrm>
            <a:off x="5330095" y="5823033"/>
            <a:ext cx="3012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Lösningen till ekvationen är </a:t>
            </a:r>
          </a:p>
          <a:p>
            <a:r>
              <a:rPr lang="sv-SE" i="1" dirty="0"/>
              <a:t>x</a:t>
            </a:r>
            <a:r>
              <a:rPr lang="sv-SE" dirty="0"/>
              <a:t> = </a:t>
            </a:r>
            <a:r>
              <a:rPr lang="sv-SE" dirty="0">
                <a:solidFill>
                  <a:srgbClr val="C00000"/>
                </a:solidFill>
              </a:rPr>
              <a:t>5</a:t>
            </a:r>
            <a:r>
              <a:rPr lang="sv-SE" dirty="0"/>
              <a:t>  eftersom 3 · </a:t>
            </a:r>
            <a:r>
              <a:rPr lang="sv-SE" dirty="0">
                <a:solidFill>
                  <a:srgbClr val="C00000"/>
                </a:solidFill>
              </a:rPr>
              <a:t>5</a:t>
            </a:r>
            <a:r>
              <a:rPr lang="sv-SE" dirty="0"/>
              <a:t> + 7 = 22. </a:t>
            </a:r>
          </a:p>
          <a:p>
            <a:r>
              <a:rPr lang="sv-SE" dirty="0"/>
              <a:t>Alltså är det </a:t>
            </a:r>
            <a:r>
              <a:rPr lang="sv-SE" dirty="0">
                <a:solidFill>
                  <a:srgbClr val="C00000"/>
                </a:solidFill>
              </a:rPr>
              <a:t>obekanta talet 5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97" y="1877650"/>
            <a:ext cx="6413500" cy="16002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03" y="3608720"/>
            <a:ext cx="6375400" cy="1397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203" y="5204154"/>
            <a:ext cx="6235700" cy="1308100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5468470" y="3608720"/>
            <a:ext cx="2106708" cy="693754"/>
            <a:chOff x="5468470" y="3608720"/>
            <a:chExt cx="2106708" cy="693754"/>
          </a:xfrm>
        </p:grpSpPr>
        <p:sp>
          <p:nvSpPr>
            <p:cNvPr id="7" name="Ellips 6"/>
            <p:cNvSpPr/>
            <p:nvPr/>
          </p:nvSpPr>
          <p:spPr>
            <a:xfrm>
              <a:off x="5468470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/>
            <p:cNvSpPr/>
            <p:nvPr/>
          </p:nvSpPr>
          <p:spPr>
            <a:xfrm>
              <a:off x="6170706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Ellips 8"/>
            <p:cNvSpPr/>
            <p:nvPr/>
          </p:nvSpPr>
          <p:spPr>
            <a:xfrm>
              <a:off x="6872942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7" name="Grupp 26"/>
          <p:cNvGrpSpPr/>
          <p:nvPr/>
        </p:nvGrpSpPr>
        <p:grpSpPr>
          <a:xfrm>
            <a:off x="2872987" y="2231063"/>
            <a:ext cx="2765685" cy="342566"/>
            <a:chOff x="2872987" y="2231063"/>
            <a:chExt cx="2765685" cy="342566"/>
          </a:xfrm>
        </p:grpSpPr>
        <p:grpSp>
          <p:nvGrpSpPr>
            <p:cNvPr id="22" name="Grupp 21"/>
            <p:cNvGrpSpPr/>
            <p:nvPr/>
          </p:nvGrpSpPr>
          <p:grpSpPr>
            <a:xfrm>
              <a:off x="5398562" y="2242410"/>
              <a:ext cx="240110" cy="331219"/>
              <a:chOff x="6872942" y="1002503"/>
              <a:chExt cx="240110" cy="331219"/>
            </a:xfrm>
          </p:grpSpPr>
          <p:cxnSp>
            <p:nvCxnSpPr>
              <p:cNvPr id="13" name="Rak 12"/>
              <p:cNvCxnSpPr/>
              <p:nvPr/>
            </p:nvCxnSpPr>
            <p:spPr>
              <a:xfrm>
                <a:off x="6872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Rak 18"/>
              <p:cNvCxnSpPr/>
              <p:nvPr/>
            </p:nvCxnSpPr>
            <p:spPr>
              <a:xfrm flipH="1">
                <a:off x="6872942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 23"/>
            <p:cNvGrpSpPr/>
            <p:nvPr/>
          </p:nvGrpSpPr>
          <p:grpSpPr>
            <a:xfrm>
              <a:off x="2872987" y="2231063"/>
              <a:ext cx="240110" cy="331219"/>
              <a:chOff x="6872942" y="1002503"/>
              <a:chExt cx="240110" cy="331219"/>
            </a:xfrm>
          </p:grpSpPr>
          <p:cxnSp>
            <p:nvCxnSpPr>
              <p:cNvPr id="25" name="Rak 24"/>
              <p:cNvCxnSpPr/>
              <p:nvPr/>
            </p:nvCxnSpPr>
            <p:spPr>
              <a:xfrm>
                <a:off x="6872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Rak 25"/>
              <p:cNvCxnSpPr/>
              <p:nvPr/>
            </p:nvCxnSpPr>
            <p:spPr>
              <a:xfrm flipH="1">
                <a:off x="6872942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8717B1B3-468F-0942-BACE-48839F94F314}"/>
              </a:ext>
            </a:extLst>
          </p:cNvPr>
          <p:cNvSpPr/>
          <p:nvPr/>
        </p:nvSpPr>
        <p:spPr>
          <a:xfrm>
            <a:off x="3595539" y="145691"/>
            <a:ext cx="1923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Balansmetoden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6AD8524-1776-DD4D-9347-C226CE82ED7C}"/>
              </a:ext>
            </a:extLst>
          </p:cNvPr>
          <p:cNvSpPr/>
          <p:nvPr/>
        </p:nvSpPr>
        <p:spPr>
          <a:xfrm>
            <a:off x="1160206" y="737242"/>
            <a:ext cx="7639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löser ekvationer kan man använda den så kallade </a:t>
            </a:r>
            <a:r>
              <a:rPr lang="sv-SE" i="1" dirty="0">
                <a:solidFill>
                  <a:srgbClr val="C00000"/>
                </a:solidFill>
              </a:rPr>
              <a:t>balansmetoden</a:t>
            </a:r>
            <a:r>
              <a:rPr lang="sv-SE" dirty="0"/>
              <a:t>.</a:t>
            </a:r>
          </a:p>
          <a:p>
            <a:r>
              <a:rPr lang="sv-SE" dirty="0"/>
              <a:t>Metoden innebär att man hela tiden gör </a:t>
            </a:r>
            <a:r>
              <a:rPr lang="sv-SE" dirty="0">
                <a:solidFill>
                  <a:srgbClr val="C00000"/>
                </a:solidFill>
              </a:rPr>
              <a:t>samma sak i vänster och höger led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1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6" y="739168"/>
            <a:ext cx="3139421" cy="113573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4" y="2494774"/>
            <a:ext cx="3175093" cy="114236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2613"/>
            <a:ext cx="3980030" cy="104737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216337" y="142371"/>
            <a:ext cx="1635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 Bildekvationer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385011" y="707795"/>
            <a:ext cx="136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+ 4 = 10</a:t>
            </a:r>
          </a:p>
        </p:txBody>
      </p:sp>
      <p:sp>
        <p:nvSpPr>
          <p:cNvPr id="8" name="Rektangel 7"/>
          <p:cNvSpPr/>
          <p:nvPr/>
        </p:nvSpPr>
        <p:spPr>
          <a:xfrm>
            <a:off x="4550627" y="13302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 Lösning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060800" y="1145900"/>
            <a:ext cx="208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+ 4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 4</a:t>
            </a:r>
            <a:r>
              <a:rPr lang="sv-SE" dirty="0">
                <a:cs typeface="Bradley Hand Bold"/>
              </a:rPr>
              <a:t> = 10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 4</a:t>
            </a:r>
            <a:r>
              <a:rPr lang="sv-SE" dirty="0">
                <a:cs typeface="Bradley Hand Bold"/>
              </a:rPr>
              <a:t>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771974" y="1517143"/>
            <a:ext cx="7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= 6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108537" y="142371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Prövning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929771" y="737947"/>
            <a:ext cx="22142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V.L. = 6 + 4 =10</a:t>
            </a:r>
          </a:p>
          <a:p>
            <a:endParaRPr lang="sv-SE" sz="700" dirty="0"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910717" y="1505567"/>
            <a:ext cx="145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V.L. = H.L.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280877" y="2472243"/>
            <a:ext cx="169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2</a:t>
            </a:r>
            <a:r>
              <a:rPr lang="sv-SE" i="1" dirty="0"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+ 3 = 9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861421" y="2857338"/>
            <a:ext cx="262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2</a:t>
            </a:r>
            <a:r>
              <a:rPr lang="sv-SE" i="1" dirty="0"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+ 3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 3</a:t>
            </a:r>
            <a:r>
              <a:rPr lang="sv-SE" dirty="0">
                <a:cs typeface="Bradley Hand Bold"/>
              </a:rPr>
              <a:t>  = 9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 3</a:t>
            </a:r>
            <a:r>
              <a:rPr lang="sv-SE" dirty="0">
                <a:cs typeface="Bradley Hand Bold"/>
              </a:rPr>
              <a:t> 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595189" y="3176382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2</a:t>
            </a:r>
            <a:r>
              <a:rPr lang="sv-SE" i="1" dirty="0"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6</a:t>
            </a:r>
          </a:p>
        </p:txBody>
      </p:sp>
      <p:grpSp>
        <p:nvGrpSpPr>
          <p:cNvPr id="33" name="Grupp 32"/>
          <p:cNvGrpSpPr/>
          <p:nvPr/>
        </p:nvGrpSpPr>
        <p:grpSpPr>
          <a:xfrm>
            <a:off x="4477801" y="3507219"/>
            <a:ext cx="978126" cy="650126"/>
            <a:chOff x="5287094" y="3582087"/>
            <a:chExt cx="978126" cy="650126"/>
          </a:xfrm>
        </p:grpSpPr>
        <p:grpSp>
          <p:nvGrpSpPr>
            <p:cNvPr id="17" name="Grupp 16"/>
            <p:cNvGrpSpPr/>
            <p:nvPr/>
          </p:nvGrpSpPr>
          <p:grpSpPr>
            <a:xfrm>
              <a:off x="5287094" y="3582087"/>
              <a:ext cx="689246" cy="650126"/>
              <a:chOff x="1140660" y="2936525"/>
              <a:chExt cx="689246" cy="650126"/>
            </a:xfrm>
          </p:grpSpPr>
          <p:grpSp>
            <p:nvGrpSpPr>
              <p:cNvPr id="18" name="Grupp 17"/>
              <p:cNvGrpSpPr>
                <a:grpSpLocks/>
              </p:cNvGrpSpPr>
              <p:nvPr/>
            </p:nvGrpSpPr>
            <p:grpSpPr bwMode="auto">
              <a:xfrm>
                <a:off x="1140660" y="2936525"/>
                <a:ext cx="419100" cy="650126"/>
                <a:chOff x="3866197" y="1874827"/>
                <a:chExt cx="419100" cy="650309"/>
              </a:xfrm>
            </p:grpSpPr>
            <p:sp>
              <p:nvSpPr>
                <p:cNvPr id="2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79417" y="1874827"/>
                  <a:ext cx="40588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2</a:t>
                  </a:r>
                  <a:r>
                    <a:rPr lang="sv-SE" sz="1800" i="1" dirty="0">
                      <a:latin typeface="+mn-lt"/>
                      <a:cs typeface="Bradley Hand Bold"/>
                    </a:rPr>
                    <a:t>y</a:t>
                  </a:r>
                </a:p>
              </p:txBody>
            </p:sp>
            <p:sp>
              <p:nvSpPr>
                <p:cNvPr id="2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6197" y="2155700"/>
                  <a:ext cx="35458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+mn-lt"/>
                      <a:cs typeface="Bradley Hand Bold"/>
                    </a:rPr>
                    <a:t> 2</a:t>
                  </a:r>
                </a:p>
              </p:txBody>
            </p:sp>
            <p:cxnSp>
              <p:nvCxnSpPr>
                <p:cNvPr id="22" name="Rak 21"/>
                <p:cNvCxnSpPr/>
                <p:nvPr/>
              </p:nvCxnSpPr>
              <p:spPr>
                <a:xfrm>
                  <a:off x="3866197" y="2207704"/>
                  <a:ext cx="4191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ruta 18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24" name="Grupp 23"/>
            <p:cNvGrpSpPr>
              <a:grpSpLocks/>
            </p:cNvGrpSpPr>
            <p:nvPr/>
          </p:nvGrpSpPr>
          <p:grpSpPr bwMode="auto">
            <a:xfrm>
              <a:off x="5910636" y="3587240"/>
              <a:ext cx="354584" cy="636888"/>
              <a:chOff x="3776466" y="1890932"/>
              <a:chExt cx="354584" cy="637067"/>
            </a:xfrm>
          </p:grpSpPr>
          <p:sp>
            <p:nvSpPr>
              <p:cNvPr id="26" name="textruta 8"/>
              <p:cNvSpPr txBox="1">
                <a:spLocks noChangeArrowheads="1"/>
              </p:cNvSpPr>
              <p:nvPr/>
            </p:nvSpPr>
            <p:spPr bwMode="auto">
              <a:xfrm>
                <a:off x="3825442" y="1890932"/>
                <a:ext cx="30168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6</a:t>
                </a:r>
              </a:p>
            </p:txBody>
          </p:sp>
          <p:sp>
            <p:nvSpPr>
              <p:cNvPr id="27" name="textruta 9"/>
              <p:cNvSpPr txBox="1">
                <a:spLocks noChangeArrowheads="1"/>
              </p:cNvSpPr>
              <p:nvPr/>
            </p:nvSpPr>
            <p:spPr bwMode="auto">
              <a:xfrm>
                <a:off x="3776466" y="2158563"/>
                <a:ext cx="35458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 2</a:t>
                </a:r>
              </a:p>
            </p:txBody>
          </p:sp>
          <p:cxnSp>
            <p:nvCxnSpPr>
              <p:cNvPr id="28" name="Rak 27"/>
              <p:cNvCxnSpPr/>
              <p:nvPr/>
            </p:nvCxnSpPr>
            <p:spPr>
              <a:xfrm>
                <a:off x="3847144" y="2217678"/>
                <a:ext cx="26333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ruta 28"/>
          <p:cNvSpPr txBox="1"/>
          <p:nvPr/>
        </p:nvSpPr>
        <p:spPr>
          <a:xfrm>
            <a:off x="4751982" y="4065970"/>
            <a:ext cx="7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cs typeface="Bradley Hand Bold"/>
              </a:rPr>
              <a:t>y</a:t>
            </a:r>
            <a:r>
              <a:rPr lang="sv-SE" dirty="0">
                <a:cs typeface="Bradley Hand Bold"/>
              </a:rPr>
              <a:t> = 3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6910717" y="2486646"/>
            <a:ext cx="193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V.L. = 2 </a:t>
            </a:r>
            <a:r>
              <a:rPr lang="en-US" dirty="0"/>
              <a:t>· </a:t>
            </a:r>
            <a:r>
              <a:rPr lang="sv-SE" dirty="0">
                <a:cs typeface="Bradley Hand Bold"/>
              </a:rPr>
              <a:t>3 + 3     </a:t>
            </a:r>
          </a:p>
          <a:p>
            <a:r>
              <a:rPr lang="sv-SE" dirty="0">
                <a:cs typeface="Bradley Hand Bold"/>
              </a:rPr>
              <a:t>        = 6 + 3 = 9 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6893197" y="3635800"/>
            <a:ext cx="14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V.L. = H.L.</a:t>
            </a:r>
          </a:p>
        </p:txBody>
      </p:sp>
      <p:sp>
        <p:nvSpPr>
          <p:cNvPr id="34" name="Rektangel 33"/>
          <p:cNvSpPr/>
          <p:nvPr/>
        </p:nvSpPr>
        <p:spPr>
          <a:xfrm>
            <a:off x="6929771" y="1077127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H.L. = 10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4379173" y="4818635"/>
            <a:ext cx="169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3</a:t>
            </a:r>
            <a:r>
              <a:rPr lang="sv-SE" i="1" dirty="0"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+ 1 = 16</a:t>
            </a:r>
          </a:p>
        </p:txBody>
      </p:sp>
      <p:sp>
        <p:nvSpPr>
          <p:cNvPr id="36" name="Rektangel 35"/>
          <p:cNvSpPr/>
          <p:nvPr/>
        </p:nvSpPr>
        <p:spPr>
          <a:xfrm>
            <a:off x="6893197" y="3136884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H.L. = 9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3980030" y="5116659"/>
            <a:ext cx="262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3</a:t>
            </a:r>
            <a:r>
              <a:rPr lang="sv-SE" i="1" dirty="0"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+ 1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 1</a:t>
            </a:r>
            <a:r>
              <a:rPr lang="sv-SE" dirty="0">
                <a:cs typeface="Bradley Hand Bold"/>
              </a:rPr>
              <a:t>  = 16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 1</a:t>
            </a:r>
            <a:r>
              <a:rPr lang="sv-SE" dirty="0">
                <a:cs typeface="Bradley Hand Bold"/>
              </a:rPr>
              <a:t> 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4714476" y="5423125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3</a:t>
            </a:r>
            <a:r>
              <a:rPr lang="sv-SE" i="1" dirty="0"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= 15</a:t>
            </a:r>
          </a:p>
        </p:txBody>
      </p:sp>
      <p:grpSp>
        <p:nvGrpSpPr>
          <p:cNvPr id="40" name="Grupp 39"/>
          <p:cNvGrpSpPr/>
          <p:nvPr/>
        </p:nvGrpSpPr>
        <p:grpSpPr>
          <a:xfrm>
            <a:off x="4605270" y="5689798"/>
            <a:ext cx="1046676" cy="640538"/>
            <a:chOff x="5279639" y="3585152"/>
            <a:chExt cx="1046676" cy="640538"/>
          </a:xfrm>
        </p:grpSpPr>
        <p:grpSp>
          <p:nvGrpSpPr>
            <p:cNvPr id="41" name="Grupp 40"/>
            <p:cNvGrpSpPr/>
            <p:nvPr/>
          </p:nvGrpSpPr>
          <p:grpSpPr>
            <a:xfrm>
              <a:off x="5279639" y="3585152"/>
              <a:ext cx="677599" cy="640538"/>
              <a:chOff x="1133205" y="2939590"/>
              <a:chExt cx="677599" cy="640538"/>
            </a:xfrm>
          </p:grpSpPr>
          <p:grpSp>
            <p:nvGrpSpPr>
              <p:cNvPr id="46" name="Grupp 45"/>
              <p:cNvGrpSpPr>
                <a:grpSpLocks/>
              </p:cNvGrpSpPr>
              <p:nvPr/>
            </p:nvGrpSpPr>
            <p:grpSpPr bwMode="auto">
              <a:xfrm>
                <a:off x="1133205" y="2939590"/>
                <a:ext cx="424816" cy="640538"/>
                <a:chOff x="3858742" y="1877895"/>
                <a:chExt cx="424816" cy="640719"/>
              </a:xfrm>
            </p:grpSpPr>
            <p:sp>
              <p:nvSpPr>
                <p:cNvPr id="4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70094" y="1877895"/>
                  <a:ext cx="4010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3</a:t>
                  </a:r>
                  <a:r>
                    <a:rPr lang="sv-SE" sz="1800" i="1" dirty="0">
                      <a:latin typeface="+mn-lt"/>
                      <a:cs typeface="Bradley Hand Bold"/>
                    </a:rPr>
                    <a:t>x</a:t>
                  </a:r>
                </a:p>
              </p:txBody>
            </p:sp>
            <p:sp>
              <p:nvSpPr>
                <p:cNvPr id="4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58742" y="2149178"/>
                  <a:ext cx="35458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+mn-lt"/>
                      <a:cs typeface="Bradley Hand Bold"/>
                    </a:rPr>
                    <a:t> 3</a:t>
                  </a:r>
                </a:p>
              </p:txBody>
            </p:sp>
            <p:cxnSp>
              <p:nvCxnSpPr>
                <p:cNvPr id="50" name="Rak 49"/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ruta 46"/>
              <p:cNvSpPr txBox="1"/>
              <p:nvPr/>
            </p:nvSpPr>
            <p:spPr>
              <a:xfrm>
                <a:off x="1523717" y="3066629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42" name="Grupp 41"/>
            <p:cNvGrpSpPr>
              <a:grpSpLocks/>
            </p:cNvGrpSpPr>
            <p:nvPr/>
          </p:nvGrpSpPr>
          <p:grpSpPr bwMode="auto">
            <a:xfrm>
              <a:off x="5907611" y="3603740"/>
              <a:ext cx="418704" cy="601965"/>
              <a:chOff x="3773441" y="1907437"/>
              <a:chExt cx="418704" cy="602134"/>
            </a:xfrm>
          </p:grpSpPr>
          <p:sp>
            <p:nvSpPr>
              <p:cNvPr id="43" name="textruta 8"/>
              <p:cNvSpPr txBox="1">
                <a:spLocks noChangeArrowheads="1"/>
              </p:cNvSpPr>
              <p:nvPr/>
            </p:nvSpPr>
            <p:spPr bwMode="auto">
              <a:xfrm>
                <a:off x="3773441" y="1907437"/>
                <a:ext cx="418704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15</a:t>
                </a:r>
              </a:p>
            </p:txBody>
          </p:sp>
          <p:sp>
            <p:nvSpPr>
              <p:cNvPr id="44" name="textruta 9"/>
              <p:cNvSpPr txBox="1">
                <a:spLocks noChangeArrowheads="1"/>
              </p:cNvSpPr>
              <p:nvPr/>
            </p:nvSpPr>
            <p:spPr bwMode="auto">
              <a:xfrm>
                <a:off x="3796171" y="2140136"/>
                <a:ext cx="354584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 3</a:t>
                </a:r>
              </a:p>
            </p:txBody>
          </p:sp>
          <p:cxnSp>
            <p:nvCxnSpPr>
              <p:cNvPr id="45" name="Rak 44"/>
              <p:cNvCxnSpPr/>
              <p:nvPr/>
            </p:nvCxnSpPr>
            <p:spPr>
              <a:xfrm>
                <a:off x="3864458" y="2203748"/>
                <a:ext cx="26333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ruta 50"/>
          <p:cNvSpPr txBox="1"/>
          <p:nvPr/>
        </p:nvSpPr>
        <p:spPr>
          <a:xfrm>
            <a:off x="4857635" y="6167455"/>
            <a:ext cx="7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x = 5</a:t>
            </a:r>
          </a:p>
        </p:txBody>
      </p:sp>
      <p:sp>
        <p:nvSpPr>
          <p:cNvPr id="52" name="textruta 51"/>
          <p:cNvSpPr txBox="1"/>
          <p:nvPr/>
        </p:nvSpPr>
        <p:spPr>
          <a:xfrm>
            <a:off x="6757386" y="4793493"/>
            <a:ext cx="238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V.L. = 3 </a:t>
            </a:r>
            <a:r>
              <a:rPr lang="en-US" dirty="0"/>
              <a:t>· </a:t>
            </a:r>
            <a:r>
              <a:rPr lang="sv-SE" dirty="0">
                <a:cs typeface="Bradley Hand Bold"/>
              </a:rPr>
              <a:t>5 + 1     </a:t>
            </a:r>
          </a:p>
          <a:p>
            <a:r>
              <a:rPr lang="sv-SE" dirty="0">
                <a:cs typeface="Bradley Hand Bold"/>
              </a:rPr>
              <a:t>        =  15 + 1 = 16 </a:t>
            </a:r>
          </a:p>
        </p:txBody>
      </p:sp>
      <p:sp>
        <p:nvSpPr>
          <p:cNvPr id="53" name="Rektangel 52"/>
          <p:cNvSpPr/>
          <p:nvPr/>
        </p:nvSpPr>
        <p:spPr>
          <a:xfrm>
            <a:off x="6757386" y="5497617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cs typeface="Bradley Hand Bold"/>
              </a:rPr>
              <a:t>H.L. = 16</a:t>
            </a:r>
          </a:p>
        </p:txBody>
      </p:sp>
      <p:sp>
        <p:nvSpPr>
          <p:cNvPr id="54" name="textruta 53"/>
          <p:cNvSpPr txBox="1"/>
          <p:nvPr/>
        </p:nvSpPr>
        <p:spPr>
          <a:xfrm>
            <a:off x="6893197" y="5982916"/>
            <a:ext cx="14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V.L. = H.L.</a:t>
            </a:r>
          </a:p>
        </p:txBody>
      </p:sp>
    </p:spTree>
    <p:extLst>
      <p:ext uri="{BB962C8B-B14F-4D97-AF65-F5344CB8AC3E}">
        <p14:creationId xmlns:p14="http://schemas.microsoft.com/office/powerpoint/2010/main" val="25866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29" grpId="0"/>
      <p:bldP spid="30" grpId="0"/>
      <p:bldP spid="31" grpId="0"/>
      <p:bldP spid="34" grpId="0"/>
      <p:bldP spid="35" grpId="0"/>
      <p:bldP spid="36" grpId="0"/>
      <p:bldP spid="38" grpId="0"/>
      <p:bldP spid="39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0880" y="672965"/>
            <a:ext cx="365541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2000" dirty="0"/>
              <a:t>Lös ekvationen </a:t>
            </a:r>
            <a:r>
              <a:rPr lang="de-DE" sz="2800" b="1" dirty="0">
                <a:solidFill>
                  <a:srgbClr val="800000"/>
                </a:solidFill>
              </a:rPr>
              <a:t>4</a:t>
            </a:r>
            <a:r>
              <a:rPr lang="de-DE" sz="2800" b="1" i="1" dirty="0">
                <a:solidFill>
                  <a:srgbClr val="800000"/>
                </a:solidFill>
              </a:rPr>
              <a:t>x</a:t>
            </a:r>
            <a:r>
              <a:rPr lang="de-DE" sz="2800" b="1" dirty="0">
                <a:solidFill>
                  <a:srgbClr val="800000"/>
                </a:solidFill>
              </a:rPr>
              <a:t> – 15 = 49.</a:t>
            </a:r>
            <a:endParaRPr lang="sv-SE" sz="2800" b="1" dirty="0">
              <a:solidFill>
                <a:srgbClr val="80000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88463" y="1804907"/>
            <a:ext cx="191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49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621596" y="2302509"/>
            <a:ext cx="292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b="1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49 </a:t>
            </a:r>
            <a:r>
              <a:rPr lang="sv-SE" b="1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 15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703844" y="2752356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64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2608779" y="3171041"/>
            <a:ext cx="1130242" cy="611260"/>
            <a:chOff x="5289154" y="3566622"/>
            <a:chExt cx="1130242" cy="611260"/>
          </a:xfrm>
        </p:grpSpPr>
        <p:grpSp>
          <p:nvGrpSpPr>
            <p:cNvPr id="7" name="Grupp 6"/>
            <p:cNvGrpSpPr/>
            <p:nvPr/>
          </p:nvGrpSpPr>
          <p:grpSpPr>
            <a:xfrm>
              <a:off x="5289154" y="3566622"/>
              <a:ext cx="687186" cy="611260"/>
              <a:chOff x="1142720" y="2921060"/>
              <a:chExt cx="687186" cy="611260"/>
            </a:xfrm>
          </p:grpSpPr>
          <p:grpSp>
            <p:nvGrpSpPr>
              <p:cNvPr id="12" name="Grupp 11"/>
              <p:cNvGrpSpPr>
                <a:grpSpLocks/>
              </p:cNvGrpSpPr>
              <p:nvPr/>
            </p:nvGrpSpPr>
            <p:grpSpPr bwMode="auto">
              <a:xfrm>
                <a:off x="1142720" y="2921060"/>
                <a:ext cx="441146" cy="611260"/>
                <a:chOff x="3868257" y="1859358"/>
                <a:chExt cx="441146" cy="611432"/>
              </a:xfrm>
            </p:grpSpPr>
            <p:sp>
              <p:nvSpPr>
                <p:cNvPr id="14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68257" y="1859358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4x</a:t>
                  </a:r>
                </a:p>
              </p:txBody>
            </p:sp>
            <p:sp>
              <p:nvSpPr>
                <p:cNvPr id="15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88807" y="2101354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>
                      <a:solidFill>
                        <a:srgbClr val="800000"/>
                      </a:solidFill>
                      <a:latin typeface="Bradley Hand Bold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16" name="Rak 15"/>
                <p:cNvCxnSpPr>
                  <a:cxnSpLocks/>
                </p:cNvCxnSpPr>
                <p:nvPr/>
              </p:nvCxnSpPr>
              <p:spPr>
                <a:xfrm>
                  <a:off x="3978067" y="2169404"/>
                  <a:ext cx="266411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ruta 12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5935425" y="3566622"/>
              <a:ext cx="483971" cy="606025"/>
              <a:chOff x="3801255" y="1870308"/>
              <a:chExt cx="483971" cy="606195"/>
            </a:xfrm>
          </p:grpSpPr>
          <p:sp>
            <p:nvSpPr>
              <p:cNvPr id="9" name="textruta 8"/>
              <p:cNvSpPr txBox="1">
                <a:spLocks noChangeArrowheads="1"/>
              </p:cNvSpPr>
              <p:nvPr/>
            </p:nvSpPr>
            <p:spPr bwMode="auto">
              <a:xfrm>
                <a:off x="3808794" y="1870308"/>
                <a:ext cx="476432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64</a:t>
                </a:r>
              </a:p>
            </p:txBody>
          </p:sp>
          <p:sp>
            <p:nvSpPr>
              <p:cNvPr id="10" name="textruta 9"/>
              <p:cNvSpPr txBox="1">
                <a:spLocks noChangeArrowheads="1"/>
              </p:cNvSpPr>
              <p:nvPr/>
            </p:nvSpPr>
            <p:spPr bwMode="auto">
              <a:xfrm>
                <a:off x="3801255" y="2107067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800000"/>
                    </a:solidFill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11" name="Rak 10"/>
              <p:cNvCxnSpPr>
                <a:cxnSpLocks/>
              </p:cNvCxnSpPr>
              <p:nvPr/>
            </p:nvCxnSpPr>
            <p:spPr>
              <a:xfrm>
                <a:off x="3873959" y="2180353"/>
                <a:ext cx="31714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ruta 16"/>
          <p:cNvSpPr txBox="1"/>
          <p:nvPr/>
        </p:nvSpPr>
        <p:spPr>
          <a:xfrm>
            <a:off x="2821240" y="3847786"/>
            <a:ext cx="101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756327" y="1802103"/>
            <a:ext cx="238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 </a:t>
            </a:r>
            <a:r>
              <a:rPr lang="en-US" dirty="0"/>
              <a:t>· 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16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  </a:t>
            </a:r>
          </a:p>
          <a:p>
            <a:r>
              <a:rPr lang="sv-SE" dirty="0">
                <a:latin typeface="Bradley Hand Bold"/>
                <a:cs typeface="Bradley Hand Bold"/>
              </a:rPr>
              <a:t> 	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64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15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49 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804936" y="2567690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49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804935" y="3179756"/>
            <a:ext cx="135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2158957" y="4887238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16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4F9D71C-3758-8A42-AE20-CF4C686AE3F2}"/>
              </a:ext>
            </a:extLst>
          </p:cNvPr>
          <p:cNvSpPr/>
          <p:nvPr/>
        </p:nvSpPr>
        <p:spPr>
          <a:xfrm>
            <a:off x="4452657" y="115454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7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/>
          <p:cNvGrpSpPr/>
          <p:nvPr/>
        </p:nvGrpSpPr>
        <p:grpSpPr>
          <a:xfrm>
            <a:off x="948163" y="489517"/>
            <a:ext cx="3712982" cy="994330"/>
            <a:chOff x="948163" y="489517"/>
            <a:chExt cx="3712982" cy="994330"/>
          </a:xfrm>
        </p:grpSpPr>
        <p:sp>
          <p:nvSpPr>
            <p:cNvPr id="2" name="Rektangel 1"/>
            <p:cNvSpPr/>
            <p:nvPr/>
          </p:nvSpPr>
          <p:spPr>
            <a:xfrm>
              <a:off x="948163" y="695313"/>
              <a:ext cx="3591474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2000" dirty="0"/>
                <a:t>Lös ekvationen  </a:t>
              </a:r>
              <a:r>
                <a:rPr lang="de-DE" sz="2800" b="1" dirty="0">
                  <a:solidFill>
                    <a:srgbClr val="800000"/>
                  </a:solidFill>
                </a:rPr>
                <a:t>17 =</a:t>
              </a:r>
              <a:endParaRPr lang="sv-SE" sz="2800" b="1" dirty="0">
                <a:solidFill>
                  <a:srgbClr val="800000"/>
                </a:solidFill>
              </a:endParaRPr>
            </a:p>
          </p:txBody>
        </p:sp>
        <p:grpSp>
          <p:nvGrpSpPr>
            <p:cNvPr id="9" name="Grupp 8"/>
            <p:cNvGrpSpPr>
              <a:grpSpLocks/>
            </p:cNvGrpSpPr>
            <p:nvPr/>
          </p:nvGrpSpPr>
          <p:grpSpPr bwMode="auto">
            <a:xfrm>
              <a:off x="3265737" y="489517"/>
              <a:ext cx="527066" cy="994330"/>
              <a:chOff x="3856538" y="1941108"/>
              <a:chExt cx="302869" cy="497935"/>
            </a:xfrm>
          </p:grpSpPr>
          <p:sp>
            <p:nvSpPr>
              <p:cNvPr id="11" name="textruta 8"/>
              <p:cNvSpPr txBox="1">
                <a:spLocks noChangeArrowheads="1"/>
              </p:cNvSpPr>
              <p:nvPr/>
            </p:nvSpPr>
            <p:spPr bwMode="auto">
              <a:xfrm>
                <a:off x="3904636" y="1941108"/>
                <a:ext cx="254771" cy="262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800" b="1" i="1" dirty="0">
                    <a:solidFill>
                      <a:srgbClr val="800000"/>
                    </a:solidFill>
                    <a:latin typeface="+mn-lt"/>
                    <a:cs typeface="Bradley Hand Bold"/>
                  </a:rPr>
                  <a:t>y</a:t>
                </a:r>
              </a:p>
            </p:txBody>
          </p:sp>
          <p:sp>
            <p:nvSpPr>
              <p:cNvPr id="12" name="textruta 9"/>
              <p:cNvSpPr txBox="1">
                <a:spLocks noChangeArrowheads="1"/>
              </p:cNvSpPr>
              <p:nvPr/>
            </p:nvSpPr>
            <p:spPr bwMode="auto">
              <a:xfrm>
                <a:off x="3856538" y="2177028"/>
                <a:ext cx="257340" cy="262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800" b="1" dirty="0">
                    <a:solidFill>
                      <a:srgbClr val="800000"/>
                    </a:solidFill>
                    <a:latin typeface="+mn-lt"/>
                    <a:cs typeface="Bradley Hand Bold"/>
                  </a:rPr>
                  <a:t> 5</a:t>
                </a:r>
              </a:p>
            </p:txBody>
          </p:sp>
          <p:cxnSp>
            <p:nvCxnSpPr>
              <p:cNvPr id="13" name="Rak 12"/>
              <p:cNvCxnSpPr/>
              <p:nvPr/>
            </p:nvCxnSpPr>
            <p:spPr>
              <a:xfrm>
                <a:off x="3904636" y="2200217"/>
                <a:ext cx="209242" cy="0"/>
              </a:xfrm>
              <a:prstGeom prst="line">
                <a:avLst/>
              </a:prstGeom>
              <a:ln w="28575" cmpd="sng">
                <a:solidFill>
                  <a:srgbClr val="8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ruta 18"/>
            <p:cNvSpPr txBox="1"/>
            <p:nvPr/>
          </p:nvSpPr>
          <p:spPr>
            <a:xfrm>
              <a:off x="3637044" y="706775"/>
              <a:ext cx="1024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>
                  <a:solidFill>
                    <a:srgbClr val="800000"/>
                  </a:solidFill>
                </a:rPr>
                <a:t> – 11.  </a:t>
              </a: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2150583" y="1921033"/>
            <a:ext cx="1811829" cy="644135"/>
            <a:chOff x="4514030" y="3528560"/>
            <a:chExt cx="1811829" cy="644135"/>
          </a:xfrm>
        </p:grpSpPr>
        <p:grpSp>
          <p:nvGrpSpPr>
            <p:cNvPr id="22" name="Grupp 21"/>
            <p:cNvGrpSpPr/>
            <p:nvPr/>
          </p:nvGrpSpPr>
          <p:grpSpPr>
            <a:xfrm>
              <a:off x="5162256" y="3528560"/>
              <a:ext cx="1163603" cy="644135"/>
              <a:chOff x="1015822" y="2882998"/>
              <a:chExt cx="1163603" cy="644135"/>
            </a:xfrm>
          </p:grpSpPr>
          <p:grpSp>
            <p:nvGrpSpPr>
              <p:cNvPr id="24" name="Grupp 23"/>
              <p:cNvGrpSpPr>
                <a:grpSpLocks/>
              </p:cNvGrpSpPr>
              <p:nvPr/>
            </p:nvGrpSpPr>
            <p:grpSpPr bwMode="auto">
              <a:xfrm>
                <a:off x="1015822" y="2882998"/>
                <a:ext cx="396105" cy="644135"/>
                <a:chOff x="3741359" y="1821287"/>
                <a:chExt cx="396105" cy="644317"/>
              </a:xfrm>
            </p:grpSpPr>
            <p:sp>
              <p:nvSpPr>
                <p:cNvPr id="26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741359" y="1821287"/>
                  <a:ext cx="39610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y</a:t>
                  </a:r>
                </a:p>
              </p:txBody>
            </p:sp>
            <p:sp>
              <p:nvSpPr>
                <p:cNvPr id="27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782312" y="2096168"/>
                  <a:ext cx="35137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28" name="Rak 27"/>
                <p:cNvCxnSpPr/>
                <p:nvPr/>
              </p:nvCxnSpPr>
              <p:spPr>
                <a:xfrm>
                  <a:off x="3799312" y="2168376"/>
                  <a:ext cx="319489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/>
              <p:cNvSpPr txBox="1"/>
              <p:nvPr/>
            </p:nvSpPr>
            <p:spPr>
              <a:xfrm>
                <a:off x="1374668" y="3058014"/>
                <a:ext cx="804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–</a:t>
                </a:r>
                <a:r>
                  <a:rPr lang="sv-SE" dirty="0">
                    <a:latin typeface="Bradley Hand Bold"/>
                    <a:cs typeface="Bradley Hand Bold"/>
                  </a:rPr>
                  <a:t> 11 </a:t>
                </a:r>
              </a:p>
            </p:txBody>
          </p:sp>
        </p:grpSp>
        <p:sp>
          <p:nvSpPr>
            <p:cNvPr id="23" name="textruta 9"/>
            <p:cNvSpPr txBox="1">
              <a:spLocks noChangeArrowheads="1"/>
            </p:cNvSpPr>
            <p:nvPr/>
          </p:nvSpPr>
          <p:spPr bwMode="auto">
            <a:xfrm>
              <a:off x="4514030" y="3682654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17 </a:t>
              </a:r>
              <a:r>
                <a:rPr lang="sv-SE" sz="1800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1696662" y="2475176"/>
            <a:ext cx="2669448" cy="664881"/>
            <a:chOff x="4095803" y="3522644"/>
            <a:chExt cx="2669448" cy="664881"/>
          </a:xfrm>
        </p:grpSpPr>
        <p:grpSp>
          <p:nvGrpSpPr>
            <p:cNvPr id="30" name="Grupp 29"/>
            <p:cNvGrpSpPr/>
            <p:nvPr/>
          </p:nvGrpSpPr>
          <p:grpSpPr>
            <a:xfrm>
              <a:off x="5233020" y="3522644"/>
              <a:ext cx="1532231" cy="664881"/>
              <a:chOff x="1086586" y="2877082"/>
              <a:chExt cx="1532231" cy="664881"/>
            </a:xfrm>
          </p:grpSpPr>
          <p:grpSp>
            <p:nvGrpSpPr>
              <p:cNvPr id="32" name="Grupp 31"/>
              <p:cNvGrpSpPr>
                <a:grpSpLocks/>
              </p:cNvGrpSpPr>
              <p:nvPr/>
            </p:nvGrpSpPr>
            <p:grpSpPr bwMode="auto">
              <a:xfrm>
                <a:off x="1086586" y="2877082"/>
                <a:ext cx="400557" cy="664881"/>
                <a:chOff x="3812123" y="1815369"/>
                <a:chExt cx="400557" cy="665069"/>
              </a:xfrm>
            </p:grpSpPr>
            <p:sp>
              <p:nvSpPr>
                <p:cNvPr id="34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12123" y="1815369"/>
                  <a:ext cx="39610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y</a:t>
                  </a:r>
                </a:p>
              </p:txBody>
            </p:sp>
            <p:sp>
              <p:nvSpPr>
                <p:cNvPr id="35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1302" y="2111002"/>
                  <a:ext cx="35137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36" name="Rak 35"/>
                <p:cNvCxnSpPr/>
                <p:nvPr/>
              </p:nvCxnSpPr>
              <p:spPr>
                <a:xfrm>
                  <a:off x="3866390" y="2169537"/>
                  <a:ext cx="308538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ruta 32"/>
              <p:cNvSpPr txBox="1"/>
              <p:nvPr/>
            </p:nvSpPr>
            <p:spPr>
              <a:xfrm>
                <a:off x="1436121" y="3058359"/>
                <a:ext cx="1182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–</a:t>
                </a:r>
                <a:r>
                  <a:rPr lang="sv-SE" dirty="0">
                    <a:latin typeface="Bradley Hand Bold"/>
                    <a:cs typeface="Bradley Hand Bold"/>
                  </a:rPr>
                  <a:t> 11 </a:t>
                </a:r>
                <a:r>
                  <a:rPr lang="sv-SE" b="1" dirty="0">
                    <a:solidFill>
                      <a:srgbClr val="800000"/>
                    </a:solidFill>
                    <a:cs typeface="Bradley Hand Bold"/>
                  </a:rPr>
                  <a:t>+</a:t>
                </a:r>
                <a:r>
                  <a:rPr lang="sv-SE" b="1" dirty="0">
                    <a:solidFill>
                      <a:srgbClr val="800000"/>
                    </a:solidFill>
                    <a:latin typeface="Bradley Hand Bold"/>
                    <a:cs typeface="Bradley Hand Bold"/>
                  </a:rPr>
                  <a:t> 11</a:t>
                </a:r>
              </a:p>
            </p:txBody>
          </p:sp>
        </p:grpSp>
        <p:sp>
          <p:nvSpPr>
            <p:cNvPr id="31" name="textruta 9"/>
            <p:cNvSpPr txBox="1">
              <a:spLocks noChangeArrowheads="1"/>
            </p:cNvSpPr>
            <p:nvPr/>
          </p:nvSpPr>
          <p:spPr bwMode="auto">
            <a:xfrm>
              <a:off x="4095803" y="3704450"/>
              <a:ext cx="12282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17 </a:t>
              </a:r>
              <a:r>
                <a:rPr lang="sv-SE" sz="1800" b="1" dirty="0">
                  <a:solidFill>
                    <a:srgbClr val="800000"/>
                  </a:solidFill>
                  <a:latin typeface="+mn-lt"/>
                  <a:cs typeface="Bradley Hand Bold"/>
                </a:rPr>
                <a:t>+</a:t>
              </a:r>
              <a:r>
                <a:rPr lang="sv-SE" sz="1800" b="1" dirty="0">
                  <a:solidFill>
                    <a:srgbClr val="800000"/>
                  </a:solidFill>
                  <a:latin typeface="Bradley Hand Bold"/>
                  <a:cs typeface="Bradley Hand Bold"/>
                </a:rPr>
                <a:t> 11 </a:t>
              </a:r>
              <a:r>
                <a:rPr lang="sv-SE" sz="1800" dirty="0">
                  <a:cs typeface="Bradley Hand Bold"/>
                </a:rPr>
                <a:t>=</a:t>
              </a:r>
              <a:r>
                <a:rPr lang="en-US" sz="1800" dirty="0"/>
                <a:t>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2174178" y="3086032"/>
            <a:ext cx="1081264" cy="644636"/>
            <a:chOff x="4523709" y="3586520"/>
            <a:chExt cx="1081264" cy="644636"/>
          </a:xfrm>
        </p:grpSpPr>
        <p:grpSp>
          <p:nvGrpSpPr>
            <p:cNvPr id="38" name="Grupp 37"/>
            <p:cNvGrpSpPr/>
            <p:nvPr/>
          </p:nvGrpSpPr>
          <p:grpSpPr>
            <a:xfrm>
              <a:off x="4865922" y="3586520"/>
              <a:ext cx="739051" cy="644636"/>
              <a:chOff x="719488" y="2940958"/>
              <a:chExt cx="739051" cy="644636"/>
            </a:xfrm>
          </p:grpSpPr>
          <p:grpSp>
            <p:nvGrpSpPr>
              <p:cNvPr id="40" name="Grupp 39"/>
              <p:cNvGrpSpPr>
                <a:grpSpLocks/>
              </p:cNvGrpSpPr>
              <p:nvPr/>
            </p:nvGrpSpPr>
            <p:grpSpPr bwMode="auto">
              <a:xfrm>
                <a:off x="1044706" y="2940958"/>
                <a:ext cx="413833" cy="644636"/>
                <a:chOff x="3770243" y="1879263"/>
                <a:chExt cx="413833" cy="644818"/>
              </a:xfrm>
            </p:grpSpPr>
            <p:sp>
              <p:nvSpPr>
                <p:cNvPr id="42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770243" y="1879263"/>
                  <a:ext cx="39610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y</a:t>
                  </a:r>
                </a:p>
              </p:txBody>
            </p:sp>
            <p:sp>
              <p:nvSpPr>
                <p:cNvPr id="43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32698" y="2154645"/>
                  <a:ext cx="35137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44" name="Rak 43"/>
                <p:cNvCxnSpPr>
                  <a:cxnSpLocks/>
                </p:cNvCxnSpPr>
                <p:nvPr/>
              </p:nvCxnSpPr>
              <p:spPr>
                <a:xfrm flipV="1">
                  <a:off x="3885419" y="2219465"/>
                  <a:ext cx="226629" cy="493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/>
              <p:cNvSpPr txBox="1"/>
              <p:nvPr/>
            </p:nvSpPr>
            <p:spPr>
              <a:xfrm>
                <a:off x="719488" y="3080686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39" name="textruta 9"/>
            <p:cNvSpPr txBox="1">
              <a:spLocks noChangeArrowheads="1"/>
            </p:cNvSpPr>
            <p:nvPr/>
          </p:nvSpPr>
          <p:spPr bwMode="auto">
            <a:xfrm>
              <a:off x="4523709" y="3705015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28</a:t>
              </a:r>
            </a:p>
          </p:txBody>
        </p:sp>
      </p:grpSp>
      <p:sp>
        <p:nvSpPr>
          <p:cNvPr id="57" name="textruta 56"/>
          <p:cNvSpPr txBox="1"/>
          <p:nvPr/>
        </p:nvSpPr>
        <p:spPr>
          <a:xfrm>
            <a:off x="2426965" y="4340352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y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140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1952643" y="3667112"/>
            <a:ext cx="1570272" cy="663019"/>
            <a:chOff x="1998816" y="4399198"/>
            <a:chExt cx="1570272" cy="663019"/>
          </a:xfrm>
        </p:grpSpPr>
        <p:grpSp>
          <p:nvGrpSpPr>
            <p:cNvPr id="48" name="Grupp 47"/>
            <p:cNvGrpSpPr/>
            <p:nvPr/>
          </p:nvGrpSpPr>
          <p:grpSpPr>
            <a:xfrm>
              <a:off x="1998816" y="4399198"/>
              <a:ext cx="1570272" cy="663019"/>
              <a:chOff x="4278323" y="3571469"/>
              <a:chExt cx="1570272" cy="663020"/>
            </a:xfrm>
          </p:grpSpPr>
          <p:grpSp>
            <p:nvGrpSpPr>
              <p:cNvPr id="50" name="Grupp 49"/>
              <p:cNvGrpSpPr/>
              <p:nvPr/>
            </p:nvGrpSpPr>
            <p:grpSpPr>
              <a:xfrm>
                <a:off x="4875249" y="3571469"/>
                <a:ext cx="973346" cy="663020"/>
                <a:chOff x="728815" y="2925907"/>
                <a:chExt cx="973346" cy="663020"/>
              </a:xfrm>
            </p:grpSpPr>
            <p:grpSp>
              <p:nvGrpSpPr>
                <p:cNvPr id="52" name="Grupp 51"/>
                <p:cNvGrpSpPr>
                  <a:grpSpLocks/>
                </p:cNvGrpSpPr>
                <p:nvPr/>
              </p:nvGrpSpPr>
              <p:grpSpPr bwMode="auto">
                <a:xfrm>
                  <a:off x="1104129" y="2925907"/>
                  <a:ext cx="598032" cy="663020"/>
                  <a:chOff x="3829666" y="1864208"/>
                  <a:chExt cx="598032" cy="663207"/>
                </a:xfrm>
              </p:grpSpPr>
              <p:sp>
                <p:nvSpPr>
                  <p:cNvPr id="54" name="textruta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2438" y="1864208"/>
                    <a:ext cx="365260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y</a:t>
                    </a:r>
                  </a:p>
                </p:txBody>
              </p:sp>
              <p:sp>
                <p:nvSpPr>
                  <p:cNvPr id="55" name="textruta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0964" y="2157978"/>
                    <a:ext cx="351378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5</a:t>
                    </a:r>
                  </a:p>
                </p:txBody>
              </p:sp>
              <p:cxnSp>
                <p:nvCxnSpPr>
                  <p:cNvPr id="56" name="Rak 55"/>
                  <p:cNvCxnSpPr/>
                  <p:nvPr/>
                </p:nvCxnSpPr>
                <p:spPr>
                  <a:xfrm>
                    <a:off x="3829666" y="2203749"/>
                    <a:ext cx="485327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textruta 52"/>
                <p:cNvSpPr txBox="1"/>
                <p:nvPr/>
              </p:nvSpPr>
              <p:spPr>
                <a:xfrm>
                  <a:off x="728815" y="3077746"/>
                  <a:ext cx="4949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  <a:endParaRPr lang="sv-SE" dirty="0">
                    <a:latin typeface="Bradley Hand Bold"/>
                    <a:cs typeface="Bradley Hand Bold"/>
                  </a:endParaRPr>
                </a:p>
              </p:txBody>
            </p:sp>
          </p:grpSp>
          <p:sp>
            <p:nvSpPr>
              <p:cNvPr id="51" name="textruta 9"/>
              <p:cNvSpPr txBox="1">
                <a:spLocks noChangeArrowheads="1"/>
              </p:cNvSpPr>
              <p:nvPr/>
            </p:nvSpPr>
            <p:spPr bwMode="auto">
              <a:xfrm>
                <a:off x="4278323" y="3710964"/>
                <a:ext cx="827471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28 </a:t>
                </a:r>
                <a:r>
                  <a:rPr lang="en-US" sz="1800" dirty="0">
                    <a:solidFill>
                      <a:srgbClr val="800000"/>
                    </a:solidFill>
                  </a:rPr>
                  <a:t>· </a:t>
                </a:r>
                <a:r>
                  <a:rPr lang="en-US" sz="1800" dirty="0">
                    <a:solidFill>
                      <a:srgbClr val="800000"/>
                    </a:solidFill>
                    <a:latin typeface="Bradley Hand Bold"/>
                    <a:cs typeface="Bradley Hand Bold"/>
                  </a:rPr>
                  <a:t>5</a:t>
                </a:r>
                <a:r>
                  <a:rPr lang="en-US" sz="1800" b="1" dirty="0">
                    <a:solidFill>
                      <a:srgbClr val="800000"/>
                    </a:solidFill>
                  </a:rPr>
                  <a:t> </a:t>
                </a:r>
                <a:endParaRPr lang="sv-SE" sz="1800" b="1" dirty="0">
                  <a:solidFill>
                    <a:srgbClr val="800000"/>
                  </a:solidFill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58" name="Rektangel 57"/>
            <p:cNvSpPr/>
            <p:nvPr/>
          </p:nvSpPr>
          <p:spPr>
            <a:xfrm>
              <a:off x="2914290" y="4427783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solidFill>
                    <a:srgbClr val="800000"/>
                  </a:solidFill>
                  <a:latin typeface="Bradley Hand Bold"/>
                  <a:cs typeface="Bradley Hand Bold"/>
                </a:rPr>
                <a:t>5 </a:t>
              </a:r>
              <a:r>
                <a:rPr lang="en-US" dirty="0">
                  <a:solidFill>
                    <a:srgbClr val="800000"/>
                  </a:solidFill>
                </a:rPr>
                <a:t>·</a:t>
              </a:r>
              <a:r>
                <a:rPr lang="en-US" b="1" dirty="0">
                  <a:solidFill>
                    <a:srgbClr val="800000"/>
                  </a:solidFill>
                </a:rPr>
                <a:t> </a:t>
              </a:r>
              <a:endParaRPr lang="sv-SE" dirty="0"/>
            </a:p>
          </p:txBody>
        </p:sp>
      </p:grpSp>
      <p:sp>
        <p:nvSpPr>
          <p:cNvPr id="64" name="textruta 63"/>
          <p:cNvSpPr txBox="1"/>
          <p:nvPr/>
        </p:nvSpPr>
        <p:spPr>
          <a:xfrm>
            <a:off x="5622508" y="2689240"/>
            <a:ext cx="277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</a:t>
            </a:r>
            <a:r>
              <a:rPr lang="sv-SE" dirty="0"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66" name="Grupp 65"/>
          <p:cNvGrpSpPr/>
          <p:nvPr/>
        </p:nvGrpSpPr>
        <p:grpSpPr>
          <a:xfrm>
            <a:off x="6268775" y="2584859"/>
            <a:ext cx="1661179" cy="578094"/>
            <a:chOff x="1022728" y="2941777"/>
            <a:chExt cx="1661179" cy="578094"/>
          </a:xfrm>
        </p:grpSpPr>
        <p:grpSp>
          <p:nvGrpSpPr>
            <p:cNvPr id="68" name="Grupp 67"/>
            <p:cNvGrpSpPr>
              <a:grpSpLocks/>
            </p:cNvGrpSpPr>
            <p:nvPr/>
          </p:nvGrpSpPr>
          <p:grpSpPr bwMode="auto">
            <a:xfrm>
              <a:off x="1022728" y="2941777"/>
              <a:ext cx="635475" cy="578094"/>
              <a:chOff x="3748265" y="1880081"/>
              <a:chExt cx="635475" cy="578257"/>
            </a:xfrm>
          </p:grpSpPr>
          <p:sp>
            <p:nvSpPr>
              <p:cNvPr id="70" name="textruta 8"/>
              <p:cNvSpPr txBox="1">
                <a:spLocks noChangeArrowheads="1"/>
              </p:cNvSpPr>
              <p:nvPr/>
            </p:nvSpPr>
            <p:spPr bwMode="auto">
              <a:xfrm>
                <a:off x="3748265" y="1880081"/>
                <a:ext cx="6354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800000"/>
                    </a:solidFill>
                    <a:latin typeface="Bradley Hand Bold"/>
                    <a:cs typeface="Bradley Hand Bold"/>
                  </a:rPr>
                  <a:t>140</a:t>
                </a:r>
              </a:p>
            </p:txBody>
          </p:sp>
          <p:sp>
            <p:nvSpPr>
              <p:cNvPr id="71" name="textruta 9"/>
              <p:cNvSpPr txBox="1">
                <a:spLocks noChangeArrowheads="1"/>
              </p:cNvSpPr>
              <p:nvPr/>
            </p:nvSpPr>
            <p:spPr bwMode="auto">
              <a:xfrm>
                <a:off x="3931467" y="2088902"/>
                <a:ext cx="35137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72" name="Rak 71"/>
              <p:cNvCxnSpPr/>
              <p:nvPr/>
            </p:nvCxnSpPr>
            <p:spPr>
              <a:xfrm>
                <a:off x="3863745" y="2158207"/>
                <a:ext cx="41910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ruta 68"/>
            <p:cNvSpPr txBox="1"/>
            <p:nvPr/>
          </p:nvSpPr>
          <p:spPr>
            <a:xfrm>
              <a:off x="1487544" y="3037092"/>
              <a:ext cx="1196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–</a:t>
              </a:r>
              <a:r>
                <a:rPr lang="sv-SE" dirty="0">
                  <a:latin typeface="Bradley Hand Bold"/>
                  <a:cs typeface="Bradley Hand Bold"/>
                </a:rPr>
                <a:t> 11</a:t>
              </a:r>
              <a:r>
                <a:rPr lang="sv-SE" dirty="0">
                  <a:cs typeface="Bradley Hand Bold"/>
                </a:rPr>
                <a:t> 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textruta 9"/>
          <p:cNvSpPr txBox="1">
            <a:spLocks noChangeArrowheads="1"/>
          </p:cNvSpPr>
          <p:nvPr/>
        </p:nvSpPr>
        <p:spPr bwMode="auto">
          <a:xfrm>
            <a:off x="6079625" y="3098713"/>
            <a:ext cx="1649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28 </a:t>
            </a:r>
            <a:r>
              <a:rPr lang="sv-SE" sz="1800" dirty="0">
                <a:cs typeface="Bradley Hand Bold"/>
              </a:rPr>
              <a:t>–</a:t>
            </a:r>
            <a:r>
              <a:rPr lang="sv-SE" sz="1800" dirty="0">
                <a:latin typeface="Bradley Hand Bold"/>
                <a:cs typeface="Bradley Hand Bold"/>
              </a:rPr>
              <a:t> 11 </a:t>
            </a:r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63" name="textruta 9"/>
          <p:cNvSpPr txBox="1">
            <a:spLocks noChangeArrowheads="1"/>
          </p:cNvSpPr>
          <p:nvPr/>
        </p:nvSpPr>
        <p:spPr bwMode="auto">
          <a:xfrm>
            <a:off x="6065122" y="3417472"/>
            <a:ext cx="1649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cs typeface="Bradley Hand Bold"/>
              </a:rPr>
              <a:t>=</a:t>
            </a:r>
            <a:r>
              <a:rPr lang="sv-SE" sz="1800" dirty="0">
                <a:latin typeface="Bradley Hand Bold"/>
                <a:cs typeface="Bradley Hand Bold"/>
              </a:rPr>
              <a:t> 17 </a:t>
            </a:r>
          </a:p>
        </p:txBody>
      </p:sp>
      <p:sp>
        <p:nvSpPr>
          <p:cNvPr id="73" name="Rektangel 72"/>
          <p:cNvSpPr/>
          <p:nvPr/>
        </p:nvSpPr>
        <p:spPr>
          <a:xfrm>
            <a:off x="5622508" y="2116799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17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5586820" y="4006556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/>
          <p:cNvSpPr txBox="1"/>
          <p:nvPr/>
        </p:nvSpPr>
        <p:spPr>
          <a:xfrm>
            <a:off x="2366764" y="5361667"/>
            <a:ext cx="229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y = 140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CA47D609-61A8-224C-A85D-346E2ABD3991}"/>
              </a:ext>
            </a:extLst>
          </p:cNvPr>
          <p:cNvSpPr/>
          <p:nvPr/>
        </p:nvSpPr>
        <p:spPr>
          <a:xfrm>
            <a:off x="4452657" y="115454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4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67" grpId="0"/>
      <p:bldP spid="63" grpId="0"/>
      <p:bldP spid="73" grpId="0"/>
      <p:bldP spid="74" grpId="0"/>
      <p:bldP spid="75" grpId="0"/>
      <p:bldP spid="5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17289</TotalTime>
  <Words>500</Words>
  <Application>Microsoft Macintosh PowerPoint</Application>
  <PresentationFormat>Bildspel på skärmen (4:3)</PresentationFormat>
  <Paragraphs>101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36</cp:revision>
  <dcterms:created xsi:type="dcterms:W3CDTF">2017-04-14T14:34:08Z</dcterms:created>
  <dcterms:modified xsi:type="dcterms:W3CDTF">2021-03-26T07:11:33Z</dcterms:modified>
</cp:coreProperties>
</file>