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115" d="100"/>
          <a:sy n="115" d="100"/>
        </p:scale>
        <p:origin x="896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27000" y="141782"/>
            <a:ext cx="8885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2.2				                    Algebraiska uttryck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566737" y="3317861"/>
            <a:ext cx="465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Kortets omkrets är:  3</a:t>
            </a:r>
            <a:r>
              <a:rPr lang="sv-SE" i="1" dirty="0"/>
              <a:t>x </a:t>
            </a:r>
            <a:r>
              <a:rPr lang="sv-SE" dirty="0"/>
              <a:t>+ </a:t>
            </a:r>
            <a:r>
              <a:rPr lang="sv-SE" i="1" dirty="0"/>
              <a:t>x </a:t>
            </a:r>
            <a:r>
              <a:rPr lang="sv-SE" dirty="0"/>
              <a:t>+ 3</a:t>
            </a:r>
            <a:r>
              <a:rPr lang="sv-SE" i="1" dirty="0"/>
              <a:t>x </a:t>
            </a:r>
            <a:r>
              <a:rPr lang="sv-SE" dirty="0"/>
              <a:t>+ </a:t>
            </a:r>
            <a:r>
              <a:rPr lang="sv-SE" i="1" dirty="0"/>
              <a:t>x = </a:t>
            </a:r>
            <a:r>
              <a:rPr lang="sv-SE" dirty="0"/>
              <a:t>8x 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3609474" y="3687193"/>
            <a:ext cx="176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x </a:t>
            </a:r>
            <a:r>
              <a:rPr lang="sv-SE" dirty="0"/>
              <a:t>är en </a:t>
            </a:r>
            <a:r>
              <a:rPr lang="sv-SE" b="1" i="1" dirty="0">
                <a:solidFill>
                  <a:srgbClr val="800000"/>
                </a:solidFill>
              </a:rPr>
              <a:t>variabel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771271" y="4816342"/>
            <a:ext cx="372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Om </a:t>
            </a:r>
            <a:r>
              <a:rPr lang="sv-SE" i="1" dirty="0">
                <a:solidFill>
                  <a:srgbClr val="C00000"/>
                </a:solidFill>
              </a:rPr>
              <a:t>x</a:t>
            </a:r>
            <a:r>
              <a:rPr lang="sv-SE" i="1" dirty="0"/>
              <a:t> </a:t>
            </a:r>
            <a:r>
              <a:rPr lang="sv-SE" dirty="0"/>
              <a:t>är = </a:t>
            </a:r>
            <a:r>
              <a:rPr lang="sv-SE" dirty="0">
                <a:solidFill>
                  <a:srgbClr val="C00000"/>
                </a:solidFill>
              </a:rPr>
              <a:t>6</a:t>
            </a:r>
            <a:r>
              <a:rPr lang="sv-SE" dirty="0"/>
              <a:t> cm är kortets omkrets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421435" y="5185674"/>
            <a:ext cx="224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  <a:r>
              <a:rPr lang="sv-SE" i="1" dirty="0">
                <a:solidFill>
                  <a:srgbClr val="C00000"/>
                </a:solidFill>
              </a:rPr>
              <a:t>x</a:t>
            </a:r>
            <a:r>
              <a:rPr lang="sv-SE" dirty="0"/>
              <a:t> = 8 </a:t>
            </a:r>
            <a:r>
              <a:rPr lang="de-DE" dirty="0"/>
              <a:t>∙ </a:t>
            </a:r>
            <a:r>
              <a:rPr lang="de-DE" dirty="0">
                <a:solidFill>
                  <a:srgbClr val="C00000"/>
                </a:solidFill>
              </a:rPr>
              <a:t>6</a:t>
            </a:r>
            <a:r>
              <a:rPr lang="de-DE" dirty="0"/>
              <a:t> cm = 48 cm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2771271" y="5777235"/>
            <a:ext cx="359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Om </a:t>
            </a:r>
            <a:r>
              <a:rPr lang="sv-SE" i="1" dirty="0">
                <a:solidFill>
                  <a:srgbClr val="C00000"/>
                </a:solidFill>
              </a:rPr>
              <a:t>x</a:t>
            </a:r>
            <a:r>
              <a:rPr lang="sv-SE" i="1" dirty="0"/>
              <a:t> </a:t>
            </a:r>
            <a:r>
              <a:rPr lang="sv-SE" dirty="0"/>
              <a:t>är = </a:t>
            </a:r>
            <a:r>
              <a:rPr lang="sv-SE" dirty="0">
                <a:solidFill>
                  <a:srgbClr val="C00000"/>
                </a:solidFill>
              </a:rPr>
              <a:t>10</a:t>
            </a:r>
            <a:r>
              <a:rPr lang="sv-SE" dirty="0"/>
              <a:t> cm är kortets omkrets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3421435" y="6192646"/>
            <a:ext cx="224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  <a:r>
              <a:rPr lang="sv-SE" i="1" dirty="0">
                <a:solidFill>
                  <a:srgbClr val="C00000"/>
                </a:solidFill>
              </a:rPr>
              <a:t>x</a:t>
            </a:r>
            <a:r>
              <a:rPr lang="sv-SE" dirty="0"/>
              <a:t> = 8 </a:t>
            </a:r>
            <a:r>
              <a:rPr lang="de-DE" dirty="0"/>
              <a:t>∙ </a:t>
            </a:r>
            <a:r>
              <a:rPr lang="de-DE" dirty="0">
                <a:solidFill>
                  <a:srgbClr val="C00000"/>
                </a:solidFill>
              </a:rPr>
              <a:t>10</a:t>
            </a:r>
            <a:r>
              <a:rPr lang="de-DE" dirty="0"/>
              <a:t> cm = 80 cm</a:t>
            </a:r>
            <a:endParaRPr lang="sv-SE" dirty="0">
              <a:latin typeface="Times New Roman"/>
              <a:cs typeface="Times New Roman"/>
            </a:endParaRPr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45" y="928437"/>
            <a:ext cx="4064001" cy="13441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4997A8FA-419D-1844-8FE1-C51F8F910403}"/>
              </a:ext>
            </a:extLst>
          </p:cNvPr>
          <p:cNvSpPr txBox="1"/>
          <p:nvPr/>
        </p:nvSpPr>
        <p:spPr>
          <a:xfrm>
            <a:off x="3270009" y="2948529"/>
            <a:ext cx="3063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Teckna algebraiska uttryck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CC6175B5-AF59-B842-9BF9-2B70F134D26D}"/>
              </a:ext>
            </a:extLst>
          </p:cNvPr>
          <p:cNvSpPr txBox="1"/>
          <p:nvPr/>
        </p:nvSpPr>
        <p:spPr>
          <a:xfrm>
            <a:off x="6835231" y="1405045"/>
            <a:ext cx="4524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b="1" i="1" dirty="0"/>
              <a:t>x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CE26DFA-9A86-504C-B918-21ADA8392870}"/>
              </a:ext>
            </a:extLst>
          </p:cNvPr>
          <p:cNvSpPr txBox="1"/>
          <p:nvPr/>
        </p:nvSpPr>
        <p:spPr>
          <a:xfrm>
            <a:off x="4407525" y="2394531"/>
            <a:ext cx="4524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b="1" dirty="0"/>
              <a:t>3</a:t>
            </a:r>
            <a:r>
              <a:rPr lang="sv-SE" b="1" i="1" dirty="0"/>
              <a:t>x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E5F3B10F-9AEC-4A46-9F8A-FCD3E7019669}"/>
              </a:ext>
            </a:extLst>
          </p:cNvPr>
          <p:cNvSpPr txBox="1"/>
          <p:nvPr/>
        </p:nvSpPr>
        <p:spPr>
          <a:xfrm>
            <a:off x="3433195" y="4438971"/>
            <a:ext cx="3063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Värdet av ett uttryck</a:t>
            </a:r>
          </a:p>
        </p:txBody>
      </p:sp>
    </p:spTree>
    <p:extLst>
      <p:ext uri="{BB962C8B-B14F-4D97-AF65-F5344CB8AC3E}">
        <p14:creationId xmlns:p14="http://schemas.microsoft.com/office/powerpoint/2010/main" val="28939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6070235" y="1109915"/>
            <a:ext cx="124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Amina är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6076271" y="2384597"/>
            <a:ext cx="115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Julia är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076271" y="3306613"/>
            <a:ext cx="139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Mamma är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6091644" y="4803579"/>
            <a:ext cx="11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Sofia har</a:t>
            </a:r>
          </a:p>
        </p:txBody>
      </p:sp>
      <p:grpSp>
        <p:nvGrpSpPr>
          <p:cNvPr id="23" name="Grupp 22"/>
          <p:cNvGrpSpPr/>
          <p:nvPr/>
        </p:nvGrpSpPr>
        <p:grpSpPr>
          <a:xfrm>
            <a:off x="7173242" y="4685308"/>
            <a:ext cx="692164" cy="613132"/>
            <a:chOff x="6696019" y="3938197"/>
            <a:chExt cx="692164" cy="613132"/>
          </a:xfrm>
        </p:grpSpPr>
        <p:grpSp>
          <p:nvGrpSpPr>
            <p:cNvPr id="13" name="Grupp 12"/>
            <p:cNvGrpSpPr>
              <a:grpSpLocks/>
            </p:cNvGrpSpPr>
            <p:nvPr/>
          </p:nvGrpSpPr>
          <p:grpSpPr bwMode="auto">
            <a:xfrm>
              <a:off x="6696019" y="3938197"/>
              <a:ext cx="328242" cy="613132"/>
              <a:chOff x="3853271" y="1846460"/>
              <a:chExt cx="328648" cy="613304"/>
            </a:xfrm>
          </p:grpSpPr>
          <p:sp>
            <p:nvSpPr>
              <p:cNvPr id="15" name="textruta 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303663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a</a:t>
                </a:r>
              </a:p>
            </p:txBody>
          </p:sp>
          <p:sp>
            <p:nvSpPr>
              <p:cNvPr id="16" name="textruta 5"/>
              <p:cNvSpPr txBox="1">
                <a:spLocks noChangeArrowheads="1"/>
              </p:cNvSpPr>
              <p:nvPr/>
            </p:nvSpPr>
            <p:spPr bwMode="auto">
              <a:xfrm>
                <a:off x="3853271" y="2090329"/>
                <a:ext cx="328648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</a:t>
                </a:r>
              </a:p>
            </p:txBody>
          </p:sp>
          <p:cxnSp>
            <p:nvCxnSpPr>
              <p:cNvPr id="17" name="Rak 16"/>
              <p:cNvCxnSpPr>
                <a:cxnSpLocks/>
              </p:cNvCxnSpPr>
              <p:nvPr/>
            </p:nvCxnSpPr>
            <p:spPr>
              <a:xfrm>
                <a:off x="3918508" y="2149482"/>
                <a:ext cx="170542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ruta 19"/>
            <p:cNvSpPr txBox="1"/>
            <p:nvPr/>
          </p:nvSpPr>
          <p:spPr>
            <a:xfrm>
              <a:off x="6938087" y="4056468"/>
              <a:ext cx="450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kr</a:t>
              </a:r>
            </a:p>
          </p:txBody>
        </p:sp>
      </p:grpSp>
      <p:sp>
        <p:nvSpPr>
          <p:cNvPr id="21" name="textruta 20"/>
          <p:cNvSpPr txBox="1"/>
          <p:nvPr/>
        </p:nvSpPr>
        <p:spPr>
          <a:xfrm>
            <a:off x="7233583" y="3306613"/>
            <a:ext cx="155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(2</a:t>
            </a:r>
            <a:r>
              <a:rPr lang="de-DE" dirty="0">
                <a:latin typeface="Bradley Hand Bold"/>
                <a:cs typeface="Bradley Hand Bold"/>
              </a:rPr>
              <a:t>x</a:t>
            </a:r>
            <a:r>
              <a:rPr lang="de-DE" dirty="0"/>
              <a:t> + </a:t>
            </a:r>
            <a:r>
              <a:rPr lang="de-DE" dirty="0">
                <a:latin typeface="Bradley Hand Bold"/>
                <a:cs typeface="Bradley Hand Bold"/>
              </a:rPr>
              <a:t>26</a:t>
            </a:r>
            <a:r>
              <a:rPr lang="sv-SE" dirty="0">
                <a:latin typeface="Bradley Hand Bold"/>
                <a:cs typeface="Bradley Hand Bold"/>
              </a:rPr>
              <a:t>) år</a:t>
            </a:r>
          </a:p>
        </p:txBody>
      </p:sp>
      <p:sp>
        <p:nvSpPr>
          <p:cNvPr id="22" name="Rektangel 21"/>
          <p:cNvSpPr/>
          <p:nvPr/>
        </p:nvSpPr>
        <p:spPr>
          <a:xfrm>
            <a:off x="6907066" y="2384597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2 </a:t>
            </a:r>
            <a:r>
              <a:rPr lang="de-DE" dirty="0">
                <a:latin typeface="Bradley Hand Bold"/>
                <a:cs typeface="Bradley Hand Bold"/>
              </a:rPr>
              <a:t>∙ x</a:t>
            </a:r>
            <a:r>
              <a:rPr lang="sv-SE" dirty="0">
                <a:latin typeface="Bradley Hand Bold"/>
                <a:cs typeface="Bradley Hand Bold"/>
              </a:rPr>
              <a:t> år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2x år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6215706" y="5708707"/>
            <a:ext cx="11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Johan har</a:t>
            </a:r>
          </a:p>
        </p:txBody>
      </p:sp>
      <p:grpSp>
        <p:nvGrpSpPr>
          <p:cNvPr id="57" name="Grupp 56"/>
          <p:cNvGrpSpPr/>
          <p:nvPr/>
        </p:nvGrpSpPr>
        <p:grpSpPr>
          <a:xfrm>
            <a:off x="7239074" y="5557563"/>
            <a:ext cx="1465395" cy="617995"/>
            <a:chOff x="7425644" y="5042556"/>
            <a:chExt cx="1465395" cy="617995"/>
          </a:xfrm>
        </p:grpSpPr>
        <p:grpSp>
          <p:nvGrpSpPr>
            <p:cNvPr id="53" name="Grupp 52"/>
            <p:cNvGrpSpPr/>
            <p:nvPr/>
          </p:nvGrpSpPr>
          <p:grpSpPr>
            <a:xfrm>
              <a:off x="7601869" y="5042556"/>
              <a:ext cx="1289170" cy="617995"/>
              <a:chOff x="7655120" y="5076080"/>
              <a:chExt cx="1289170" cy="617995"/>
            </a:xfrm>
          </p:grpSpPr>
          <p:grpSp>
            <p:nvGrpSpPr>
              <p:cNvPr id="46" name="Grupp 45"/>
              <p:cNvGrpSpPr/>
              <p:nvPr/>
            </p:nvGrpSpPr>
            <p:grpSpPr>
              <a:xfrm>
                <a:off x="7655120" y="5076080"/>
                <a:ext cx="940296" cy="617995"/>
                <a:chOff x="6707181" y="3938196"/>
                <a:chExt cx="940296" cy="617995"/>
              </a:xfrm>
            </p:grpSpPr>
            <p:grpSp>
              <p:nvGrpSpPr>
                <p:cNvPr id="47" name="Grupp 46"/>
                <p:cNvGrpSpPr>
                  <a:grpSpLocks/>
                </p:cNvGrpSpPr>
                <p:nvPr/>
              </p:nvGrpSpPr>
              <p:grpSpPr bwMode="auto">
                <a:xfrm>
                  <a:off x="6707181" y="3938196"/>
                  <a:ext cx="328241" cy="617995"/>
                  <a:chOff x="3864458" y="1846460"/>
                  <a:chExt cx="328648" cy="618169"/>
                </a:xfrm>
              </p:grpSpPr>
              <p:sp>
                <p:nvSpPr>
                  <p:cNvPr id="49" name="textruta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4458" y="1846460"/>
                    <a:ext cx="303663" cy="369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Bradley Hand Bold"/>
                        <a:cs typeface="Bradley Hand Bold"/>
                      </a:rPr>
                      <a:t>a</a:t>
                    </a:r>
                  </a:p>
                </p:txBody>
              </p:sp>
              <p:sp>
                <p:nvSpPr>
                  <p:cNvPr id="50" name="textruta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4458" y="2095194"/>
                    <a:ext cx="328648" cy="369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Bradley Hand Bold"/>
                        <a:cs typeface="Bradley Hand Bold"/>
                      </a:rPr>
                      <a:t>2</a:t>
                    </a:r>
                  </a:p>
                </p:txBody>
              </p:sp>
              <p:cxnSp>
                <p:nvCxnSpPr>
                  <p:cNvPr id="51" name="Rak 50"/>
                  <p:cNvCxnSpPr>
                    <a:cxnSpLocks/>
                  </p:cNvCxnSpPr>
                  <p:nvPr/>
                </p:nvCxnSpPr>
                <p:spPr>
                  <a:xfrm>
                    <a:off x="3919390" y="2148230"/>
                    <a:ext cx="170401" cy="0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textruta 47"/>
                <p:cNvSpPr txBox="1"/>
                <p:nvPr/>
              </p:nvSpPr>
              <p:spPr>
                <a:xfrm>
                  <a:off x="6957204" y="4062527"/>
                  <a:ext cx="6902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cs typeface="Bradley Hand Bold"/>
                    </a:rPr>
                    <a:t>–</a:t>
                  </a:r>
                  <a:r>
                    <a:rPr lang="sv-SE" dirty="0">
                      <a:latin typeface="Bradley Hand Bold"/>
                      <a:cs typeface="Bradley Hand Bold"/>
                    </a:rPr>
                    <a:t> 10</a:t>
                  </a:r>
                </a:p>
              </p:txBody>
            </p:sp>
          </p:grpSp>
          <p:sp>
            <p:nvSpPr>
              <p:cNvPr id="52" name="textruta 51"/>
              <p:cNvSpPr txBox="1"/>
              <p:nvPr/>
            </p:nvSpPr>
            <p:spPr>
              <a:xfrm>
                <a:off x="8494194" y="5202170"/>
                <a:ext cx="45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kr</a:t>
                </a:r>
              </a:p>
            </p:txBody>
          </p:sp>
        </p:grpSp>
        <p:sp>
          <p:nvSpPr>
            <p:cNvPr id="55" name="textruta 54"/>
            <p:cNvSpPr txBox="1"/>
            <p:nvPr/>
          </p:nvSpPr>
          <p:spPr>
            <a:xfrm>
              <a:off x="7425644" y="5166887"/>
              <a:ext cx="151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(</a:t>
              </a:r>
            </a:p>
          </p:txBody>
        </p:sp>
        <p:sp>
          <p:nvSpPr>
            <p:cNvPr id="56" name="textruta 55"/>
            <p:cNvSpPr txBox="1"/>
            <p:nvPr/>
          </p:nvSpPr>
          <p:spPr>
            <a:xfrm>
              <a:off x="8316882" y="5165691"/>
              <a:ext cx="303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)</a:t>
              </a:r>
            </a:p>
          </p:txBody>
        </p:sp>
      </p:grpSp>
      <p:sp>
        <p:nvSpPr>
          <p:cNvPr id="58" name="Rektangel 57"/>
          <p:cNvSpPr/>
          <p:nvPr/>
        </p:nvSpPr>
        <p:spPr>
          <a:xfrm>
            <a:off x="7107905" y="1118994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</a:t>
            </a:r>
            <a:r>
              <a:rPr lang="sv-SE" i="1" dirty="0">
                <a:latin typeface="Bradley Hand Bold"/>
                <a:cs typeface="Bradley Hand Bold"/>
              </a:rPr>
              <a:t>x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cs typeface="Bradley Hand Bold"/>
              </a:rPr>
              <a:t>–</a:t>
            </a:r>
            <a:r>
              <a:rPr lang="sv-SE" dirty="0">
                <a:latin typeface="Bradley Hand Bold"/>
                <a:cs typeface="Bradley Hand Bold"/>
              </a:rPr>
              <a:t> 2) år</a:t>
            </a:r>
          </a:p>
        </p:txBody>
      </p:sp>
      <p:grpSp>
        <p:nvGrpSpPr>
          <p:cNvPr id="60" name="Grupp 59"/>
          <p:cNvGrpSpPr/>
          <p:nvPr/>
        </p:nvGrpSpPr>
        <p:grpSpPr>
          <a:xfrm>
            <a:off x="20411" y="971415"/>
            <a:ext cx="6049824" cy="646331"/>
            <a:chOff x="82920" y="456408"/>
            <a:chExt cx="6049824" cy="646331"/>
          </a:xfrm>
        </p:grpSpPr>
        <p:sp>
          <p:nvSpPr>
            <p:cNvPr id="3" name="Rektangel 2"/>
            <p:cNvSpPr/>
            <p:nvPr/>
          </p:nvSpPr>
          <p:spPr>
            <a:xfrm>
              <a:off x="671744" y="456408"/>
              <a:ext cx="5461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Andreas är </a:t>
              </a:r>
              <a:r>
                <a:rPr lang="sv-SE" i="1" dirty="0"/>
                <a:t>x</a:t>
              </a:r>
              <a:r>
                <a:rPr lang="sv-SE" dirty="0"/>
                <a:t> år. Hans syster Amina är 2 år yngre.</a:t>
              </a:r>
            </a:p>
            <a:p>
              <a:r>
                <a:rPr lang="sv-SE" dirty="0"/>
                <a:t>Teckna ett uttryck för hur gammal Amina är.</a:t>
              </a:r>
            </a:p>
          </p:txBody>
        </p:sp>
        <p:sp>
          <p:nvSpPr>
            <p:cNvPr id="59" name="textruta 58"/>
            <p:cNvSpPr txBox="1"/>
            <p:nvPr/>
          </p:nvSpPr>
          <p:spPr>
            <a:xfrm>
              <a:off x="82920" y="456408"/>
              <a:ext cx="388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1.</a:t>
              </a:r>
            </a:p>
          </p:txBody>
        </p:sp>
      </p:grpSp>
      <p:grpSp>
        <p:nvGrpSpPr>
          <p:cNvPr id="65" name="Grupp 64"/>
          <p:cNvGrpSpPr/>
          <p:nvPr/>
        </p:nvGrpSpPr>
        <p:grpSpPr>
          <a:xfrm>
            <a:off x="0" y="2193210"/>
            <a:ext cx="6096452" cy="646331"/>
            <a:chOff x="62509" y="1678203"/>
            <a:chExt cx="6096452" cy="646331"/>
          </a:xfrm>
        </p:grpSpPr>
        <p:sp>
          <p:nvSpPr>
            <p:cNvPr id="5" name="Rektangel 4"/>
            <p:cNvSpPr/>
            <p:nvPr/>
          </p:nvSpPr>
          <p:spPr>
            <a:xfrm>
              <a:off x="691276" y="1678203"/>
              <a:ext cx="54676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Simon är </a:t>
              </a:r>
              <a:r>
                <a:rPr lang="sv-SE" i="1" dirty="0"/>
                <a:t>y</a:t>
              </a:r>
              <a:r>
                <a:rPr lang="sv-SE" dirty="0"/>
                <a:t> år. Hans syster Julia är dubbelt så gammal. </a:t>
              </a:r>
            </a:p>
            <a:p>
              <a:r>
                <a:rPr lang="sv-SE" dirty="0"/>
                <a:t>Teckna ett uttryck för hur gammal Julia är. </a:t>
              </a:r>
            </a:p>
          </p:txBody>
        </p:sp>
        <p:sp>
          <p:nvSpPr>
            <p:cNvPr id="61" name="textruta 60"/>
            <p:cNvSpPr txBox="1"/>
            <p:nvPr/>
          </p:nvSpPr>
          <p:spPr>
            <a:xfrm>
              <a:off x="62509" y="1689190"/>
              <a:ext cx="588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2. a)</a:t>
              </a:r>
            </a:p>
          </p:txBody>
        </p:sp>
      </p:grpSp>
      <p:grpSp>
        <p:nvGrpSpPr>
          <p:cNvPr id="66" name="Grupp 65"/>
          <p:cNvGrpSpPr/>
          <p:nvPr/>
        </p:nvGrpSpPr>
        <p:grpSpPr>
          <a:xfrm>
            <a:off x="248043" y="3121947"/>
            <a:ext cx="4947937" cy="646331"/>
            <a:chOff x="310552" y="2606940"/>
            <a:chExt cx="4947937" cy="646331"/>
          </a:xfrm>
        </p:grpSpPr>
        <p:sp>
          <p:nvSpPr>
            <p:cNvPr id="7" name="Rektangel 6"/>
            <p:cNvSpPr/>
            <p:nvPr/>
          </p:nvSpPr>
          <p:spPr>
            <a:xfrm>
              <a:off x="686489" y="2606940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sv-SE" dirty="0"/>
                <a:t>Barnens mamma är 26 år äldre än Julia.</a:t>
              </a:r>
            </a:p>
            <a:p>
              <a:r>
                <a:rPr lang="sv-SE" dirty="0"/>
                <a:t>Teckna ett uttryck för mammas ålder.</a:t>
              </a:r>
            </a:p>
          </p:txBody>
        </p:sp>
        <p:sp>
          <p:nvSpPr>
            <p:cNvPr id="62" name="Rektangel 61"/>
            <p:cNvSpPr/>
            <p:nvPr/>
          </p:nvSpPr>
          <p:spPr>
            <a:xfrm>
              <a:off x="310552" y="2606940"/>
              <a:ext cx="3759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  <p:grpSp>
        <p:nvGrpSpPr>
          <p:cNvPr id="67" name="Grupp 66"/>
          <p:cNvGrpSpPr/>
          <p:nvPr/>
        </p:nvGrpSpPr>
        <p:grpSpPr>
          <a:xfrm>
            <a:off x="40570" y="4638233"/>
            <a:ext cx="5039941" cy="654005"/>
            <a:chOff x="103079" y="4123226"/>
            <a:chExt cx="5039941" cy="654005"/>
          </a:xfrm>
        </p:grpSpPr>
        <p:sp>
          <p:nvSpPr>
            <p:cNvPr id="6" name="Rektangel 5"/>
            <p:cNvSpPr/>
            <p:nvPr/>
          </p:nvSpPr>
          <p:spPr>
            <a:xfrm>
              <a:off x="651598" y="4130900"/>
              <a:ext cx="449142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 </a:t>
              </a:r>
              <a:r>
                <a:rPr lang="sv-SE" dirty="0" err="1"/>
                <a:t>Fadi</a:t>
              </a:r>
              <a:r>
                <a:rPr lang="sv-SE" dirty="0"/>
                <a:t> har </a:t>
              </a:r>
              <a:r>
                <a:rPr lang="sv-SE" i="1" dirty="0"/>
                <a:t>a</a:t>
              </a:r>
              <a:r>
                <a:rPr lang="sv-SE" dirty="0"/>
                <a:t> kr. Sofia har hälften så mycket.</a:t>
              </a:r>
            </a:p>
            <a:p>
              <a:r>
                <a:rPr lang="sv-SE" dirty="0"/>
                <a:t> Teckna ett uttryck för hur mycket Sofia har.</a:t>
              </a:r>
            </a:p>
          </p:txBody>
        </p:sp>
        <p:sp>
          <p:nvSpPr>
            <p:cNvPr id="63" name="textruta 62"/>
            <p:cNvSpPr txBox="1"/>
            <p:nvPr/>
          </p:nvSpPr>
          <p:spPr>
            <a:xfrm>
              <a:off x="103079" y="4123226"/>
              <a:ext cx="588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3. a)</a:t>
              </a:r>
            </a:p>
          </p:txBody>
        </p:sp>
      </p:grpSp>
      <p:grpSp>
        <p:nvGrpSpPr>
          <p:cNvPr id="68" name="Grupp 67"/>
          <p:cNvGrpSpPr/>
          <p:nvPr/>
        </p:nvGrpSpPr>
        <p:grpSpPr>
          <a:xfrm>
            <a:off x="233298" y="5536683"/>
            <a:ext cx="4847213" cy="646331"/>
            <a:chOff x="295807" y="5021676"/>
            <a:chExt cx="4847213" cy="646331"/>
          </a:xfrm>
        </p:grpSpPr>
        <p:sp>
          <p:nvSpPr>
            <p:cNvPr id="4" name="Rektangel 3"/>
            <p:cNvSpPr/>
            <p:nvPr/>
          </p:nvSpPr>
          <p:spPr>
            <a:xfrm>
              <a:off x="571020" y="5021676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sv-SE" dirty="0"/>
                <a:t>  Johan har 10 kr mindre än Sofia. </a:t>
              </a:r>
            </a:p>
            <a:p>
              <a:r>
                <a:rPr lang="sv-SE" dirty="0"/>
                <a:t>  Teckna ett uttryck för hur mycket Johan har.</a:t>
              </a:r>
            </a:p>
          </p:txBody>
        </p:sp>
        <p:sp>
          <p:nvSpPr>
            <p:cNvPr id="64" name="Rektangel 63"/>
            <p:cNvSpPr/>
            <p:nvPr/>
          </p:nvSpPr>
          <p:spPr>
            <a:xfrm>
              <a:off x="295807" y="5042558"/>
              <a:ext cx="3759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  <p:sp>
        <p:nvSpPr>
          <p:cNvPr id="42" name="textruta 41">
            <a:extLst>
              <a:ext uri="{FF2B5EF4-FFF2-40B4-BE49-F238E27FC236}">
                <a16:creationId xmlns:a16="http://schemas.microsoft.com/office/drawing/2014/main" id="{BCA34BD4-9E56-5E48-9AC9-8377DA10C367}"/>
              </a:ext>
            </a:extLst>
          </p:cNvPr>
          <p:cNvSpPr txBox="1"/>
          <p:nvPr/>
        </p:nvSpPr>
        <p:spPr>
          <a:xfrm>
            <a:off x="4045470" y="186700"/>
            <a:ext cx="105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429053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1" grpId="0"/>
      <p:bldP spid="22" grpId="0"/>
      <p:bldP spid="45" grpId="0"/>
      <p:bldP spid="58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60400" y="1662163"/>
            <a:ext cx="512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a) Teckna ett uttryck för vad det kostar att köpa</a:t>
            </a:r>
          </a:p>
          <a:p>
            <a:r>
              <a:rPr lang="sv-SE" i="1" dirty="0"/>
              <a:t>    x</a:t>
            </a:r>
            <a:r>
              <a:rPr lang="sv-SE" dirty="0"/>
              <a:t> tulpaner och </a:t>
            </a:r>
            <a:r>
              <a:rPr lang="sv-SE" i="1" dirty="0"/>
              <a:t>y</a:t>
            </a:r>
            <a:r>
              <a:rPr lang="sv-SE" dirty="0"/>
              <a:t> påskliljor.</a:t>
            </a:r>
          </a:p>
        </p:txBody>
      </p:sp>
      <p:sp>
        <p:nvSpPr>
          <p:cNvPr id="7" name="Rektangel 6"/>
          <p:cNvSpPr/>
          <p:nvPr/>
        </p:nvSpPr>
        <p:spPr>
          <a:xfrm>
            <a:off x="660400" y="3155403"/>
            <a:ext cx="5127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b) Förklara vad som menas med uttrycket 100 − 8</a:t>
            </a:r>
            <a:r>
              <a:rPr lang="sv-SE" i="1" dirty="0"/>
              <a:t>p</a:t>
            </a:r>
            <a:r>
              <a:rPr lang="sv-SE" dirty="0"/>
              <a:t>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074026" y="2396317"/>
            <a:ext cx="124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Kostnad: 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120466" y="2398636"/>
            <a:ext cx="155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(10</a:t>
            </a:r>
            <a:r>
              <a:rPr lang="de-DE" i="1" dirty="0"/>
              <a:t>x</a:t>
            </a:r>
            <a:r>
              <a:rPr lang="de-DE" dirty="0"/>
              <a:t> + </a:t>
            </a:r>
            <a:r>
              <a:rPr lang="de-DE" dirty="0">
                <a:latin typeface="Bradley Hand Bold"/>
                <a:cs typeface="Bradley Hand Bold"/>
              </a:rPr>
              <a:t>8</a:t>
            </a:r>
            <a:r>
              <a:rPr lang="de-DE" i="1" dirty="0">
                <a:latin typeface="Bradley Hand Bold"/>
                <a:cs typeface="Bradley Hand Bold"/>
              </a:rPr>
              <a:t>y</a:t>
            </a:r>
            <a:r>
              <a:rPr lang="sv-SE" dirty="0">
                <a:latin typeface="Bradley Hand Bold"/>
                <a:cs typeface="Bradley Hand Bold"/>
              </a:rPr>
              <a:t>) kr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1074026" y="3632527"/>
            <a:ext cx="145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1742214" y="3660872"/>
            <a:ext cx="563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Det betyder hur mycket man får tillbaka om man  köper </a:t>
            </a:r>
            <a:r>
              <a:rPr lang="sv-SE" i="1" dirty="0">
                <a:latin typeface="Bradley Hand Bold"/>
                <a:cs typeface="Bradley Hand Bold"/>
              </a:rPr>
              <a:t>p</a:t>
            </a:r>
            <a:r>
              <a:rPr lang="sv-SE" dirty="0">
                <a:latin typeface="Bradley Hand Bold"/>
                <a:cs typeface="Bradley Hand Bold"/>
              </a:rPr>
              <a:t> stycken påskliljor och betalar med en 100-lapp. </a:t>
            </a:r>
          </a:p>
        </p:txBody>
      </p:sp>
      <p:grpSp>
        <p:nvGrpSpPr>
          <p:cNvPr id="6" name="Grupp 5"/>
          <p:cNvGrpSpPr/>
          <p:nvPr/>
        </p:nvGrpSpPr>
        <p:grpSpPr>
          <a:xfrm>
            <a:off x="373675" y="741989"/>
            <a:ext cx="8540902" cy="2415401"/>
            <a:chOff x="373675" y="741989"/>
            <a:chExt cx="8540902" cy="2415401"/>
          </a:xfrm>
        </p:grpSpPr>
        <p:grpSp>
          <p:nvGrpSpPr>
            <p:cNvPr id="8" name="Grupp 7"/>
            <p:cNvGrpSpPr/>
            <p:nvPr/>
          </p:nvGrpSpPr>
          <p:grpSpPr>
            <a:xfrm>
              <a:off x="660400" y="741989"/>
              <a:ext cx="8254177" cy="2415401"/>
              <a:chOff x="660400" y="741989"/>
              <a:chExt cx="8254177" cy="2415401"/>
            </a:xfrm>
          </p:grpSpPr>
          <p:sp>
            <p:nvSpPr>
              <p:cNvPr id="3" name="Rektangel 2"/>
              <p:cNvSpPr/>
              <p:nvPr/>
            </p:nvSpPr>
            <p:spPr>
              <a:xfrm>
                <a:off x="660400" y="1098372"/>
                <a:ext cx="5791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En tulpan kostar 10  kr och en påsklilja kostar 8 kr.</a:t>
                </a:r>
              </a:p>
            </p:txBody>
          </p:sp>
          <p:pic>
            <p:nvPicPr>
              <p:cNvPr id="5" name="Bildobjekt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PaintBrush trans="20000" brushSize="5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853434" y="741989"/>
                <a:ext cx="2061143" cy="2415401"/>
              </a:xfrm>
              <a:prstGeom prst="rect">
                <a:avLst/>
              </a:prstGeom>
            </p:spPr>
          </p:pic>
        </p:grpSp>
        <p:sp>
          <p:nvSpPr>
            <p:cNvPr id="13" name="textruta 12"/>
            <p:cNvSpPr txBox="1"/>
            <p:nvPr/>
          </p:nvSpPr>
          <p:spPr>
            <a:xfrm>
              <a:off x="373675" y="1079171"/>
              <a:ext cx="388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1.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334353" y="4667980"/>
            <a:ext cx="6077925" cy="651357"/>
            <a:chOff x="373675" y="4667980"/>
            <a:chExt cx="6077925" cy="651357"/>
          </a:xfrm>
        </p:grpSpPr>
        <p:sp>
          <p:nvSpPr>
            <p:cNvPr id="4" name="Rektangel 3"/>
            <p:cNvSpPr/>
            <p:nvPr/>
          </p:nvSpPr>
          <p:spPr>
            <a:xfrm>
              <a:off x="762000" y="4673006"/>
              <a:ext cx="5689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Summan av två tal är 50. Vi kallar det ena talet för </a:t>
              </a:r>
              <a:r>
                <a:rPr lang="sv-SE" i="1" dirty="0"/>
                <a:t>z</a:t>
              </a:r>
              <a:r>
                <a:rPr lang="sv-SE" dirty="0"/>
                <a:t>.</a:t>
              </a:r>
            </a:p>
            <a:p>
              <a:r>
                <a:rPr lang="sv-SE" dirty="0"/>
                <a:t>Teckna ett uttryck för det andra talet.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373675" y="4667980"/>
              <a:ext cx="388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2.</a:t>
              </a:r>
            </a:p>
          </p:txBody>
        </p:sp>
      </p:grpSp>
      <p:sp>
        <p:nvSpPr>
          <p:cNvPr id="16" name="textruta 15"/>
          <p:cNvSpPr txBox="1"/>
          <p:nvPr/>
        </p:nvSpPr>
        <p:spPr>
          <a:xfrm>
            <a:off x="1119177" y="5456184"/>
            <a:ext cx="124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Tal 2: 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1821992" y="5437683"/>
            <a:ext cx="155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(50 </a:t>
            </a:r>
            <a:r>
              <a:rPr lang="sv-SE" dirty="0">
                <a:cs typeface="Bradley Hand Bold"/>
              </a:rPr>
              <a:t>-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de-DE" i="1" dirty="0" err="1">
                <a:latin typeface="Bradley Hand Bold"/>
                <a:cs typeface="Bradley Hand Bold"/>
              </a:rPr>
              <a:t>z</a:t>
            </a:r>
            <a:r>
              <a:rPr lang="sv-SE" dirty="0">
                <a:latin typeface="Bradley Hand Bold"/>
                <a:cs typeface="Bradley Hand Bold"/>
              </a:rPr>
              <a:t>) 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6CD93435-264E-5E48-8742-6485A49A96C8}"/>
              </a:ext>
            </a:extLst>
          </p:cNvPr>
          <p:cNvSpPr txBox="1"/>
          <p:nvPr/>
        </p:nvSpPr>
        <p:spPr>
          <a:xfrm>
            <a:off x="4045470" y="186700"/>
            <a:ext cx="105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35308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0" grpId="0"/>
      <p:bldP spid="11" grpId="0"/>
      <p:bldP spid="12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11434</TotalTime>
  <Words>334</Words>
  <Application>Microsoft Macintosh PowerPoint</Application>
  <PresentationFormat>Bildspel på skärmen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Bradley Hand Bold</vt:lpstr>
      <vt:lpstr>Calibri</vt:lpstr>
      <vt:lpstr>Times New Roman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28</cp:revision>
  <dcterms:created xsi:type="dcterms:W3CDTF">2017-04-14T14:34:08Z</dcterms:created>
  <dcterms:modified xsi:type="dcterms:W3CDTF">2021-03-25T13:47:06Z</dcterms:modified>
</cp:coreProperties>
</file>