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5" r:id="rId2"/>
    <p:sldId id="353" r:id="rId3"/>
    <p:sldId id="356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/>
    <p:restoredTop sz="96327"/>
  </p:normalViewPr>
  <p:slideViewPr>
    <p:cSldViewPr snapToGrid="0" snapToObjects="1">
      <p:cViewPr>
        <p:scale>
          <a:sx n="200" d="100"/>
          <a:sy n="200" d="100"/>
        </p:scale>
        <p:origin x="144" y="-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F48F2-2128-E14F-A560-3C0CB0537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594CC06-98C3-2A4D-B6CF-CD21713A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B94135-ACD9-0B45-AABD-E0B0371F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AE1743-1348-864C-ADDD-581766AA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47742D-DDF0-7B47-909F-7377BE8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38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A39A62-23FC-584C-843E-E9BCCDB8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7CED491-AA7E-0544-9A8B-48C6B9268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E1BB2E-215D-C746-91A5-9F27A0C2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BCB0A2-1D9F-A048-BC35-606A5537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849A4E-3719-FE44-9BA4-1898981E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22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7FB1B83-D72B-8849-A3B5-978C35D93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52ABC3A-5F95-4D45-8350-DC5AB00E0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DD7EC0-EB0C-E248-9EB8-4292E01B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1FBA5B-A7BF-6E4C-9DE0-DBC85152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A02AE1-0782-3443-908A-53F95175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47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C99D6C-4115-C344-AF4D-406DB872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58F6B5-08B0-B64B-B0A6-41A024668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D9003C-6577-F24B-9EA9-2B8EF1FA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DCB541-4751-3440-95A2-37EAD66E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86133C-EE1A-C042-9B54-89AB955F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33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FCEE1-2791-3246-BED8-E5E468B4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04E77B-CB66-BD45-A2D7-C3A2E0BE5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7FCF7-4170-D441-B872-299DBFF1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5855B2-B682-3249-BB9D-E9A1A058A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1E68A2-F374-2F45-8DC5-857FBD2C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85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668E9D-1F7D-EE49-893E-78A287C8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B9E6CD-73F9-BA41-ABB5-8BEE7EF64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906C7FB-EA68-9B46-934A-B04145B3C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D7C4B37-9417-524F-8500-65EEF4A7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8738F66-F7C5-0E4D-8D61-8D58544C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FA080F1-C3C6-D740-AA52-7BADAFD5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28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78C788-466C-6144-A388-043AC964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16C080-2EC7-D943-8177-94448A711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5200776-5B56-AA4B-BA05-59FC28A1F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2948AEE-0874-074B-B118-7E972DD83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B0C43F8-96BE-4F41-8BFE-C43672E51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FD56080-826E-E64E-A7B9-7908419B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3A274D1-DD4B-E241-98F0-B24D88D0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F62A7C9-ACF2-D94E-8ABA-053AFC2F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0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AEDF56-6AFB-FD42-8971-BE997191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88C5CA-2FBA-CE42-862D-BBED7FBE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1E0E4-2D4A-DE40-8EA1-61A44C30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D483243-295A-6546-9540-2796CAFB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26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C39BA7-67C9-634B-A332-884CAE9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EDD5E58-2AB3-FD48-BDD5-A444ED1B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1780EB6-E6FB-6143-AC3C-22CCE834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72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01E45-0A56-E543-90C4-4B168A21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288B4A-604F-C745-B8CD-67D45E9F6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887DF6-341B-F841-B6C2-3689CA637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F0C68F4-AC5C-C64D-BCC8-5EAF067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354B1C-0288-3D47-B638-5CCBDACE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C30412-CE52-8949-87E4-0243D6E7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B7752A-33B2-3643-AB2D-9AF05956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589DBAD-9C15-6F44-BEFB-2D01E4A88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5CC525-4D16-4C42-B1B3-62415CBD4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506048-5463-0944-96A0-5D84EEAC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558C5BD-4E31-B049-B2F2-51FD733E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50EA28-FB9B-F443-81E3-B9DDFE3E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1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9D9662A-6ACC-EA43-BA2E-8032B60D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309A7D-BFA9-9A41-A00D-2C0796E6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5129B3-ED97-CD4E-A392-DC07A3099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90624-694F-D942-912F-AE698D2A6E41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A958AC-A491-9E4E-A4F8-19EC606EE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BB79FD-0040-E449-BACC-5ACCF41EF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5D48-9841-C943-B9D9-00A6860085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18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A231EE3-34F9-024D-ABFF-27600D22B6C1}"/>
              </a:ext>
            </a:extLst>
          </p:cNvPr>
          <p:cNvSpPr/>
          <p:nvPr/>
        </p:nvSpPr>
        <p:spPr>
          <a:xfrm>
            <a:off x="270779" y="296026"/>
            <a:ext cx="11650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1.6					  De fyra räknesätten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97CAA8-166E-E443-A3A4-030EF307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5" y="1553679"/>
            <a:ext cx="9074364" cy="462195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E51501C-CCEE-7146-B73D-734D6041F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86" y="1739071"/>
            <a:ext cx="2033291" cy="91365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DB648F2-7E5A-844B-869B-48C13C78B5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285" y="3864657"/>
            <a:ext cx="2033291" cy="82043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4E69E80-3A11-9E4E-A70D-9E3AC44252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9486" y="1861653"/>
            <a:ext cx="2033291" cy="850732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86061074-AC3C-0749-AA8F-E51FB7808EE8}"/>
              </a:ext>
            </a:extLst>
          </p:cNvPr>
          <p:cNvGrpSpPr/>
          <p:nvPr/>
        </p:nvGrpSpPr>
        <p:grpSpPr>
          <a:xfrm>
            <a:off x="7748538" y="4060894"/>
            <a:ext cx="1072291" cy="1175986"/>
            <a:chOff x="7748538" y="4060894"/>
            <a:chExt cx="1072291" cy="1175986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8BD01132-5689-C049-9E75-AD7FDB310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8094685" y="3714747"/>
              <a:ext cx="379998" cy="1072291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0453B7FF-8E39-0148-9E20-793217F2F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7826187" y="4526050"/>
              <a:ext cx="685799" cy="379998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B8808B4E-581F-2C46-B51F-230E5634C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7901586" y="4856882"/>
              <a:ext cx="274545" cy="379998"/>
            </a:xfrm>
            <a:prstGeom prst="rect">
              <a:avLst/>
            </a:prstGeom>
          </p:spPr>
        </p:pic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32838E6-7F9A-2141-83D0-B848820C8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01" y="2652728"/>
            <a:ext cx="726922" cy="745272"/>
          </a:xfrm>
          <a:prstGeom prst="rect">
            <a:avLst/>
          </a:prstGeom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EA715731-98A3-A04D-88DB-80262EFE9AAD}"/>
              </a:ext>
            </a:extLst>
          </p:cNvPr>
          <p:cNvGrpSpPr/>
          <p:nvPr/>
        </p:nvGrpSpPr>
        <p:grpSpPr>
          <a:xfrm>
            <a:off x="3907083" y="2746512"/>
            <a:ext cx="1505288" cy="745272"/>
            <a:chOff x="3907083" y="2746512"/>
            <a:chExt cx="1505288" cy="745272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0F22EE74-487A-4742-9575-687842D24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89498" y="2746512"/>
              <a:ext cx="922873" cy="745272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900C9EEC-CFF3-4944-A669-C73F6A825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661636">
              <a:off x="3907083" y="2767770"/>
              <a:ext cx="596674" cy="117129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CA091D8B-C7D4-D242-8E71-E00DF76D9675}"/>
              </a:ext>
            </a:extLst>
          </p:cNvPr>
          <p:cNvGrpSpPr/>
          <p:nvPr/>
        </p:nvGrpSpPr>
        <p:grpSpPr>
          <a:xfrm>
            <a:off x="3233019" y="2811238"/>
            <a:ext cx="916792" cy="836477"/>
            <a:chOff x="3233019" y="2811238"/>
            <a:chExt cx="916792" cy="836477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B4AF28B3-8929-F44E-A85D-DFFFAA73B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2889" y="2902443"/>
              <a:ext cx="726922" cy="745272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2DC84701-D9BE-7649-A566-7FCC36841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299090">
              <a:off x="3233019" y="2811238"/>
              <a:ext cx="664854" cy="77934"/>
            </a:xfrm>
            <a:prstGeom prst="rect">
              <a:avLst/>
            </a:prstGeom>
          </p:spPr>
        </p:pic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34EC50B-3841-D748-AB40-E3F881C306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108" y="2712385"/>
            <a:ext cx="726922" cy="779399"/>
          </a:xfrm>
          <a:prstGeom prst="rect">
            <a:avLst/>
          </a:prstGeom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A0C2E640-8F7D-B942-96C0-907F8ED0EC21}"/>
              </a:ext>
            </a:extLst>
          </p:cNvPr>
          <p:cNvGrpSpPr/>
          <p:nvPr/>
        </p:nvGrpSpPr>
        <p:grpSpPr>
          <a:xfrm>
            <a:off x="8766417" y="2822626"/>
            <a:ext cx="1539443" cy="745272"/>
            <a:chOff x="3872929" y="2746512"/>
            <a:chExt cx="1539443" cy="745272"/>
          </a:xfrm>
        </p:grpSpPr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63AEFD63-EA0F-4941-872F-165C58146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68006" y="2746512"/>
              <a:ext cx="1044366" cy="745272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D4435A9F-6338-744D-9C0A-9BBDBE767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48127">
              <a:off x="3872929" y="2760845"/>
              <a:ext cx="894434" cy="180818"/>
            </a:xfrm>
            <a:prstGeom prst="rect">
              <a:avLst/>
            </a:prstGeom>
          </p:spPr>
        </p:pic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C54123F7-C55D-8246-BCBD-4201C3305AB1}"/>
              </a:ext>
            </a:extLst>
          </p:cNvPr>
          <p:cNvGrpSpPr/>
          <p:nvPr/>
        </p:nvGrpSpPr>
        <p:grpSpPr>
          <a:xfrm>
            <a:off x="8273252" y="2635918"/>
            <a:ext cx="688854" cy="887859"/>
            <a:chOff x="4259435" y="2344734"/>
            <a:chExt cx="688854" cy="887859"/>
          </a:xfrm>
        </p:grpSpPr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6B06C27E-D8C9-404F-8B9B-91B151B98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59435" y="2785677"/>
              <a:ext cx="688854" cy="446916"/>
            </a:xfrm>
            <a:prstGeom prst="rect">
              <a:avLst/>
            </a:prstGeom>
          </p:spPr>
        </p:pic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3F9C0D0B-70E8-4746-8B31-4A78F8101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244208">
              <a:off x="4132044" y="2574402"/>
              <a:ext cx="689334" cy="229998"/>
            </a:xfrm>
            <a:prstGeom prst="rect">
              <a:avLst/>
            </a:prstGeom>
          </p:spPr>
        </p:pic>
      </p:grp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2BBD7A7E-F9F8-9A49-930D-98E0E5FCE6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601" y="4745383"/>
            <a:ext cx="835676" cy="856771"/>
          </a:xfrm>
          <a:prstGeom prst="rect">
            <a:avLst/>
          </a:prstGeom>
        </p:spPr>
      </p:pic>
      <p:grpSp>
        <p:nvGrpSpPr>
          <p:cNvPr id="35" name="Grupp 34">
            <a:extLst>
              <a:ext uri="{FF2B5EF4-FFF2-40B4-BE49-F238E27FC236}">
                <a16:creationId xmlns:a16="http://schemas.microsoft.com/office/drawing/2014/main" id="{FC959557-D8B5-E143-9D3C-5B9870DD431E}"/>
              </a:ext>
            </a:extLst>
          </p:cNvPr>
          <p:cNvGrpSpPr/>
          <p:nvPr/>
        </p:nvGrpSpPr>
        <p:grpSpPr>
          <a:xfrm>
            <a:off x="3600684" y="4863298"/>
            <a:ext cx="1928221" cy="736317"/>
            <a:chOff x="3166802" y="2796346"/>
            <a:chExt cx="1928221" cy="736317"/>
          </a:xfrm>
        </p:grpSpPr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B3B0540D-99A8-9B4F-8698-8E96C39D8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50657" y="3020527"/>
              <a:ext cx="1044366" cy="512136"/>
            </a:xfrm>
            <a:prstGeom prst="rect">
              <a:avLst/>
            </a:prstGeom>
          </p:spPr>
        </p:pic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0BF41F43-353C-B34C-8EEE-A3C884B69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9581">
              <a:off x="3166802" y="2796346"/>
              <a:ext cx="1203182" cy="120244"/>
            </a:xfrm>
            <a:prstGeom prst="rect">
              <a:avLst/>
            </a:prstGeom>
          </p:spPr>
        </p:pic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7457DCE7-7A38-B54F-97C5-F4EEDADB8AD7}"/>
              </a:ext>
            </a:extLst>
          </p:cNvPr>
          <p:cNvGrpSpPr/>
          <p:nvPr/>
        </p:nvGrpSpPr>
        <p:grpSpPr>
          <a:xfrm>
            <a:off x="3047589" y="4888834"/>
            <a:ext cx="1218948" cy="731850"/>
            <a:chOff x="4017747" y="2289218"/>
            <a:chExt cx="1218948" cy="731850"/>
          </a:xfrm>
        </p:grpSpPr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29AB1298-56FE-B949-9AC2-502AE62EB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47841" y="2574152"/>
              <a:ext cx="688854" cy="446916"/>
            </a:xfrm>
            <a:prstGeom prst="rect">
              <a:avLst/>
            </a:prstGeom>
          </p:spPr>
        </p:pic>
        <p:pic>
          <p:nvPicPr>
            <p:cNvPr id="40" name="Bildobjekt 39">
              <a:extLst>
                <a:ext uri="{FF2B5EF4-FFF2-40B4-BE49-F238E27FC236}">
                  <a16:creationId xmlns:a16="http://schemas.microsoft.com/office/drawing/2014/main" id="{DC3474C7-AAF6-E24A-A5BF-E043F8730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899421">
              <a:off x="4017747" y="2289218"/>
              <a:ext cx="811123" cy="152535"/>
            </a:xfrm>
            <a:prstGeom prst="rect">
              <a:avLst/>
            </a:prstGeom>
          </p:spPr>
        </p:pic>
      </p:grp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19A11A23-BD2F-E94C-9EFC-327EAD6E37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015" y="4383029"/>
            <a:ext cx="1342172" cy="379999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1B48B1A2-168B-574F-96A6-B9AC94C8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217" y="4917700"/>
            <a:ext cx="1262368" cy="512136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983BC1E4-152E-4448-A360-BF90B693B2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9241" y="4792184"/>
            <a:ext cx="1044366" cy="7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795789" y="34056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</a:rPr>
              <a:t>Exempel</a:t>
            </a:r>
            <a:endParaRPr lang="sv-SE" sz="2400" dirty="0">
              <a:solidFill>
                <a:srgbClr val="8E2503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4096333" y="1638399"/>
            <a:ext cx="1499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1 7,6</a:t>
            </a:r>
            <a:endParaRPr lang="sv-SE" sz="24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3708735" y="187756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+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   4,75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3972733" y="2288713"/>
            <a:ext cx="113308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4047983" y="222983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2944259" y="1633581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2944545" y="476275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3854961" y="4755563"/>
            <a:ext cx="706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2 5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6103708" y="4635419"/>
            <a:ext cx="243324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Fyll på med en nolla: 25 = 25,0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3708735" y="4966163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</a:t>
            </a:r>
            <a:r>
              <a:rPr lang="sv-SE" sz="2400" dirty="0">
                <a:latin typeface="Bradley Hand" pitchFamily="2" charset="77"/>
              </a:rPr>
              <a:t> 1 1,3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3813212" y="5355299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4373489" y="4566916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4115954" y="528776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4207454" y="4942000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4367757" y="5273640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3877514" y="5287765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A041469-B19C-CB48-9D2F-C6E90552D8F7}"/>
              </a:ext>
            </a:extLst>
          </p:cNvPr>
          <p:cNvSpPr/>
          <p:nvPr/>
        </p:nvSpPr>
        <p:spPr>
          <a:xfrm>
            <a:off x="6103708" y="1354342"/>
            <a:ext cx="435322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Fyll på med en nolla så att talen får lika många decimaler. 17,6 = 17,60 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A872145-622C-4941-9307-AAFBBD09FBBD}"/>
              </a:ext>
            </a:extLst>
          </p:cNvPr>
          <p:cNvGrpSpPr/>
          <p:nvPr/>
        </p:nvGrpSpPr>
        <p:grpSpPr>
          <a:xfrm>
            <a:off x="4414313" y="1467925"/>
            <a:ext cx="441061" cy="1211611"/>
            <a:chOff x="3062422" y="1867229"/>
            <a:chExt cx="441061" cy="121161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650042C-EEAC-9A49-B7C6-41CDC2E8A33B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9CF95580-6643-FF47-BA9D-0939E102326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E99AB9A2-CFBF-5649-9B8B-57EFEA764082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4814215-E8F2-454A-ACB5-1E400D2EC1E5}"/>
              </a:ext>
            </a:extLst>
          </p:cNvPr>
          <p:cNvGrpSpPr/>
          <p:nvPr/>
        </p:nvGrpSpPr>
        <p:grpSpPr>
          <a:xfrm>
            <a:off x="4146384" y="1467644"/>
            <a:ext cx="415533" cy="1217922"/>
            <a:chOff x="3062422" y="1867229"/>
            <a:chExt cx="415533" cy="1217922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5225E703-C280-0E4A-8B8F-572EB4958FB2}"/>
                </a:ext>
              </a:extLst>
            </p:cNvPr>
            <p:cNvSpPr/>
            <p:nvPr/>
          </p:nvSpPr>
          <p:spPr>
            <a:xfrm>
              <a:off x="3210026" y="262348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58" name="Rak 57">
              <a:extLst>
                <a:ext uri="{FF2B5EF4-FFF2-40B4-BE49-F238E27FC236}">
                  <a16:creationId xmlns:a16="http://schemas.microsoft.com/office/drawing/2014/main" id="{1EF645F8-FB70-1744-85D5-355722D67B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0A64926-DDEF-3C4C-9A8D-5F9A0B4EA6DD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62" name="Rektangel 61">
            <a:extLst>
              <a:ext uri="{FF2B5EF4-FFF2-40B4-BE49-F238E27FC236}">
                <a16:creationId xmlns:a16="http://schemas.microsoft.com/office/drawing/2014/main" id="{0C44CEBB-F84E-DA42-97E1-248449BB6F94}"/>
              </a:ext>
            </a:extLst>
          </p:cNvPr>
          <p:cNvSpPr/>
          <p:nvPr/>
        </p:nvSpPr>
        <p:spPr>
          <a:xfrm>
            <a:off x="6096000" y="2020493"/>
            <a:ext cx="47238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se om svaret är rimligt kan du göra en överslagsräkning. Då får du </a:t>
            </a:r>
            <a:r>
              <a:rPr lang="sv-SE" sz="1400" dirty="0">
                <a:solidFill>
                  <a:srgbClr val="C00000"/>
                </a:solidFill>
              </a:rPr>
              <a:t>5 + 20 = 25</a:t>
            </a:r>
            <a:r>
              <a:rPr lang="sv-SE" sz="1400" dirty="0"/>
              <a:t>. Svaret är alltså rimligt.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A1B8DDA-1E18-2F42-A2AC-0A5125F57D5E}"/>
              </a:ext>
            </a:extLst>
          </p:cNvPr>
          <p:cNvSpPr/>
          <p:nvPr/>
        </p:nvSpPr>
        <p:spPr>
          <a:xfrm>
            <a:off x="4501721" y="2204736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E7477B4F-D3CF-B145-8D2A-8BF98BB2D13A}"/>
              </a:ext>
            </a:extLst>
          </p:cNvPr>
          <p:cNvSpPr/>
          <p:nvPr/>
        </p:nvSpPr>
        <p:spPr>
          <a:xfrm>
            <a:off x="6096000" y="5040121"/>
            <a:ext cx="48200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se om svaret är rimligt kan du göra en överslagsräkning. Då får du </a:t>
            </a:r>
            <a:r>
              <a:rPr lang="sv-SE" sz="1400" dirty="0">
                <a:solidFill>
                  <a:srgbClr val="C00000"/>
                </a:solidFill>
              </a:rPr>
              <a:t>25 – 10 = 15</a:t>
            </a:r>
            <a:r>
              <a:rPr lang="sv-SE" sz="1400" dirty="0"/>
              <a:t>. Svaret är alltså rimligt.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331352C-9C63-6A4C-A196-792E9CA1C4D0}"/>
              </a:ext>
            </a:extLst>
          </p:cNvPr>
          <p:cNvSpPr/>
          <p:nvPr/>
        </p:nvSpPr>
        <p:spPr>
          <a:xfrm>
            <a:off x="4315912" y="4755563"/>
            <a:ext cx="511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,0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866AFB-B5BC-834D-B75D-1E271BF511EC}"/>
              </a:ext>
            </a:extLst>
          </p:cNvPr>
          <p:cNvSpPr/>
          <p:nvPr/>
        </p:nvSpPr>
        <p:spPr>
          <a:xfrm>
            <a:off x="4806342" y="2217870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BB33775-CF4C-E748-9697-103368820A2B}"/>
              </a:ext>
            </a:extLst>
          </p:cNvPr>
          <p:cNvSpPr/>
          <p:nvPr/>
        </p:nvSpPr>
        <p:spPr>
          <a:xfrm>
            <a:off x="4827145" y="163662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654089BF-A8DF-8646-BE11-59FAB8D4E00D}"/>
              </a:ext>
            </a:extLst>
          </p:cNvPr>
          <p:cNvSpPr/>
          <p:nvPr/>
        </p:nvSpPr>
        <p:spPr>
          <a:xfrm>
            <a:off x="4283459" y="5267531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4D276410-D2A2-6D4E-91B2-6AA650FBA679}"/>
              </a:ext>
            </a:extLst>
          </p:cNvPr>
          <p:cNvSpPr/>
          <p:nvPr/>
        </p:nvSpPr>
        <p:spPr>
          <a:xfrm>
            <a:off x="2999579" y="340565"/>
            <a:ext cx="2023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  </a:t>
            </a:r>
            <a:r>
              <a:rPr lang="sv-SE" sz="2400" dirty="0">
                <a:effectLst/>
                <a:latin typeface="+mn-lt"/>
              </a:rPr>
              <a:t>4,85 + 17,6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5DB8494F-959D-2846-B333-BF82933BA4FC}"/>
              </a:ext>
            </a:extLst>
          </p:cNvPr>
          <p:cNvSpPr/>
          <p:nvPr/>
        </p:nvSpPr>
        <p:spPr>
          <a:xfrm>
            <a:off x="6307851" y="340564"/>
            <a:ext cx="2023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  </a:t>
            </a:r>
            <a:r>
              <a:rPr lang="sv-SE" sz="2400" dirty="0">
                <a:effectLst/>
                <a:latin typeface="+mn-lt"/>
              </a:rPr>
              <a:t>25 – 11,3 </a:t>
            </a:r>
          </a:p>
        </p:txBody>
      </p:sp>
    </p:spTree>
    <p:extLst>
      <p:ext uri="{BB962C8B-B14F-4D97-AF65-F5344CB8AC3E}">
        <p14:creationId xmlns:p14="http://schemas.microsoft.com/office/powerpoint/2010/main" val="36923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6" grpId="0"/>
      <p:bldP spid="24" grpId="0"/>
      <p:bldP spid="27" grpId="0"/>
      <p:bldP spid="42" grpId="0"/>
      <p:bldP spid="45" grpId="0"/>
      <p:bldP spid="46" grpId="0" animBg="1"/>
      <p:bldP spid="47" grpId="0"/>
      <p:bldP spid="52" grpId="0"/>
      <p:bldP spid="56" grpId="0"/>
      <p:bldP spid="70" grpId="0"/>
      <p:bldP spid="36" grpId="0" animBg="1"/>
      <p:bldP spid="62" grpId="0" animBg="1"/>
      <p:bldP spid="63" grpId="0"/>
      <p:bldP spid="64" grpId="0" animBg="1"/>
      <p:bldP spid="68" grpId="0"/>
      <p:bldP spid="43" grpId="0"/>
      <p:bldP spid="44" grpId="0"/>
      <p:bldP spid="72" grpId="0"/>
      <p:bldP spid="74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668834" y="314764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</a:rPr>
              <a:t>Exempel</a:t>
            </a:r>
            <a:endParaRPr lang="sv-SE" sz="2400" i="1" dirty="0">
              <a:solidFill>
                <a:srgbClr val="8E2503"/>
              </a:solidFill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F4FE4864-76D8-864F-880D-F0924599F31F}"/>
              </a:ext>
            </a:extLst>
          </p:cNvPr>
          <p:cNvSpPr/>
          <p:nvPr/>
        </p:nvSpPr>
        <p:spPr>
          <a:xfrm>
            <a:off x="6351631" y="1600347"/>
            <a:ext cx="415391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tx1"/>
                </a:solidFill>
              </a:rPr>
              <a:t>Tänk på att ställa faktorn med flest antal siffror överst.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0E1858B6-F53A-AC4A-AC8E-CFEF8EF657F0}"/>
              </a:ext>
            </a:extLst>
          </p:cNvPr>
          <p:cNvSpPr/>
          <p:nvPr/>
        </p:nvSpPr>
        <p:spPr>
          <a:xfrm>
            <a:off x="1980198" y="181579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  · </a:t>
            </a:r>
            <a:r>
              <a:rPr lang="sv-SE" sz="2400" dirty="0"/>
              <a:t>          </a:t>
            </a:r>
            <a:r>
              <a:rPr lang="sv-SE" sz="2400" dirty="0">
                <a:latin typeface="Bradley Hand" pitchFamily="2" charset="77"/>
              </a:rPr>
              <a:t>6 </a:t>
            </a:r>
            <a:endParaRPr lang="sv-SE" sz="2400" dirty="0"/>
          </a:p>
        </p:txBody>
      </p:sp>
      <p:cxnSp>
        <p:nvCxnSpPr>
          <p:cNvPr id="74" name="Rak 73">
            <a:extLst>
              <a:ext uri="{FF2B5EF4-FFF2-40B4-BE49-F238E27FC236}">
                <a16:creationId xmlns:a16="http://schemas.microsoft.com/office/drawing/2014/main" id="{615B9A03-A893-714A-AB0C-C5ECB95B29CB}"/>
              </a:ext>
            </a:extLst>
          </p:cNvPr>
          <p:cNvCxnSpPr>
            <a:cxnSpLocks/>
          </p:cNvCxnSpPr>
          <p:nvPr/>
        </p:nvCxnSpPr>
        <p:spPr>
          <a:xfrm>
            <a:off x="2571994" y="2137201"/>
            <a:ext cx="9319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37E6C7B9-122F-DE4F-BE5D-F89B3C107415}"/>
              </a:ext>
            </a:extLst>
          </p:cNvPr>
          <p:cNvSpPr/>
          <p:nvPr/>
        </p:nvSpPr>
        <p:spPr>
          <a:xfrm>
            <a:off x="3463878" y="1908124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5A25D247-5799-E04F-A5A2-0A15EF26C66D}"/>
              </a:ext>
            </a:extLst>
          </p:cNvPr>
          <p:cNvSpPr/>
          <p:nvPr/>
        </p:nvSpPr>
        <p:spPr>
          <a:xfrm>
            <a:off x="2860638" y="2063499"/>
            <a:ext cx="398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</a:t>
            </a:r>
          </a:p>
        </p:txBody>
      </p:sp>
      <p:cxnSp>
        <p:nvCxnSpPr>
          <p:cNvPr id="78" name="Rak 77">
            <a:extLst>
              <a:ext uri="{FF2B5EF4-FFF2-40B4-BE49-F238E27FC236}">
                <a16:creationId xmlns:a16="http://schemas.microsoft.com/office/drawing/2014/main" id="{0CF4E74A-ACEC-1A41-8F99-91A5875FD26A}"/>
              </a:ext>
            </a:extLst>
          </p:cNvPr>
          <p:cNvCxnSpPr>
            <a:cxnSpLocks/>
          </p:cNvCxnSpPr>
          <p:nvPr/>
        </p:nvCxnSpPr>
        <p:spPr>
          <a:xfrm flipV="1">
            <a:off x="3573410" y="2040852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Rektangel 78">
            <a:extLst>
              <a:ext uri="{FF2B5EF4-FFF2-40B4-BE49-F238E27FC236}">
                <a16:creationId xmlns:a16="http://schemas.microsoft.com/office/drawing/2014/main" id="{93972C75-AC0D-C14B-A463-25D576D12705}"/>
              </a:ext>
            </a:extLst>
          </p:cNvPr>
          <p:cNvSpPr/>
          <p:nvPr/>
        </p:nvSpPr>
        <p:spPr>
          <a:xfrm>
            <a:off x="3143846" y="206591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CE59B965-ED3C-914C-925C-162BEEA995BD}"/>
              </a:ext>
            </a:extLst>
          </p:cNvPr>
          <p:cNvSpPr/>
          <p:nvPr/>
        </p:nvSpPr>
        <p:spPr>
          <a:xfrm>
            <a:off x="3631313" y="1908124"/>
            <a:ext cx="53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cxnSp>
        <p:nvCxnSpPr>
          <p:cNvPr id="81" name="Rak 80">
            <a:extLst>
              <a:ext uri="{FF2B5EF4-FFF2-40B4-BE49-F238E27FC236}">
                <a16:creationId xmlns:a16="http://schemas.microsoft.com/office/drawing/2014/main" id="{C91AC4C5-4921-B34F-85E5-5F51E251D86A}"/>
              </a:ext>
            </a:extLst>
          </p:cNvPr>
          <p:cNvCxnSpPr>
            <a:cxnSpLocks/>
          </p:cNvCxnSpPr>
          <p:nvPr/>
        </p:nvCxnSpPr>
        <p:spPr>
          <a:xfrm flipV="1">
            <a:off x="3733234" y="2044516"/>
            <a:ext cx="86707" cy="952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Rektangel 82">
            <a:extLst>
              <a:ext uri="{FF2B5EF4-FFF2-40B4-BE49-F238E27FC236}">
                <a16:creationId xmlns:a16="http://schemas.microsoft.com/office/drawing/2014/main" id="{1D2C94A7-FF08-1546-A1C5-FF863BBE5034}"/>
              </a:ext>
            </a:extLst>
          </p:cNvPr>
          <p:cNvSpPr/>
          <p:nvPr/>
        </p:nvSpPr>
        <p:spPr>
          <a:xfrm>
            <a:off x="2469975" y="2056227"/>
            <a:ext cx="544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14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508F2684-1040-444D-88DF-99DFE9B0D4A6}"/>
              </a:ext>
            </a:extLst>
          </p:cNvPr>
          <p:cNvSpPr/>
          <p:nvPr/>
        </p:nvSpPr>
        <p:spPr>
          <a:xfrm>
            <a:off x="2618611" y="1549215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2 3  8</a:t>
            </a:r>
            <a:endParaRPr lang="sv-SE" sz="2400" dirty="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21939B60-A422-F341-AFD2-B1CF3CFB7D28}"/>
              </a:ext>
            </a:extLst>
          </p:cNvPr>
          <p:cNvSpPr/>
          <p:nvPr/>
        </p:nvSpPr>
        <p:spPr>
          <a:xfrm>
            <a:off x="3110582" y="1549215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00D62AC-AC82-944C-9429-0CB8DE6BA2C1}"/>
              </a:ext>
            </a:extLst>
          </p:cNvPr>
          <p:cNvSpPr/>
          <p:nvPr/>
        </p:nvSpPr>
        <p:spPr>
          <a:xfrm>
            <a:off x="3059974" y="208236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A7108165-BCF8-6548-A5F4-8A692ED3E09A}"/>
              </a:ext>
            </a:extLst>
          </p:cNvPr>
          <p:cNvSpPr/>
          <p:nvPr/>
        </p:nvSpPr>
        <p:spPr>
          <a:xfrm>
            <a:off x="6351631" y="2040852"/>
            <a:ext cx="48765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kontrollera kan vi använda överslagsräkning, </a:t>
            </a:r>
            <a:r>
              <a:rPr lang="sv-SE" sz="1400" dirty="0">
                <a:solidFill>
                  <a:srgbClr val="C00000"/>
                </a:solidFill>
              </a:rPr>
              <a:t>6 · 20 = 120</a:t>
            </a:r>
            <a:r>
              <a:rPr lang="sv-SE" sz="1400" dirty="0"/>
              <a:t>. Alltså måste svaret vara lite mer än 120. </a:t>
            </a:r>
          </a:p>
        </p:txBody>
      </p:sp>
      <p:grpSp>
        <p:nvGrpSpPr>
          <p:cNvPr id="99" name="Grupp 98">
            <a:extLst>
              <a:ext uri="{FF2B5EF4-FFF2-40B4-BE49-F238E27FC236}">
                <a16:creationId xmlns:a16="http://schemas.microsoft.com/office/drawing/2014/main" id="{69398E1E-C500-9A4B-95F7-251CAC1E0EEE}"/>
              </a:ext>
            </a:extLst>
          </p:cNvPr>
          <p:cNvGrpSpPr/>
          <p:nvPr/>
        </p:nvGrpSpPr>
        <p:grpSpPr>
          <a:xfrm>
            <a:off x="5900589" y="249053"/>
            <a:ext cx="1240682" cy="800507"/>
            <a:chOff x="1918045" y="743753"/>
            <a:chExt cx="1240682" cy="800507"/>
          </a:xfrm>
        </p:grpSpPr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1C1024A5-0876-AE48-999F-02F700BD9D45}"/>
                </a:ext>
              </a:extLst>
            </p:cNvPr>
            <p:cNvSpPr/>
            <p:nvPr/>
          </p:nvSpPr>
          <p:spPr>
            <a:xfrm>
              <a:off x="1918045" y="842728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b)</a:t>
              </a:r>
            </a:p>
          </p:txBody>
        </p:sp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AFBE63C6-41EC-424E-A6FE-04D91631401F}"/>
                </a:ext>
              </a:extLst>
            </p:cNvPr>
            <p:cNvSpPr/>
            <p:nvPr/>
          </p:nvSpPr>
          <p:spPr>
            <a:xfrm>
              <a:off x="2277407" y="743753"/>
              <a:ext cx="881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103,5</a:t>
              </a:r>
            </a:p>
          </p:txBody>
        </p:sp>
        <p:cxnSp>
          <p:nvCxnSpPr>
            <p:cNvPr id="102" name="Rak 101">
              <a:extLst>
                <a:ext uri="{FF2B5EF4-FFF2-40B4-BE49-F238E27FC236}">
                  <a16:creationId xmlns:a16="http://schemas.microsoft.com/office/drawing/2014/main" id="{5CF8AB50-F4CE-C146-93D2-4A3BB8CB1975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68722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EFE5ECA6-A487-274D-A1AA-2E1CF9DA686A}"/>
                </a:ext>
              </a:extLst>
            </p:cNvPr>
            <p:cNvSpPr/>
            <p:nvPr/>
          </p:nvSpPr>
          <p:spPr>
            <a:xfrm>
              <a:off x="2544917" y="1082595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5</a:t>
              </a:r>
            </a:p>
          </p:txBody>
        </p:sp>
      </p:grpSp>
      <p:sp>
        <p:nvSpPr>
          <p:cNvPr id="116" name="Rektangel 115">
            <a:extLst>
              <a:ext uri="{FF2B5EF4-FFF2-40B4-BE49-F238E27FC236}">
                <a16:creationId xmlns:a16="http://schemas.microsoft.com/office/drawing/2014/main" id="{0EDFA979-A29A-2F47-844B-78D223F03285}"/>
              </a:ext>
            </a:extLst>
          </p:cNvPr>
          <p:cNvSpPr/>
          <p:nvPr/>
        </p:nvSpPr>
        <p:spPr>
          <a:xfrm>
            <a:off x="1507669" y="353013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117" name="Rektangel 116">
            <a:extLst>
              <a:ext uri="{FF2B5EF4-FFF2-40B4-BE49-F238E27FC236}">
                <a16:creationId xmlns:a16="http://schemas.microsoft.com/office/drawing/2014/main" id="{B52EBA40-550C-B94A-B241-B8F659C67457}"/>
              </a:ext>
            </a:extLst>
          </p:cNvPr>
          <p:cNvSpPr/>
          <p:nvPr/>
        </p:nvSpPr>
        <p:spPr>
          <a:xfrm>
            <a:off x="2407997" y="3462450"/>
            <a:ext cx="147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1 0 3 , 5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EC63299D-6052-054F-96F8-6DE5BB8A9ABF}"/>
              </a:ext>
            </a:extLst>
          </p:cNvPr>
          <p:cNvSpPr/>
          <p:nvPr/>
        </p:nvSpPr>
        <p:spPr>
          <a:xfrm>
            <a:off x="2709938" y="3767074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cxnSp>
        <p:nvCxnSpPr>
          <p:cNvPr id="119" name="Rak 118">
            <a:extLst>
              <a:ext uri="{FF2B5EF4-FFF2-40B4-BE49-F238E27FC236}">
                <a16:creationId xmlns:a16="http://schemas.microsoft.com/office/drawing/2014/main" id="{A85C9D94-CAB7-2342-A30F-C2081EE3FDAA}"/>
              </a:ext>
            </a:extLst>
          </p:cNvPr>
          <p:cNvCxnSpPr>
            <a:cxnSpLocks/>
          </p:cNvCxnSpPr>
          <p:nvPr/>
        </p:nvCxnSpPr>
        <p:spPr>
          <a:xfrm flipV="1">
            <a:off x="2404580" y="3839825"/>
            <a:ext cx="119596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1" name="Rektangel 120">
            <a:extLst>
              <a:ext uri="{FF2B5EF4-FFF2-40B4-BE49-F238E27FC236}">
                <a16:creationId xmlns:a16="http://schemas.microsoft.com/office/drawing/2014/main" id="{9D871261-3EE5-1F41-B844-8477F6F1267F}"/>
              </a:ext>
            </a:extLst>
          </p:cNvPr>
          <p:cNvSpPr/>
          <p:nvPr/>
        </p:nvSpPr>
        <p:spPr>
          <a:xfrm>
            <a:off x="3750184" y="3592200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15F10F3C-B548-BF48-936C-5D72DBB73A3E}"/>
              </a:ext>
            </a:extLst>
          </p:cNvPr>
          <p:cNvSpPr/>
          <p:nvPr/>
        </p:nvSpPr>
        <p:spPr>
          <a:xfrm>
            <a:off x="3960756" y="359023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DFC32A15-DFC4-9641-9272-A31636C14008}"/>
              </a:ext>
            </a:extLst>
          </p:cNvPr>
          <p:cNvSpPr/>
          <p:nvPr/>
        </p:nvSpPr>
        <p:spPr>
          <a:xfrm>
            <a:off x="3541042" y="359766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9B25F13E-5E7B-8C4D-932D-CF4E9F9EAE4F}"/>
              </a:ext>
            </a:extLst>
          </p:cNvPr>
          <p:cNvSpPr/>
          <p:nvPr/>
        </p:nvSpPr>
        <p:spPr>
          <a:xfrm>
            <a:off x="3185919" y="3360853"/>
            <a:ext cx="281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Bradley Hand" pitchFamily="2" charset="77"/>
              </a:rPr>
              <a:t>3</a:t>
            </a:r>
          </a:p>
        </p:txBody>
      </p:sp>
      <p:sp>
        <p:nvSpPr>
          <p:cNvPr id="127" name="Ellips 126">
            <a:extLst>
              <a:ext uri="{FF2B5EF4-FFF2-40B4-BE49-F238E27FC236}">
                <a16:creationId xmlns:a16="http://schemas.microsoft.com/office/drawing/2014/main" id="{48709317-94BE-144B-AFD3-817A3A74AE79}"/>
              </a:ext>
            </a:extLst>
          </p:cNvPr>
          <p:cNvSpPr/>
          <p:nvPr/>
        </p:nvSpPr>
        <p:spPr>
          <a:xfrm rot="2063382">
            <a:off x="2859469" y="3417672"/>
            <a:ext cx="301135" cy="74881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>
              <a:latin typeface="Bradley Hand" pitchFamily="2" charset="77"/>
            </a:endParaRPr>
          </a:p>
        </p:txBody>
      </p:sp>
      <p:sp>
        <p:nvSpPr>
          <p:cNvPr id="128" name="Rektangel 127">
            <a:extLst>
              <a:ext uri="{FF2B5EF4-FFF2-40B4-BE49-F238E27FC236}">
                <a16:creationId xmlns:a16="http://schemas.microsoft.com/office/drawing/2014/main" id="{FDCD8D49-08FB-3044-BB95-EA7046AC490D}"/>
              </a:ext>
            </a:extLst>
          </p:cNvPr>
          <p:cNvSpPr/>
          <p:nvPr/>
        </p:nvSpPr>
        <p:spPr>
          <a:xfrm>
            <a:off x="4168467" y="3592200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132" name="Rektangel 131">
            <a:extLst>
              <a:ext uri="{FF2B5EF4-FFF2-40B4-BE49-F238E27FC236}">
                <a16:creationId xmlns:a16="http://schemas.microsoft.com/office/drawing/2014/main" id="{7DA3D7E8-46FB-BC49-9FC1-07C19B5DF224}"/>
              </a:ext>
            </a:extLst>
          </p:cNvPr>
          <p:cNvSpPr/>
          <p:nvPr/>
        </p:nvSpPr>
        <p:spPr>
          <a:xfrm>
            <a:off x="4305989" y="3564716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133" name="Frihandsfigur 132">
            <a:extLst>
              <a:ext uri="{FF2B5EF4-FFF2-40B4-BE49-F238E27FC236}">
                <a16:creationId xmlns:a16="http://schemas.microsoft.com/office/drawing/2014/main" id="{7BD9C0DB-C31F-AB4E-B52C-C09FF86B3184}"/>
              </a:ext>
            </a:extLst>
          </p:cNvPr>
          <p:cNvSpPr/>
          <p:nvPr/>
        </p:nvSpPr>
        <p:spPr>
          <a:xfrm rot="275503">
            <a:off x="2407567" y="3518102"/>
            <a:ext cx="578394" cy="620801"/>
          </a:xfrm>
          <a:custGeom>
            <a:avLst/>
            <a:gdLst>
              <a:gd name="connsiteX0" fmla="*/ 622513 w 952194"/>
              <a:gd name="connsiteY0" fmla="*/ 1183209 h 1259547"/>
              <a:gd name="connsiteX1" fmla="*/ 936838 w 952194"/>
              <a:gd name="connsiteY1" fmla="*/ 1061765 h 1259547"/>
              <a:gd name="connsiteX2" fmla="*/ 808251 w 952194"/>
              <a:gd name="connsiteY2" fmla="*/ 104503 h 1259547"/>
              <a:gd name="connsiteX3" fmla="*/ 1007 w 952194"/>
              <a:gd name="connsiteY3" fmla="*/ 147365 h 1259547"/>
              <a:gd name="connsiteX4" fmla="*/ 622513 w 952194"/>
              <a:gd name="connsiteY4" fmla="*/ 1183209 h 12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94" h="1259547">
                <a:moveTo>
                  <a:pt x="622513" y="1183209"/>
                </a:moveTo>
                <a:cubicBezTo>
                  <a:pt x="778485" y="1335609"/>
                  <a:pt x="905882" y="1241549"/>
                  <a:pt x="936838" y="1061765"/>
                </a:cubicBezTo>
                <a:cubicBezTo>
                  <a:pt x="967794" y="881981"/>
                  <a:pt x="964223" y="256903"/>
                  <a:pt x="808251" y="104503"/>
                </a:cubicBezTo>
                <a:cubicBezTo>
                  <a:pt x="652279" y="-47897"/>
                  <a:pt x="27201" y="-33610"/>
                  <a:pt x="1007" y="147365"/>
                </a:cubicBezTo>
                <a:cubicBezTo>
                  <a:pt x="-25187" y="328340"/>
                  <a:pt x="466541" y="1030809"/>
                  <a:pt x="622513" y="1183209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4" name="Frihandsfigur 133">
            <a:extLst>
              <a:ext uri="{FF2B5EF4-FFF2-40B4-BE49-F238E27FC236}">
                <a16:creationId xmlns:a16="http://schemas.microsoft.com/office/drawing/2014/main" id="{922682DC-5831-474A-8768-BC1B1D031E82}"/>
              </a:ext>
            </a:extLst>
          </p:cNvPr>
          <p:cNvSpPr/>
          <p:nvPr/>
        </p:nvSpPr>
        <p:spPr>
          <a:xfrm>
            <a:off x="2744145" y="3438893"/>
            <a:ext cx="973167" cy="651422"/>
          </a:xfrm>
          <a:custGeom>
            <a:avLst/>
            <a:gdLst>
              <a:gd name="connsiteX0" fmla="*/ 148948 w 926746"/>
              <a:gd name="connsiteY0" fmla="*/ 1353560 h 1360255"/>
              <a:gd name="connsiteX1" fmla="*/ 7799 w 926746"/>
              <a:gd name="connsiteY1" fmla="*/ 1243096 h 1360255"/>
              <a:gd name="connsiteX2" fmla="*/ 50758 w 926746"/>
              <a:gd name="connsiteY2" fmla="*/ 960798 h 1360255"/>
              <a:gd name="connsiteX3" fmla="*/ 320782 w 926746"/>
              <a:gd name="connsiteY3" fmla="*/ 838059 h 1360255"/>
              <a:gd name="connsiteX4" fmla="*/ 363740 w 926746"/>
              <a:gd name="connsiteY4" fmla="*/ 46398 h 1360255"/>
              <a:gd name="connsiteX5" fmla="*/ 688997 w 926746"/>
              <a:gd name="connsiteY5" fmla="*/ 113904 h 1360255"/>
              <a:gd name="connsiteX6" fmla="*/ 682860 w 926746"/>
              <a:gd name="connsiteY6" fmla="*/ 285737 h 1360255"/>
              <a:gd name="connsiteX7" fmla="*/ 885378 w 926746"/>
              <a:gd name="connsiteY7" fmla="*/ 310285 h 1360255"/>
              <a:gd name="connsiteX8" fmla="*/ 879241 w 926746"/>
              <a:gd name="connsiteY8" fmla="*/ 739869 h 1360255"/>
              <a:gd name="connsiteX9" fmla="*/ 388288 w 926746"/>
              <a:gd name="connsiteY9" fmla="*/ 1267643 h 1360255"/>
              <a:gd name="connsiteX10" fmla="*/ 326919 w 926746"/>
              <a:gd name="connsiteY10" fmla="*/ 1341286 h 1360255"/>
              <a:gd name="connsiteX11" fmla="*/ 148948 w 926746"/>
              <a:gd name="connsiteY11" fmla="*/ 1353560 h 136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746" h="1360255">
                <a:moveTo>
                  <a:pt x="148948" y="1353560"/>
                </a:moveTo>
                <a:cubicBezTo>
                  <a:pt x="95761" y="1337195"/>
                  <a:pt x="24164" y="1308556"/>
                  <a:pt x="7799" y="1243096"/>
                </a:cubicBezTo>
                <a:cubicBezTo>
                  <a:pt x="-8566" y="1177636"/>
                  <a:pt x="-1406" y="1028304"/>
                  <a:pt x="50758" y="960798"/>
                </a:cubicBezTo>
                <a:cubicBezTo>
                  <a:pt x="102922" y="893292"/>
                  <a:pt x="268618" y="990459"/>
                  <a:pt x="320782" y="838059"/>
                </a:cubicBezTo>
                <a:cubicBezTo>
                  <a:pt x="372946" y="685659"/>
                  <a:pt x="302371" y="167091"/>
                  <a:pt x="363740" y="46398"/>
                </a:cubicBezTo>
                <a:cubicBezTo>
                  <a:pt x="425109" y="-74295"/>
                  <a:pt x="635810" y="74014"/>
                  <a:pt x="688997" y="113904"/>
                </a:cubicBezTo>
                <a:cubicBezTo>
                  <a:pt x="742184" y="153794"/>
                  <a:pt x="650130" y="253007"/>
                  <a:pt x="682860" y="285737"/>
                </a:cubicBezTo>
                <a:cubicBezTo>
                  <a:pt x="715590" y="318467"/>
                  <a:pt x="852648" y="234596"/>
                  <a:pt x="885378" y="310285"/>
                </a:cubicBezTo>
                <a:cubicBezTo>
                  <a:pt x="918108" y="385974"/>
                  <a:pt x="962089" y="580309"/>
                  <a:pt x="879241" y="739869"/>
                </a:cubicBezTo>
                <a:cubicBezTo>
                  <a:pt x="796393" y="899429"/>
                  <a:pt x="480341" y="1167407"/>
                  <a:pt x="388288" y="1267643"/>
                </a:cubicBezTo>
                <a:cubicBezTo>
                  <a:pt x="296235" y="1367879"/>
                  <a:pt x="371923" y="1330035"/>
                  <a:pt x="326919" y="1341286"/>
                </a:cubicBezTo>
                <a:cubicBezTo>
                  <a:pt x="281915" y="1352537"/>
                  <a:pt x="202135" y="1369925"/>
                  <a:pt x="148948" y="135356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Rektangel 134">
            <a:extLst>
              <a:ext uri="{FF2B5EF4-FFF2-40B4-BE49-F238E27FC236}">
                <a16:creationId xmlns:a16="http://schemas.microsoft.com/office/drawing/2014/main" id="{1B55FB44-3477-8746-8809-14328CBEF433}"/>
              </a:ext>
            </a:extLst>
          </p:cNvPr>
          <p:cNvSpPr/>
          <p:nvPr/>
        </p:nvSpPr>
        <p:spPr>
          <a:xfrm>
            <a:off x="6006575" y="9122211"/>
            <a:ext cx="33351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35 tiondelar dividerat med 5 är 7 tiondelar. </a:t>
            </a:r>
          </a:p>
        </p:txBody>
      </p:sp>
      <p:grpSp>
        <p:nvGrpSpPr>
          <p:cNvPr id="137" name="Grupp 136">
            <a:extLst>
              <a:ext uri="{FF2B5EF4-FFF2-40B4-BE49-F238E27FC236}">
                <a16:creationId xmlns:a16="http://schemas.microsoft.com/office/drawing/2014/main" id="{998662FA-D5E5-6F4D-B7E2-CEFAEC164203}"/>
              </a:ext>
            </a:extLst>
          </p:cNvPr>
          <p:cNvGrpSpPr/>
          <p:nvPr/>
        </p:nvGrpSpPr>
        <p:grpSpPr>
          <a:xfrm>
            <a:off x="6387676" y="3251682"/>
            <a:ext cx="3125207" cy="1138773"/>
            <a:chOff x="660572" y="5313573"/>
            <a:chExt cx="3125207" cy="1138773"/>
          </a:xfrm>
        </p:grpSpPr>
        <p:sp>
          <p:nvSpPr>
            <p:cNvPr id="138" name="Rektangel 137">
              <a:extLst>
                <a:ext uri="{FF2B5EF4-FFF2-40B4-BE49-F238E27FC236}">
                  <a16:creationId xmlns:a16="http://schemas.microsoft.com/office/drawing/2014/main" id="{2B11CB5B-CDD6-B748-B22A-A03C0C8613EB}"/>
                </a:ext>
              </a:extLst>
            </p:cNvPr>
            <p:cNvSpPr/>
            <p:nvPr/>
          </p:nvSpPr>
          <p:spPr>
            <a:xfrm>
              <a:off x="660572" y="5313573"/>
              <a:ext cx="2997027" cy="11387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För att kontrollera kan vi använda överslagsräkning:</a:t>
              </a:r>
            </a:p>
            <a:p>
              <a:endParaRPr lang="sv-SE" sz="1400" dirty="0"/>
            </a:p>
            <a:p>
              <a:endParaRPr lang="sv-SE" sz="1200" dirty="0"/>
            </a:p>
            <a:p>
              <a:endParaRPr lang="sv-SE" sz="1400" dirty="0"/>
            </a:p>
          </p:txBody>
        </p:sp>
        <p:grpSp>
          <p:nvGrpSpPr>
            <p:cNvPr id="139" name="Grupp 138">
              <a:extLst>
                <a:ext uri="{FF2B5EF4-FFF2-40B4-BE49-F238E27FC236}">
                  <a16:creationId xmlns:a16="http://schemas.microsoft.com/office/drawing/2014/main" id="{3372D5A1-2975-C548-B7F9-A95962B81ECF}"/>
                </a:ext>
              </a:extLst>
            </p:cNvPr>
            <p:cNvGrpSpPr/>
            <p:nvPr/>
          </p:nvGrpSpPr>
          <p:grpSpPr>
            <a:xfrm>
              <a:off x="1436421" y="5795811"/>
              <a:ext cx="1043438" cy="537750"/>
              <a:chOff x="2209520" y="2776858"/>
              <a:chExt cx="1043438" cy="537750"/>
            </a:xfrm>
          </p:grpSpPr>
          <p:grpSp>
            <p:nvGrpSpPr>
              <p:cNvPr id="142" name="Grupp 141">
                <a:extLst>
                  <a:ext uri="{FF2B5EF4-FFF2-40B4-BE49-F238E27FC236}">
                    <a16:creationId xmlns:a16="http://schemas.microsoft.com/office/drawing/2014/main" id="{AD4D908D-2E14-CA4E-956C-5AD1FB35D5AA}"/>
                  </a:ext>
                </a:extLst>
              </p:cNvPr>
              <p:cNvGrpSpPr/>
              <p:nvPr/>
            </p:nvGrpSpPr>
            <p:grpSpPr>
              <a:xfrm>
                <a:off x="2209520" y="2776858"/>
                <a:ext cx="1043438" cy="537750"/>
                <a:chOff x="2277407" y="743753"/>
                <a:chExt cx="1043438" cy="537750"/>
              </a:xfrm>
            </p:grpSpPr>
            <p:sp>
              <p:nvSpPr>
                <p:cNvPr id="145" name="Rektangel 144">
                  <a:extLst>
                    <a:ext uri="{FF2B5EF4-FFF2-40B4-BE49-F238E27FC236}">
                      <a16:creationId xmlns:a16="http://schemas.microsoft.com/office/drawing/2014/main" id="{D6F4D456-C25F-744B-A477-B7919D6EF99D}"/>
                    </a:ext>
                  </a:extLst>
                </p:cNvPr>
                <p:cNvSpPr/>
                <p:nvPr/>
              </p:nvSpPr>
              <p:spPr>
                <a:xfrm>
                  <a:off x="2277407" y="743753"/>
                  <a:ext cx="104343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100</a:t>
                  </a:r>
                </a:p>
              </p:txBody>
            </p:sp>
            <p:cxnSp>
              <p:nvCxnSpPr>
                <p:cNvPr id="146" name="Rak 145">
                  <a:extLst>
                    <a:ext uri="{FF2B5EF4-FFF2-40B4-BE49-F238E27FC236}">
                      <a16:creationId xmlns:a16="http://schemas.microsoft.com/office/drawing/2014/main" id="{6266B941-E854-E24F-B05E-4E64C39EB2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9087" y="1014104"/>
                  <a:ext cx="244117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Rektangel 146">
                  <a:extLst>
                    <a:ext uri="{FF2B5EF4-FFF2-40B4-BE49-F238E27FC236}">
                      <a16:creationId xmlns:a16="http://schemas.microsoft.com/office/drawing/2014/main" id="{153283E4-F70F-8148-8643-825F1691FF85}"/>
                    </a:ext>
                  </a:extLst>
                </p:cNvPr>
                <p:cNvSpPr/>
                <p:nvPr/>
              </p:nvSpPr>
              <p:spPr>
                <a:xfrm>
                  <a:off x="2362801" y="973726"/>
                  <a:ext cx="2818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>
                      <a:solidFill>
                        <a:srgbClr val="C00000"/>
                      </a:solidFill>
                      <a:latin typeface="+mn-lt"/>
                    </a:rPr>
                    <a:t>5</a:t>
                  </a:r>
                </a:p>
              </p:txBody>
            </p:sp>
          </p:grpSp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B539928D-42C3-064B-8730-EBE2E1A6E557}"/>
                  </a:ext>
                </a:extLst>
              </p:cNvPr>
              <p:cNvSpPr/>
              <p:nvPr/>
            </p:nvSpPr>
            <p:spPr>
              <a:xfrm>
                <a:off x="2492088" y="2885129"/>
                <a:ext cx="28184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=</a:t>
                </a:r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6C564DE9-8298-4247-A29B-7A39F6DA6526}"/>
                  </a:ext>
                </a:extLst>
              </p:cNvPr>
              <p:cNvSpPr/>
              <p:nvPr/>
            </p:nvSpPr>
            <p:spPr>
              <a:xfrm>
                <a:off x="2620512" y="2882604"/>
                <a:ext cx="39788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>
                    <a:solidFill>
                      <a:srgbClr val="C00000"/>
                    </a:solidFill>
                    <a:latin typeface="+mn-lt"/>
                  </a:rPr>
                  <a:t>20</a:t>
                </a:r>
              </a:p>
            </p:txBody>
          </p:sp>
        </p:grpSp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ACE1821E-1659-8B45-AD21-BC080806A152}"/>
                </a:ext>
              </a:extLst>
            </p:cNvPr>
            <p:cNvSpPr/>
            <p:nvPr/>
          </p:nvSpPr>
          <p:spPr>
            <a:xfrm>
              <a:off x="688843" y="5900871"/>
              <a:ext cx="89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Eftersom</a:t>
              </a: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996BD21E-9E94-234F-850F-99DE1F022FCA}"/>
                </a:ext>
              </a:extLst>
            </p:cNvPr>
            <p:cNvSpPr/>
            <p:nvPr/>
          </p:nvSpPr>
          <p:spPr>
            <a:xfrm>
              <a:off x="2110071" y="5899032"/>
              <a:ext cx="16757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latin typeface="+mn-lt"/>
                </a:rPr>
                <a:t>så är svaret rimligt.</a:t>
              </a:r>
            </a:p>
          </p:txBody>
        </p:sp>
      </p:grpSp>
      <p:sp>
        <p:nvSpPr>
          <p:cNvPr id="148" name="Rektangel 147">
            <a:extLst>
              <a:ext uri="{FF2B5EF4-FFF2-40B4-BE49-F238E27FC236}">
                <a16:creationId xmlns:a16="http://schemas.microsoft.com/office/drawing/2014/main" id="{B30ACB73-D6FE-4641-8EC7-B875071B6514}"/>
              </a:ext>
            </a:extLst>
          </p:cNvPr>
          <p:cNvSpPr/>
          <p:nvPr/>
        </p:nvSpPr>
        <p:spPr>
          <a:xfrm>
            <a:off x="3365709" y="350086"/>
            <a:ext cx="2023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  </a:t>
            </a:r>
            <a:r>
              <a:rPr lang="sv-SE" sz="2400" dirty="0">
                <a:effectLst/>
                <a:latin typeface="+mn-lt"/>
              </a:rPr>
              <a:t>6 · 23,8</a:t>
            </a:r>
          </a:p>
        </p:txBody>
      </p:sp>
      <p:sp>
        <p:nvSpPr>
          <p:cNvPr id="149" name="Rektangel 148">
            <a:extLst>
              <a:ext uri="{FF2B5EF4-FFF2-40B4-BE49-F238E27FC236}">
                <a16:creationId xmlns:a16="http://schemas.microsoft.com/office/drawing/2014/main" id="{3AA263C8-93AC-9647-98E3-42F6AD3354C3}"/>
              </a:ext>
            </a:extLst>
          </p:cNvPr>
          <p:cNvSpPr/>
          <p:nvPr/>
        </p:nvSpPr>
        <p:spPr>
          <a:xfrm>
            <a:off x="1507669" y="1549215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54205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2" grpId="0" animBg="1"/>
      <p:bldP spid="73" grpId="0"/>
      <p:bldP spid="75" grpId="0"/>
      <p:bldP spid="76" grpId="0"/>
      <p:bldP spid="79" grpId="0"/>
      <p:bldP spid="80" grpId="0"/>
      <p:bldP spid="83" grpId="0"/>
      <p:bldP spid="36" grpId="0"/>
      <p:bldP spid="52" grpId="0"/>
      <p:bldP spid="53" grpId="0"/>
      <p:bldP spid="54" grpId="0" animBg="1"/>
      <p:bldP spid="116" grpId="0"/>
      <p:bldP spid="117" grpId="0"/>
      <p:bldP spid="118" grpId="0"/>
      <p:bldP spid="121" grpId="0"/>
      <p:bldP spid="122" grpId="0"/>
      <p:bldP spid="123" grpId="0"/>
      <p:bldP spid="124" grpId="0"/>
      <p:bldP spid="127" grpId="0" animBg="1"/>
      <p:bldP spid="127" grpId="1" animBg="1"/>
      <p:bldP spid="128" grpId="0"/>
      <p:bldP spid="132" grpId="0"/>
      <p:bldP spid="133" grpId="0" animBg="1"/>
      <p:bldP spid="133" grpId="1" animBg="1"/>
      <p:bldP spid="134" grpId="0" animBg="1"/>
      <p:bldP spid="134" grpId="1" animBg="1"/>
      <p:bldP spid="135" grpId="0" animBg="1"/>
      <p:bldP spid="148" grpId="0"/>
      <p:bldP spid="14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229</Words>
  <Application>Microsoft Macintosh PowerPoint</Application>
  <PresentationFormat>Bredbild</PresentationFormat>
  <Paragraphs>63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Bradley Hand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Johnson</dc:creator>
  <cp:lastModifiedBy>Kristina Johnson</cp:lastModifiedBy>
  <cp:revision>9</cp:revision>
  <dcterms:created xsi:type="dcterms:W3CDTF">2021-03-18T12:12:53Z</dcterms:created>
  <dcterms:modified xsi:type="dcterms:W3CDTF">2021-03-20T16:01:54Z</dcterms:modified>
</cp:coreProperties>
</file>