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9" r:id="rId3"/>
    <p:sldId id="280" r:id="rId4"/>
    <p:sldId id="281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4"/>
    <p:restoredTop sz="96064" autoAdjust="0"/>
  </p:normalViewPr>
  <p:slideViewPr>
    <p:cSldViewPr snapToGrid="0" snapToObjects="1">
      <p:cViewPr>
        <p:scale>
          <a:sx n="187" d="100"/>
          <a:sy n="187" d="100"/>
        </p:scale>
        <p:origin x="-536" y="-1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2021-03-04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39754" y="126061"/>
            <a:ext cx="8664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3.3						   Delen från bråkform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0A2198B-5F5F-3849-8925-5170A499944D}"/>
              </a:ext>
            </a:extLst>
          </p:cNvPr>
          <p:cNvSpPr/>
          <p:nvPr/>
        </p:nvSpPr>
        <p:spPr>
          <a:xfrm>
            <a:off x="3925816" y="797649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Delen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37A9749D-61B9-A442-A2D5-E3AB12FBCA53}"/>
              </a:ext>
            </a:extLst>
          </p:cNvPr>
          <p:cNvSpPr/>
          <p:nvPr/>
        </p:nvSpPr>
        <p:spPr>
          <a:xfrm>
            <a:off x="504017" y="1279466"/>
            <a:ext cx="4511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en påse finns det </a:t>
            </a:r>
            <a:r>
              <a:rPr lang="sv-SE" b="1" dirty="0">
                <a:solidFill>
                  <a:srgbClr val="C00000"/>
                </a:solidFill>
              </a:rPr>
              <a:t>12</a:t>
            </a:r>
            <a:r>
              <a:rPr lang="sv-SE" dirty="0"/>
              <a:t> </a:t>
            </a:r>
            <a:r>
              <a:rPr lang="sv-SE" dirty="0">
                <a:solidFill>
                  <a:srgbClr val="C00000"/>
                </a:solidFill>
              </a:rPr>
              <a:t>plommon</a:t>
            </a:r>
            <a:r>
              <a:rPr lang="sv-SE" dirty="0"/>
              <a:t>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359D5A7-0AF0-3E4E-ACB2-0180EF21C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079" y="1241223"/>
            <a:ext cx="3555167" cy="243584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8EAF125-C69C-744F-9B53-62B80D9EF951}"/>
              </a:ext>
            </a:extLst>
          </p:cNvPr>
          <p:cNvSpPr/>
          <p:nvPr/>
        </p:nvSpPr>
        <p:spPr>
          <a:xfrm>
            <a:off x="5441419" y="1380071"/>
            <a:ext cx="3349487" cy="7255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A47CD9BE-1867-4C44-830C-FBD23A6309B8}"/>
              </a:ext>
            </a:extLst>
          </p:cNvPr>
          <p:cNvSpPr/>
          <p:nvPr/>
        </p:nvSpPr>
        <p:spPr>
          <a:xfrm>
            <a:off x="5440556" y="2101554"/>
            <a:ext cx="3349487" cy="72555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7AF5219-9C4C-8646-91FD-802C7D27E237}"/>
              </a:ext>
            </a:extLst>
          </p:cNvPr>
          <p:cNvSpPr/>
          <p:nvPr/>
        </p:nvSpPr>
        <p:spPr>
          <a:xfrm>
            <a:off x="5440557" y="2823037"/>
            <a:ext cx="3349487" cy="72555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75A9F2A9-A67F-DD45-9654-314A3A78A39B}"/>
              </a:ext>
            </a:extLst>
          </p:cNvPr>
          <p:cNvSpPr/>
          <p:nvPr/>
        </p:nvSpPr>
        <p:spPr>
          <a:xfrm>
            <a:off x="504016" y="1703324"/>
            <a:ext cx="4511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Samuel äter upp en </a:t>
            </a:r>
            <a:r>
              <a:rPr lang="sv-SE" b="1" dirty="0">
                <a:solidFill>
                  <a:srgbClr val="C00000"/>
                </a:solidFill>
              </a:rPr>
              <a:t>tredjedel </a:t>
            </a:r>
            <a:r>
              <a:rPr lang="sv-SE" dirty="0"/>
              <a:t>av plommonen.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1C0C8857-8F0A-D64C-8E93-FF9DCF28F04A}"/>
              </a:ext>
            </a:extLst>
          </p:cNvPr>
          <p:cNvSpPr/>
          <p:nvPr/>
        </p:nvSpPr>
        <p:spPr>
          <a:xfrm>
            <a:off x="504015" y="2127182"/>
            <a:ext cx="4511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Genom att </a:t>
            </a:r>
            <a:r>
              <a:rPr lang="sv-SE" dirty="0">
                <a:solidFill>
                  <a:srgbClr val="C00000"/>
                </a:solidFill>
              </a:rPr>
              <a:t>dividera 12 med 3 </a:t>
            </a:r>
            <a:r>
              <a:rPr lang="sv-SE" dirty="0"/>
              <a:t>kan vi räkna ut att han har ätit </a:t>
            </a:r>
            <a:r>
              <a:rPr lang="sv-SE" b="1" dirty="0">
                <a:solidFill>
                  <a:srgbClr val="C00000"/>
                </a:solidFill>
              </a:rPr>
              <a:t>4 </a:t>
            </a:r>
            <a:r>
              <a:rPr lang="sv-SE" dirty="0">
                <a:solidFill>
                  <a:srgbClr val="C00000"/>
                </a:solidFill>
              </a:rPr>
              <a:t>plommon</a:t>
            </a:r>
            <a:r>
              <a:rPr lang="sv-SE" dirty="0"/>
              <a:t>. 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89EA767A-BCA4-A543-87E0-9C724DEFDA67}"/>
              </a:ext>
            </a:extLst>
          </p:cNvPr>
          <p:cNvSpPr/>
          <p:nvPr/>
        </p:nvSpPr>
        <p:spPr>
          <a:xfrm>
            <a:off x="5440556" y="1378034"/>
            <a:ext cx="3349487" cy="72555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94DAB8-4C9A-D141-887B-53D5DC295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939" y="3185815"/>
            <a:ext cx="2775331" cy="136203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1DEA5D8-6C10-5B48-909B-EEF93C96E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215" y="3256962"/>
            <a:ext cx="1123813" cy="369332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44B01795-5504-8545-A80C-AD938F49E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036" y="3256962"/>
            <a:ext cx="1242278" cy="369332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336A24DD-B3A3-194E-85F9-0A34B306F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759" y="3669264"/>
            <a:ext cx="1123812" cy="369332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EF35D759-C7C8-C64C-8942-3EB51BA94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999" y="3669264"/>
            <a:ext cx="1038780" cy="457063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62F5508C-C8AC-E448-9D20-8F10D466A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387" y="4038596"/>
            <a:ext cx="1225183" cy="369332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8FF3D435-6C1F-344E-B952-8D0105DF8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18" y="4126327"/>
            <a:ext cx="1120982" cy="369332"/>
          </a:xfrm>
          <a:prstGeom prst="rect">
            <a:avLst/>
          </a:prstGeom>
        </p:spPr>
      </p:pic>
      <p:sp>
        <p:nvSpPr>
          <p:cNvPr id="48" name="Rektangel 47">
            <a:extLst>
              <a:ext uri="{FF2B5EF4-FFF2-40B4-BE49-F238E27FC236}">
                <a16:creationId xmlns:a16="http://schemas.microsoft.com/office/drawing/2014/main" id="{7767ABAF-3181-9B43-A3EB-C8F35FF862B5}"/>
              </a:ext>
            </a:extLst>
          </p:cNvPr>
          <p:cNvSpPr/>
          <p:nvPr/>
        </p:nvSpPr>
        <p:spPr>
          <a:xfrm>
            <a:off x="965200" y="477673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timme senare har Samuel ätit upp två tredjedelar av alla plommonen. Hur många har han ätit då?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8B4AB2E-5014-3F44-AC09-1445252A12C2}"/>
              </a:ext>
            </a:extLst>
          </p:cNvPr>
          <p:cNvSpPr/>
          <p:nvPr/>
        </p:nvSpPr>
        <p:spPr>
          <a:xfrm>
            <a:off x="1030662" y="5619512"/>
            <a:ext cx="4409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En</a:t>
            </a:r>
            <a:r>
              <a:rPr lang="sv-SE" dirty="0">
                <a:solidFill>
                  <a:srgbClr val="C00000"/>
                </a:solidFill>
              </a:rPr>
              <a:t> tredjedel av 12 </a:t>
            </a:r>
            <a:r>
              <a:rPr lang="sv-SE" dirty="0"/>
              <a:t>plommon är </a:t>
            </a:r>
            <a:r>
              <a:rPr lang="sv-SE" b="1" dirty="0">
                <a:solidFill>
                  <a:srgbClr val="C00000"/>
                </a:solidFill>
              </a:rPr>
              <a:t>4</a:t>
            </a:r>
            <a:r>
              <a:rPr lang="sv-SE" dirty="0"/>
              <a:t> plommon. 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E10B8220-8551-2246-87D5-BE3178FBFE08}"/>
              </a:ext>
            </a:extLst>
          </p:cNvPr>
          <p:cNvSpPr/>
          <p:nvPr/>
        </p:nvSpPr>
        <p:spPr>
          <a:xfrm>
            <a:off x="1030662" y="6032536"/>
            <a:ext cx="7148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Två</a:t>
            </a:r>
            <a:r>
              <a:rPr lang="sv-SE" dirty="0">
                <a:solidFill>
                  <a:srgbClr val="C00000"/>
                </a:solidFill>
              </a:rPr>
              <a:t> tredjedelar av 12 </a:t>
            </a:r>
            <a:r>
              <a:rPr lang="sv-SE" dirty="0"/>
              <a:t>plommon är dubbelt så mycket, alltså </a:t>
            </a:r>
            <a:r>
              <a:rPr lang="sv-SE" b="1" dirty="0">
                <a:solidFill>
                  <a:srgbClr val="C00000"/>
                </a:solidFill>
              </a:rPr>
              <a:t>8</a:t>
            </a:r>
            <a:r>
              <a:rPr lang="sv-SE" dirty="0"/>
              <a:t> plommon. </a:t>
            </a:r>
          </a:p>
        </p:txBody>
      </p:sp>
    </p:spTree>
    <p:extLst>
      <p:ext uri="{BB962C8B-B14F-4D97-AF65-F5344CB8AC3E}">
        <p14:creationId xmlns:p14="http://schemas.microsoft.com/office/powerpoint/2010/main" val="15935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6" grpId="0" animBg="1"/>
      <p:bldP spid="6" grpId="1" animBg="1"/>
      <p:bldP spid="38" grpId="0" animBg="1"/>
      <p:bldP spid="39" grpId="0" animBg="1"/>
      <p:bldP spid="40" grpId="0"/>
      <p:bldP spid="41" grpId="0"/>
      <p:bldP spid="42" grpId="0" animBg="1"/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07163317-5BF2-D846-B1FC-93B0C05BFA8D}"/>
              </a:ext>
            </a:extLst>
          </p:cNvPr>
          <p:cNvGrpSpPr/>
          <p:nvPr/>
        </p:nvGrpSpPr>
        <p:grpSpPr>
          <a:xfrm>
            <a:off x="2290255" y="1358610"/>
            <a:ext cx="1786237" cy="614169"/>
            <a:chOff x="4624956" y="3990832"/>
            <a:chExt cx="1674718" cy="614169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3DF20226-E34F-D84E-AF7E-E8D379A6341E}"/>
                </a:ext>
              </a:extLst>
            </p:cNvPr>
            <p:cNvSpPr/>
            <p:nvPr/>
          </p:nvSpPr>
          <p:spPr>
            <a:xfrm>
              <a:off x="4624956" y="4102947"/>
              <a:ext cx="16747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</a:t>
              </a:r>
              <a:r>
                <a:rPr lang="sv-SE" dirty="0"/>
                <a:t> a)  	     av 20 kr</a:t>
              </a:r>
            </a:p>
          </p:txBody>
        </p:sp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9C9EB3A4-7FFE-4746-8943-49E501A2D57F}"/>
                </a:ext>
              </a:extLst>
            </p:cNvPr>
            <p:cNvGrpSpPr/>
            <p:nvPr/>
          </p:nvGrpSpPr>
          <p:grpSpPr>
            <a:xfrm>
              <a:off x="5076996" y="3990832"/>
              <a:ext cx="282851" cy="614169"/>
              <a:chOff x="3722610" y="1869400"/>
              <a:chExt cx="282851" cy="614169"/>
            </a:xfrm>
          </p:grpSpPr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5B33C3A8-5C09-F941-8F83-9ACD503121F7}"/>
                  </a:ext>
                </a:extLst>
              </p:cNvPr>
              <p:cNvSpPr txBox="1"/>
              <p:nvPr/>
            </p:nvSpPr>
            <p:spPr>
              <a:xfrm>
                <a:off x="3722610" y="1869400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6" name="textruta 5">
                <a:extLst>
                  <a:ext uri="{FF2B5EF4-FFF2-40B4-BE49-F238E27FC236}">
                    <a16:creationId xmlns:a16="http://schemas.microsoft.com/office/drawing/2014/main" id="{324AC2D4-F415-634E-9ABE-AAF0E0197E49}"/>
                  </a:ext>
                </a:extLst>
              </p:cNvPr>
              <p:cNvSpPr txBox="1"/>
              <p:nvPr/>
            </p:nvSpPr>
            <p:spPr>
              <a:xfrm>
                <a:off x="3722610" y="2114237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7" name="Rak 6">
                <a:extLst>
                  <a:ext uri="{FF2B5EF4-FFF2-40B4-BE49-F238E27FC236}">
                    <a16:creationId xmlns:a16="http://schemas.microsoft.com/office/drawing/2014/main" id="{BE9B47C0-07A5-9445-94A5-6813747E91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2C1B4DAF-E174-9F40-B8C6-743E0E04C3C3}"/>
              </a:ext>
            </a:extLst>
          </p:cNvPr>
          <p:cNvSpPr/>
          <p:nvPr/>
        </p:nvSpPr>
        <p:spPr>
          <a:xfrm>
            <a:off x="3843448" y="212467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D7C096E-9620-3A40-9CBC-8C9A7FD6906E}"/>
              </a:ext>
            </a:extLst>
          </p:cNvPr>
          <p:cNvSpPr/>
          <p:nvPr/>
        </p:nvSpPr>
        <p:spPr>
          <a:xfrm>
            <a:off x="3393032" y="900954"/>
            <a:ext cx="235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delen? 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228B7B5-82F3-8F4B-8950-0FF37A840EFA}"/>
              </a:ext>
            </a:extLst>
          </p:cNvPr>
          <p:cNvGrpSpPr/>
          <p:nvPr/>
        </p:nvGrpSpPr>
        <p:grpSpPr>
          <a:xfrm>
            <a:off x="4818616" y="1326343"/>
            <a:ext cx="1786237" cy="614169"/>
            <a:chOff x="4624956" y="3990832"/>
            <a:chExt cx="1674718" cy="614169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3D8F762-D802-E74B-BF1D-3CDC3B9B2F77}"/>
                </a:ext>
              </a:extLst>
            </p:cNvPr>
            <p:cNvSpPr/>
            <p:nvPr/>
          </p:nvSpPr>
          <p:spPr>
            <a:xfrm>
              <a:off x="4624956" y="4102947"/>
              <a:ext cx="16747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</a:t>
              </a:r>
              <a:r>
                <a:rPr lang="sv-SE" dirty="0"/>
                <a:t> b)  	     av 60 kg</a:t>
              </a:r>
            </a:p>
          </p:txBody>
        </p:sp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68B32701-4186-3840-B249-09ABD11F7093}"/>
                </a:ext>
              </a:extLst>
            </p:cNvPr>
            <p:cNvGrpSpPr/>
            <p:nvPr/>
          </p:nvGrpSpPr>
          <p:grpSpPr>
            <a:xfrm>
              <a:off x="5076996" y="3990832"/>
              <a:ext cx="282851" cy="614169"/>
              <a:chOff x="3722610" y="1869400"/>
              <a:chExt cx="282851" cy="614169"/>
            </a:xfrm>
          </p:grpSpPr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101504C4-5382-AB41-9748-F5689F0AA97B}"/>
                  </a:ext>
                </a:extLst>
              </p:cNvPr>
              <p:cNvSpPr txBox="1"/>
              <p:nvPr/>
            </p:nvSpPr>
            <p:spPr>
              <a:xfrm>
                <a:off x="3722610" y="1869400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A4583B4B-BDC6-0541-83E9-1C445C05A947}"/>
                  </a:ext>
                </a:extLst>
              </p:cNvPr>
              <p:cNvSpPr txBox="1"/>
              <p:nvPr/>
            </p:nvSpPr>
            <p:spPr>
              <a:xfrm>
                <a:off x="3722610" y="2114237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15" name="Rak 14">
                <a:extLst>
                  <a:ext uri="{FF2B5EF4-FFF2-40B4-BE49-F238E27FC236}">
                    <a16:creationId xmlns:a16="http://schemas.microsoft.com/office/drawing/2014/main" id="{A91F5A5E-226C-5645-B6AC-203C736A39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413DFA1B-736A-8741-94F8-DC7870F85A01}"/>
              </a:ext>
            </a:extLst>
          </p:cNvPr>
          <p:cNvGrpSpPr/>
          <p:nvPr/>
        </p:nvGrpSpPr>
        <p:grpSpPr>
          <a:xfrm>
            <a:off x="778338" y="2448574"/>
            <a:ext cx="2117261" cy="569673"/>
            <a:chOff x="4624955" y="4014721"/>
            <a:chExt cx="1985075" cy="56967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6680997-EFA4-204A-BE11-1BAA24F7CF1D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a) </a:t>
              </a:r>
              <a:endParaRPr lang="sv-SE" dirty="0"/>
            </a:p>
          </p:txBody>
        </p:sp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6AD65CEE-E696-E141-8C7B-762C91EE28D2}"/>
                </a:ext>
              </a:extLst>
            </p:cNvPr>
            <p:cNvGrpSpPr/>
            <p:nvPr/>
          </p:nvGrpSpPr>
          <p:grpSpPr>
            <a:xfrm>
              <a:off x="5048646" y="4014721"/>
              <a:ext cx="315709" cy="569673"/>
              <a:chOff x="3694260" y="1893289"/>
              <a:chExt cx="315709" cy="569673"/>
            </a:xfrm>
          </p:grpSpPr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71A6B8E6-A512-AE49-A44C-AB4EFE429E61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28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20" name="textruta 19">
                <a:extLst>
                  <a:ext uri="{FF2B5EF4-FFF2-40B4-BE49-F238E27FC236}">
                    <a16:creationId xmlns:a16="http://schemas.microsoft.com/office/drawing/2014/main" id="{2211DB16-CBD5-AA4E-AF02-2C05C19B851C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5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21" name="Rak 20">
                <a:extLst>
                  <a:ext uri="{FF2B5EF4-FFF2-40B4-BE49-F238E27FC236}">
                    <a16:creationId xmlns:a16="http://schemas.microsoft.com/office/drawing/2014/main" id="{683A2AD2-4040-2647-A010-0A9BA28C43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A0A76566-1309-F942-84A3-8C207B177E42}"/>
              </a:ext>
            </a:extLst>
          </p:cNvPr>
          <p:cNvGrpSpPr/>
          <p:nvPr/>
        </p:nvGrpSpPr>
        <p:grpSpPr>
          <a:xfrm>
            <a:off x="2187609" y="2457376"/>
            <a:ext cx="1515950" cy="569673"/>
            <a:chOff x="4624956" y="4014721"/>
            <a:chExt cx="1421305" cy="569673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3C95BA32-6210-7247-8C67-21311C74AB94}"/>
                </a:ext>
              </a:extLst>
            </p:cNvPr>
            <p:cNvSpPr/>
            <p:nvPr/>
          </p:nvSpPr>
          <p:spPr>
            <a:xfrm>
              <a:off x="4624956" y="4102947"/>
              <a:ext cx="14213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	      kr </a:t>
              </a:r>
              <a:r>
                <a:rPr lang="sv-SE" dirty="0"/>
                <a:t>=</a:t>
              </a:r>
            </a:p>
          </p:txBody>
        </p:sp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B62040BC-9B16-E24C-81AC-194816FD7B38}"/>
                </a:ext>
              </a:extLst>
            </p:cNvPr>
            <p:cNvGrpSpPr/>
            <p:nvPr/>
          </p:nvGrpSpPr>
          <p:grpSpPr>
            <a:xfrm>
              <a:off x="5048646" y="4014721"/>
              <a:ext cx="425628" cy="569673"/>
              <a:chOff x="3694260" y="1893289"/>
              <a:chExt cx="425628" cy="569673"/>
            </a:xfrm>
          </p:grpSpPr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013AF778-6879-C24A-B3F7-65473A796703}"/>
                  </a:ext>
                </a:extLst>
              </p:cNvPr>
              <p:cNvSpPr txBox="1"/>
              <p:nvPr/>
            </p:nvSpPr>
            <p:spPr>
              <a:xfrm>
                <a:off x="3694260" y="1893289"/>
                <a:ext cx="4256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20</a:t>
                </a:r>
              </a:p>
            </p:txBody>
          </p:sp>
          <p:sp>
            <p:nvSpPr>
              <p:cNvPr id="26" name="textruta 25">
                <a:extLst>
                  <a:ext uri="{FF2B5EF4-FFF2-40B4-BE49-F238E27FC236}">
                    <a16:creationId xmlns:a16="http://schemas.microsoft.com/office/drawing/2014/main" id="{6CDF4944-179A-5045-A02A-102622D3FB2B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305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27" name="Rak 26">
                <a:extLst>
                  <a:ext uri="{FF2B5EF4-FFF2-40B4-BE49-F238E27FC236}">
                    <a16:creationId xmlns:a16="http://schemas.microsoft.com/office/drawing/2014/main" id="{13DA9D67-E728-CA4A-ABF2-93EC86BB4F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69588CC2-0531-F947-A4E0-CEE442EF1F54}"/>
              </a:ext>
            </a:extLst>
          </p:cNvPr>
          <p:cNvSpPr/>
          <p:nvPr/>
        </p:nvSpPr>
        <p:spPr>
          <a:xfrm>
            <a:off x="3301288" y="2545602"/>
            <a:ext cx="90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4 kr</a:t>
            </a:r>
            <a:endParaRPr lang="sv-SE" dirty="0"/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4A2C5D43-421E-534D-8BAB-8C4FC923E3F4}"/>
              </a:ext>
            </a:extLst>
          </p:cNvPr>
          <p:cNvGrpSpPr/>
          <p:nvPr/>
        </p:nvGrpSpPr>
        <p:grpSpPr>
          <a:xfrm>
            <a:off x="778338" y="3519473"/>
            <a:ext cx="2117261" cy="569673"/>
            <a:chOff x="4624955" y="4014721"/>
            <a:chExt cx="1985075" cy="569673"/>
          </a:xfrm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B65E0AA7-CC34-5F42-9B0F-1D4BE89F182A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b)</a:t>
              </a:r>
              <a:endParaRPr lang="sv-SE" dirty="0"/>
            </a:p>
          </p:txBody>
        </p:sp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id="{B94DEAF5-3321-9947-BEE3-D180BF9B8848}"/>
                </a:ext>
              </a:extLst>
            </p:cNvPr>
            <p:cNvGrpSpPr/>
            <p:nvPr/>
          </p:nvGrpSpPr>
          <p:grpSpPr>
            <a:xfrm>
              <a:off x="5048646" y="4014721"/>
              <a:ext cx="315709" cy="569673"/>
              <a:chOff x="3694260" y="1893289"/>
              <a:chExt cx="315709" cy="569673"/>
            </a:xfrm>
          </p:grpSpPr>
          <p:sp>
            <p:nvSpPr>
              <p:cNvPr id="38" name="textruta 37">
                <a:extLst>
                  <a:ext uri="{FF2B5EF4-FFF2-40B4-BE49-F238E27FC236}">
                    <a16:creationId xmlns:a16="http://schemas.microsoft.com/office/drawing/2014/main" id="{B173BF14-5DF1-FD4C-A35A-BC83DB5D0CB8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28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DEB2DBB9-1B4F-ED4A-BE66-3ED6812A1180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40" name="Rak 39">
                <a:extLst>
                  <a:ext uri="{FF2B5EF4-FFF2-40B4-BE49-F238E27FC236}">
                    <a16:creationId xmlns:a16="http://schemas.microsoft.com/office/drawing/2014/main" id="{452F649D-C147-CF4E-89A1-9FDE63F4CA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321E9C46-E358-1C44-9CA4-EFD0B3849520}"/>
              </a:ext>
            </a:extLst>
          </p:cNvPr>
          <p:cNvGrpSpPr/>
          <p:nvPr/>
        </p:nvGrpSpPr>
        <p:grpSpPr>
          <a:xfrm>
            <a:off x="2250603" y="3500650"/>
            <a:ext cx="1515950" cy="593562"/>
            <a:chOff x="4624956" y="3990832"/>
            <a:chExt cx="1421305" cy="593562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4AC57FF8-B5E0-2747-B960-FD2AEC0B5A92}"/>
                </a:ext>
              </a:extLst>
            </p:cNvPr>
            <p:cNvSpPr/>
            <p:nvPr/>
          </p:nvSpPr>
          <p:spPr>
            <a:xfrm>
              <a:off x="4624956" y="4102947"/>
              <a:ext cx="14213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	      kg </a:t>
              </a:r>
              <a:r>
                <a:rPr lang="sv-SE" dirty="0"/>
                <a:t>=</a:t>
              </a:r>
            </a:p>
          </p:txBody>
        </p: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C7D4BC62-6E84-4144-9E1B-36E9D1C69827}"/>
                </a:ext>
              </a:extLst>
            </p:cNvPr>
            <p:cNvGrpSpPr/>
            <p:nvPr/>
          </p:nvGrpSpPr>
          <p:grpSpPr>
            <a:xfrm>
              <a:off x="5048646" y="3990832"/>
              <a:ext cx="428633" cy="593562"/>
              <a:chOff x="3694260" y="1869400"/>
              <a:chExt cx="428633" cy="593562"/>
            </a:xfrm>
          </p:grpSpPr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054CC9DE-5712-E44C-9EC4-9E2E811C19EE}"/>
                  </a:ext>
                </a:extLst>
              </p:cNvPr>
              <p:cNvSpPr txBox="1"/>
              <p:nvPr/>
            </p:nvSpPr>
            <p:spPr>
              <a:xfrm>
                <a:off x="3694260" y="1869400"/>
                <a:ext cx="428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60</a:t>
                </a:r>
              </a:p>
            </p:txBody>
          </p:sp>
          <p:sp>
            <p:nvSpPr>
              <p:cNvPr id="45" name="textruta 44">
                <a:extLst>
                  <a:ext uri="{FF2B5EF4-FFF2-40B4-BE49-F238E27FC236}">
                    <a16:creationId xmlns:a16="http://schemas.microsoft.com/office/drawing/2014/main" id="{C23BC679-365C-064A-839D-6F7CF1625F25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308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46" name="Rak 45">
                <a:extLst>
                  <a:ext uri="{FF2B5EF4-FFF2-40B4-BE49-F238E27FC236}">
                    <a16:creationId xmlns:a16="http://schemas.microsoft.com/office/drawing/2014/main" id="{A9C90705-7908-8F40-B0BA-02BCDDFACA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ktangel 46">
            <a:extLst>
              <a:ext uri="{FF2B5EF4-FFF2-40B4-BE49-F238E27FC236}">
                <a16:creationId xmlns:a16="http://schemas.microsoft.com/office/drawing/2014/main" id="{E1EAE165-9564-CA4A-B5EE-AE648106660D}"/>
              </a:ext>
            </a:extLst>
          </p:cNvPr>
          <p:cNvSpPr/>
          <p:nvPr/>
        </p:nvSpPr>
        <p:spPr>
          <a:xfrm>
            <a:off x="3439682" y="3611677"/>
            <a:ext cx="1063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15 kg</a:t>
            </a:r>
            <a:endParaRPr lang="sv-SE" dirty="0"/>
          </a:p>
        </p:txBody>
      </p:sp>
      <p:grpSp>
        <p:nvGrpSpPr>
          <p:cNvPr id="59" name="Grupp 58">
            <a:extLst>
              <a:ext uri="{FF2B5EF4-FFF2-40B4-BE49-F238E27FC236}">
                <a16:creationId xmlns:a16="http://schemas.microsoft.com/office/drawing/2014/main" id="{BCCD9D86-DB64-164B-A77C-E9A965E9114E}"/>
              </a:ext>
            </a:extLst>
          </p:cNvPr>
          <p:cNvGrpSpPr/>
          <p:nvPr/>
        </p:nvGrpSpPr>
        <p:grpSpPr>
          <a:xfrm>
            <a:off x="5255622" y="3299922"/>
            <a:ext cx="3558318" cy="1231106"/>
            <a:chOff x="5255622" y="3299922"/>
            <a:chExt cx="3558318" cy="1231106"/>
          </a:xfrm>
        </p:grpSpPr>
        <p:grpSp>
          <p:nvGrpSpPr>
            <p:cNvPr id="48" name="Grupp 47">
              <a:extLst>
                <a:ext uri="{FF2B5EF4-FFF2-40B4-BE49-F238E27FC236}">
                  <a16:creationId xmlns:a16="http://schemas.microsoft.com/office/drawing/2014/main" id="{18B7FF07-BE00-8744-9B2A-2C1E1EE868A4}"/>
                </a:ext>
              </a:extLst>
            </p:cNvPr>
            <p:cNvGrpSpPr/>
            <p:nvPr/>
          </p:nvGrpSpPr>
          <p:grpSpPr>
            <a:xfrm>
              <a:off x="5255622" y="3299922"/>
              <a:ext cx="3496491" cy="1231106"/>
              <a:chOff x="4956436" y="2742224"/>
              <a:chExt cx="3496491" cy="1231106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8D45FF5-FB40-AE40-B932-35349596BFF0}"/>
                  </a:ext>
                </a:extLst>
              </p:cNvPr>
              <p:cNvSpPr/>
              <p:nvPr/>
            </p:nvSpPr>
            <p:spPr>
              <a:xfrm>
                <a:off x="4956436" y="2742224"/>
                <a:ext cx="3496491" cy="12311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endParaRPr lang="sv-SE" sz="800" dirty="0"/>
              </a:p>
              <a:p>
                <a:r>
                  <a:rPr lang="sv-SE" dirty="0"/>
                  <a:t>    </a:t>
                </a:r>
                <a:r>
                  <a:rPr lang="sv-SE" sz="1600" dirty="0"/>
                  <a:t>av 60 kg = 15 kg</a:t>
                </a:r>
              </a:p>
              <a:p>
                <a:endParaRPr lang="sv-SE" dirty="0"/>
              </a:p>
              <a:p>
                <a:endParaRPr lang="sv-SE" dirty="0"/>
              </a:p>
              <a:p>
                <a:endParaRPr lang="sv-SE" sz="1200" dirty="0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FD22FD7D-7CA5-E940-80BD-98A4969E09D7}"/>
                  </a:ext>
                </a:extLst>
              </p:cNvPr>
              <p:cNvSpPr/>
              <p:nvPr/>
            </p:nvSpPr>
            <p:spPr>
              <a:xfrm>
                <a:off x="4956437" y="2766862"/>
                <a:ext cx="3364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</a:t>
                </a:r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7F5E09E1-2AAD-054B-AB77-F8245633E297}"/>
                  </a:ext>
                </a:extLst>
              </p:cNvPr>
              <p:cNvSpPr/>
              <p:nvPr/>
            </p:nvSpPr>
            <p:spPr>
              <a:xfrm>
                <a:off x="4956437" y="2961775"/>
                <a:ext cx="4327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cxnSp>
            <p:nvCxnSpPr>
              <p:cNvPr id="52" name="Rak 51">
                <a:extLst>
                  <a:ext uri="{FF2B5EF4-FFF2-40B4-BE49-F238E27FC236}">
                    <a16:creationId xmlns:a16="http://schemas.microsoft.com/office/drawing/2014/main" id="{031CE822-1B5A-0A4C-B1F7-595B0EE89B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8264" y="3045100"/>
                <a:ext cx="19634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1413987-8189-6844-8AEA-634BCED95B16}"/>
                </a:ext>
              </a:extLst>
            </p:cNvPr>
            <p:cNvSpPr/>
            <p:nvPr/>
          </p:nvSpPr>
          <p:spPr>
            <a:xfrm>
              <a:off x="5263419" y="3737762"/>
              <a:ext cx="3364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3</a:t>
              </a: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41C79F5B-905C-B34A-B3A6-B1A6916DBE1B}"/>
                </a:ext>
              </a:extLst>
            </p:cNvPr>
            <p:cNvSpPr/>
            <p:nvPr/>
          </p:nvSpPr>
          <p:spPr>
            <a:xfrm>
              <a:off x="5263419" y="3932675"/>
              <a:ext cx="4327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4</a:t>
              </a:r>
            </a:p>
          </p:txBody>
        </p:sp>
        <p:cxnSp>
          <p:nvCxnSpPr>
            <p:cNvPr id="57" name="Rak 56">
              <a:extLst>
                <a:ext uri="{FF2B5EF4-FFF2-40B4-BE49-F238E27FC236}">
                  <a16:creationId xmlns:a16="http://schemas.microsoft.com/office/drawing/2014/main" id="{E31B2B46-2507-9146-8BCD-8597291CB2C1}"/>
                </a:ext>
              </a:extLst>
            </p:cNvPr>
            <p:cNvCxnSpPr>
              <a:cxnSpLocks/>
            </p:cNvCxnSpPr>
            <p:nvPr/>
          </p:nvCxnSpPr>
          <p:spPr>
            <a:xfrm>
              <a:off x="5325246" y="4016000"/>
              <a:ext cx="19634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D7A403DD-9307-B247-9208-80809F5AA3EF}"/>
                </a:ext>
              </a:extLst>
            </p:cNvPr>
            <p:cNvSpPr/>
            <p:nvPr/>
          </p:nvSpPr>
          <p:spPr>
            <a:xfrm>
              <a:off x="5479792" y="3801802"/>
              <a:ext cx="33341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av 60 kg är tre gånger så mycket,</a:t>
              </a:r>
            </a:p>
            <a:p>
              <a:r>
                <a:rPr lang="sv-SE" sz="1600" dirty="0"/>
                <a:t>det vill säga </a:t>
              </a:r>
              <a:r>
                <a:rPr lang="sv-SE" sz="1600" dirty="0">
                  <a:solidFill>
                    <a:srgbClr val="C00000"/>
                  </a:solidFill>
                </a:rPr>
                <a:t>3</a:t>
              </a:r>
              <a:r>
                <a:rPr lang="sv-SE" sz="1600" dirty="0"/>
                <a:t> · 15 kg = 45 kg.</a:t>
              </a: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711C9EF3-B7FF-584E-B6E9-BA74C37342ED}"/>
              </a:ext>
            </a:extLst>
          </p:cNvPr>
          <p:cNvGrpSpPr/>
          <p:nvPr/>
        </p:nvGrpSpPr>
        <p:grpSpPr>
          <a:xfrm>
            <a:off x="778338" y="4316298"/>
            <a:ext cx="2117261" cy="569673"/>
            <a:chOff x="4624955" y="4014721"/>
            <a:chExt cx="1985075" cy="569673"/>
          </a:xfrm>
        </p:grpSpPr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FD8357C-705F-2240-B255-B7D8B4C2E7CA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            av 60 kg </a:t>
              </a:r>
              <a:r>
                <a:rPr lang="sv-SE" dirty="0"/>
                <a:t>=</a:t>
              </a:r>
            </a:p>
          </p:txBody>
        </p:sp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2949F46A-7787-0E42-93C1-583CF3E481CE}"/>
                </a:ext>
              </a:extLst>
            </p:cNvPr>
            <p:cNvGrpSpPr/>
            <p:nvPr/>
          </p:nvGrpSpPr>
          <p:grpSpPr>
            <a:xfrm>
              <a:off x="5048646" y="4014721"/>
              <a:ext cx="332242" cy="569673"/>
              <a:chOff x="3694260" y="1893289"/>
              <a:chExt cx="332242" cy="569673"/>
            </a:xfrm>
          </p:grpSpPr>
          <p:sp>
            <p:nvSpPr>
              <p:cNvPr id="63" name="textruta 62">
                <a:extLst>
                  <a:ext uri="{FF2B5EF4-FFF2-40B4-BE49-F238E27FC236}">
                    <a16:creationId xmlns:a16="http://schemas.microsoft.com/office/drawing/2014/main" id="{63684243-870A-5242-9449-8F153CDDAA4A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303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64" name="textruta 63">
                <a:extLst>
                  <a:ext uri="{FF2B5EF4-FFF2-40B4-BE49-F238E27FC236}">
                    <a16:creationId xmlns:a16="http://schemas.microsoft.com/office/drawing/2014/main" id="{7F1DABE7-94AE-B747-AFDA-EB470657DADC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65" name="Rak 64">
                <a:extLst>
                  <a:ext uri="{FF2B5EF4-FFF2-40B4-BE49-F238E27FC236}">
                    <a16:creationId xmlns:a16="http://schemas.microsoft.com/office/drawing/2014/main" id="{A460D6ED-F682-A442-8CF4-9D36CA8A5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ktangel 71">
            <a:extLst>
              <a:ext uri="{FF2B5EF4-FFF2-40B4-BE49-F238E27FC236}">
                <a16:creationId xmlns:a16="http://schemas.microsoft.com/office/drawing/2014/main" id="{187B4883-687F-AF46-8581-5DC7AADBA822}"/>
              </a:ext>
            </a:extLst>
          </p:cNvPr>
          <p:cNvSpPr/>
          <p:nvPr/>
        </p:nvSpPr>
        <p:spPr>
          <a:xfrm>
            <a:off x="2478814" y="4404524"/>
            <a:ext cx="151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solidFill>
                  <a:srgbClr val="C00000"/>
                </a:solidFill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· 15 kg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0B664D78-916D-4E42-BEB2-44C87579D693}"/>
              </a:ext>
            </a:extLst>
          </p:cNvPr>
          <p:cNvSpPr/>
          <p:nvPr/>
        </p:nvSpPr>
        <p:spPr>
          <a:xfrm>
            <a:off x="3624891" y="4386577"/>
            <a:ext cx="1063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45 kg</a:t>
            </a:r>
            <a:endParaRPr lang="sv-SE" dirty="0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760949F-CDDD-E643-8537-D8DED966DC35}"/>
              </a:ext>
            </a:extLst>
          </p:cNvPr>
          <p:cNvSpPr/>
          <p:nvPr/>
        </p:nvSpPr>
        <p:spPr>
          <a:xfrm>
            <a:off x="1499209" y="2532409"/>
            <a:ext cx="131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av 20 kr </a:t>
            </a:r>
            <a:r>
              <a:rPr lang="sv-SE" dirty="0"/>
              <a:t>=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BFFE325-AB88-4F41-8C79-1E95AD3BDAFD}"/>
              </a:ext>
            </a:extLst>
          </p:cNvPr>
          <p:cNvSpPr/>
          <p:nvPr/>
        </p:nvSpPr>
        <p:spPr>
          <a:xfrm>
            <a:off x="1518043" y="3611677"/>
            <a:ext cx="131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av 60 kg </a:t>
            </a:r>
            <a:r>
              <a:rPr lang="sv-SE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30415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47" grpId="0"/>
      <p:bldP spid="72" grpId="0"/>
      <p:bldP spid="73" grpId="0"/>
      <p:bldP spid="66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55317228-6168-8946-87F7-22E6EFC5A8CE}"/>
              </a:ext>
            </a:extLst>
          </p:cNvPr>
          <p:cNvGrpSpPr/>
          <p:nvPr/>
        </p:nvGrpSpPr>
        <p:grpSpPr>
          <a:xfrm>
            <a:off x="2290255" y="1358610"/>
            <a:ext cx="1786237" cy="614169"/>
            <a:chOff x="4624956" y="3990832"/>
            <a:chExt cx="1674718" cy="614169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B63ADD64-081A-8843-8FF9-BC26E826F2E6}"/>
                </a:ext>
              </a:extLst>
            </p:cNvPr>
            <p:cNvSpPr/>
            <p:nvPr/>
          </p:nvSpPr>
          <p:spPr>
            <a:xfrm>
              <a:off x="4624956" y="4102947"/>
              <a:ext cx="16747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</a:t>
              </a:r>
              <a:r>
                <a:rPr lang="sv-SE" dirty="0"/>
                <a:t> a)  	     h = </a:t>
              </a:r>
              <a:r>
                <a:rPr lang="sv-SE" b="1" dirty="0">
                  <a:solidFill>
                    <a:srgbClr val="C00000"/>
                  </a:solidFill>
                </a:rPr>
                <a:t>?</a:t>
              </a:r>
              <a:r>
                <a:rPr lang="sv-SE" dirty="0"/>
                <a:t> min</a:t>
              </a:r>
            </a:p>
          </p:txBody>
        </p: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B343C097-9348-7349-BB83-A75ABCC0DA27}"/>
                </a:ext>
              </a:extLst>
            </p:cNvPr>
            <p:cNvGrpSpPr/>
            <p:nvPr/>
          </p:nvGrpSpPr>
          <p:grpSpPr>
            <a:xfrm>
              <a:off x="5076996" y="3990832"/>
              <a:ext cx="282851" cy="614169"/>
              <a:chOff x="3722610" y="1869400"/>
              <a:chExt cx="282851" cy="614169"/>
            </a:xfrm>
          </p:grpSpPr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EF50B82C-063E-904F-AA09-95600A8C102C}"/>
                  </a:ext>
                </a:extLst>
              </p:cNvPr>
              <p:cNvSpPr txBox="1"/>
              <p:nvPr/>
            </p:nvSpPr>
            <p:spPr>
              <a:xfrm>
                <a:off x="3722610" y="1869400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AC386039-FBBC-6F44-BB27-82E467950C45}"/>
                  </a:ext>
                </a:extLst>
              </p:cNvPr>
              <p:cNvSpPr txBox="1"/>
              <p:nvPr/>
            </p:nvSpPr>
            <p:spPr>
              <a:xfrm>
                <a:off x="3722610" y="2114237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9" name="Rak 8">
                <a:extLst>
                  <a:ext uri="{FF2B5EF4-FFF2-40B4-BE49-F238E27FC236}">
                    <a16:creationId xmlns:a16="http://schemas.microsoft.com/office/drawing/2014/main" id="{B229BDBC-F0EE-5445-BC46-4C10F91277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E6B95DAA-C6A3-1B46-B86C-C600322191CA}"/>
              </a:ext>
            </a:extLst>
          </p:cNvPr>
          <p:cNvSpPr/>
          <p:nvPr/>
        </p:nvSpPr>
        <p:spPr>
          <a:xfrm>
            <a:off x="3843448" y="212467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C9D65C-0D68-D549-94B0-DEBBC8A9B884}"/>
              </a:ext>
            </a:extLst>
          </p:cNvPr>
          <p:cNvSpPr/>
          <p:nvPr/>
        </p:nvSpPr>
        <p:spPr>
          <a:xfrm>
            <a:off x="3393032" y="900954"/>
            <a:ext cx="235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Vilka tal saknas? 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7911ABEE-2964-5647-8A96-803AE29D9020}"/>
              </a:ext>
            </a:extLst>
          </p:cNvPr>
          <p:cNvGrpSpPr/>
          <p:nvPr/>
        </p:nvGrpSpPr>
        <p:grpSpPr>
          <a:xfrm>
            <a:off x="4818615" y="1326343"/>
            <a:ext cx="2357935" cy="614169"/>
            <a:chOff x="4624956" y="3990832"/>
            <a:chExt cx="2210724" cy="614169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656C4D80-14A8-A34A-B5EC-A945C4576C74}"/>
                </a:ext>
              </a:extLst>
            </p:cNvPr>
            <p:cNvSpPr/>
            <p:nvPr/>
          </p:nvSpPr>
          <p:spPr>
            <a:xfrm>
              <a:off x="4624956" y="4102947"/>
              <a:ext cx="22107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</a:t>
              </a:r>
              <a:r>
                <a:rPr lang="sv-SE" dirty="0"/>
                <a:t> b)  	     år = </a:t>
              </a:r>
              <a:r>
                <a:rPr lang="sv-SE" b="1" dirty="0">
                  <a:solidFill>
                    <a:srgbClr val="C00000"/>
                  </a:solidFill>
                </a:rPr>
                <a:t>?</a:t>
              </a:r>
              <a:r>
                <a:rPr lang="sv-SE" dirty="0"/>
                <a:t> mån</a:t>
              </a:r>
            </a:p>
          </p:txBody>
        </p: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EBC54105-2138-964F-AE45-1A0C609D3B2A}"/>
                </a:ext>
              </a:extLst>
            </p:cNvPr>
            <p:cNvGrpSpPr/>
            <p:nvPr/>
          </p:nvGrpSpPr>
          <p:grpSpPr>
            <a:xfrm>
              <a:off x="5076996" y="3990832"/>
              <a:ext cx="282851" cy="614169"/>
              <a:chOff x="3722610" y="1869400"/>
              <a:chExt cx="282851" cy="614169"/>
            </a:xfrm>
          </p:grpSpPr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DCFF16F6-582C-2F49-AB49-0B96E86B5AA2}"/>
                  </a:ext>
                </a:extLst>
              </p:cNvPr>
              <p:cNvSpPr txBox="1"/>
              <p:nvPr/>
            </p:nvSpPr>
            <p:spPr>
              <a:xfrm>
                <a:off x="3722610" y="1869400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CC1ADAF2-5E83-7F4F-8E79-890903B61419}"/>
                  </a:ext>
                </a:extLst>
              </p:cNvPr>
              <p:cNvSpPr txBox="1"/>
              <p:nvPr/>
            </p:nvSpPr>
            <p:spPr>
              <a:xfrm>
                <a:off x="3722610" y="2114237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cxnSp>
            <p:nvCxnSpPr>
              <p:cNvPr id="17" name="Rak 16">
                <a:extLst>
                  <a:ext uri="{FF2B5EF4-FFF2-40B4-BE49-F238E27FC236}">
                    <a16:creationId xmlns:a16="http://schemas.microsoft.com/office/drawing/2014/main" id="{773F9EBF-BA9F-394C-9072-3D6A023422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2AA99677-A421-6B46-819A-99EF01D82C17}"/>
              </a:ext>
            </a:extLst>
          </p:cNvPr>
          <p:cNvGrpSpPr/>
          <p:nvPr/>
        </p:nvGrpSpPr>
        <p:grpSpPr>
          <a:xfrm>
            <a:off x="778338" y="2486739"/>
            <a:ext cx="2117261" cy="569673"/>
            <a:chOff x="4624955" y="4014721"/>
            <a:chExt cx="1985075" cy="569673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236871B5-6351-CF4C-9C77-E45B986CB6E1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</a:t>
              </a:r>
              <a:r>
                <a:rPr lang="sv-SE" dirty="0">
                  <a:latin typeface="Bradley Hand" pitchFamily="2" charset="77"/>
                </a:rPr>
                <a:t>a)       h </a:t>
              </a:r>
              <a:r>
                <a:rPr lang="sv-SE" dirty="0"/>
                <a:t>=</a:t>
              </a:r>
            </a:p>
          </p:txBody>
        </p: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04044B72-78DF-A541-8B95-2A2A7FACE5C6}"/>
                </a:ext>
              </a:extLst>
            </p:cNvPr>
            <p:cNvGrpSpPr/>
            <p:nvPr/>
          </p:nvGrpSpPr>
          <p:grpSpPr>
            <a:xfrm>
              <a:off x="5048646" y="4014721"/>
              <a:ext cx="315709" cy="569673"/>
              <a:chOff x="3694260" y="1893289"/>
              <a:chExt cx="315709" cy="569673"/>
            </a:xfrm>
          </p:grpSpPr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02C6E6EB-E598-494C-B5BB-10A9451F39C9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28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45" name="textruta 44">
                <a:extLst>
                  <a:ext uri="{FF2B5EF4-FFF2-40B4-BE49-F238E27FC236}">
                    <a16:creationId xmlns:a16="http://schemas.microsoft.com/office/drawing/2014/main" id="{15884EF2-24C9-634D-A614-3D9856295F34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46" name="Rak 45">
                <a:extLst>
                  <a:ext uri="{FF2B5EF4-FFF2-40B4-BE49-F238E27FC236}">
                    <a16:creationId xmlns:a16="http://schemas.microsoft.com/office/drawing/2014/main" id="{194D719E-D689-CB4F-88A0-406F93224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58E88C2B-90FC-9047-8573-30D82ECA1DE6}"/>
              </a:ext>
            </a:extLst>
          </p:cNvPr>
          <p:cNvGrpSpPr/>
          <p:nvPr/>
        </p:nvGrpSpPr>
        <p:grpSpPr>
          <a:xfrm>
            <a:off x="1414866" y="2475712"/>
            <a:ext cx="1615088" cy="593562"/>
            <a:chOff x="4636767" y="3990832"/>
            <a:chExt cx="1514254" cy="593562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F1B631CE-91E5-2D49-9130-351B006C4BF4}"/>
                </a:ext>
              </a:extLst>
            </p:cNvPr>
            <p:cNvSpPr/>
            <p:nvPr/>
          </p:nvSpPr>
          <p:spPr>
            <a:xfrm>
              <a:off x="4636767" y="4101859"/>
              <a:ext cx="15142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	      min </a:t>
              </a:r>
              <a:r>
                <a:rPr lang="sv-SE" dirty="0"/>
                <a:t>=</a:t>
              </a:r>
            </a:p>
          </p:txBody>
        </p:sp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892488EB-91BD-D84D-9C5D-241BECB780F8}"/>
                </a:ext>
              </a:extLst>
            </p:cNvPr>
            <p:cNvGrpSpPr/>
            <p:nvPr/>
          </p:nvGrpSpPr>
          <p:grpSpPr>
            <a:xfrm>
              <a:off x="5048646" y="3990832"/>
              <a:ext cx="428633" cy="593562"/>
              <a:chOff x="3694260" y="1869400"/>
              <a:chExt cx="428633" cy="593562"/>
            </a:xfrm>
          </p:grpSpPr>
          <p:sp>
            <p:nvSpPr>
              <p:cNvPr id="50" name="textruta 49">
                <a:extLst>
                  <a:ext uri="{FF2B5EF4-FFF2-40B4-BE49-F238E27FC236}">
                    <a16:creationId xmlns:a16="http://schemas.microsoft.com/office/drawing/2014/main" id="{2ACCC721-D786-A047-8CC2-F7D48DD95903}"/>
                  </a:ext>
                </a:extLst>
              </p:cNvPr>
              <p:cNvSpPr txBox="1"/>
              <p:nvPr/>
            </p:nvSpPr>
            <p:spPr>
              <a:xfrm>
                <a:off x="3694260" y="1869400"/>
                <a:ext cx="428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60</a:t>
                </a:r>
              </a:p>
            </p:txBody>
          </p:sp>
          <p:sp>
            <p:nvSpPr>
              <p:cNvPr id="51" name="textruta 50">
                <a:extLst>
                  <a:ext uri="{FF2B5EF4-FFF2-40B4-BE49-F238E27FC236}">
                    <a16:creationId xmlns:a16="http://schemas.microsoft.com/office/drawing/2014/main" id="{AF8A9D0D-9B9A-8741-8CE7-EB5C282C0896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308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52" name="Rak 51">
                <a:extLst>
                  <a:ext uri="{FF2B5EF4-FFF2-40B4-BE49-F238E27FC236}">
                    <a16:creationId xmlns:a16="http://schemas.microsoft.com/office/drawing/2014/main" id="{9CA9250F-913A-A946-8BD4-A0C5C2EE39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ktangel 52">
            <a:extLst>
              <a:ext uri="{FF2B5EF4-FFF2-40B4-BE49-F238E27FC236}">
                <a16:creationId xmlns:a16="http://schemas.microsoft.com/office/drawing/2014/main" id="{6869068B-5D09-104D-ACD3-8E9E51B944F1}"/>
              </a:ext>
            </a:extLst>
          </p:cNvPr>
          <p:cNvSpPr/>
          <p:nvPr/>
        </p:nvSpPr>
        <p:spPr>
          <a:xfrm>
            <a:off x="2760789" y="2586099"/>
            <a:ext cx="118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15 min</a:t>
            </a:r>
            <a:endParaRPr lang="sv-SE" dirty="0"/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1C371E9D-0E10-7541-A5BA-057475178BF8}"/>
              </a:ext>
            </a:extLst>
          </p:cNvPr>
          <p:cNvGrpSpPr/>
          <p:nvPr/>
        </p:nvGrpSpPr>
        <p:grpSpPr>
          <a:xfrm>
            <a:off x="778338" y="3283564"/>
            <a:ext cx="2117261" cy="569673"/>
            <a:chOff x="4624955" y="4014721"/>
            <a:chExt cx="1985075" cy="569673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2D8651A3-8CC7-7142-9684-9068E97835CD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           </a:t>
              </a:r>
              <a:r>
                <a:rPr lang="sv-SE" dirty="0">
                  <a:latin typeface="Bradley Hand" pitchFamily="2" charset="77"/>
                </a:rPr>
                <a:t>h</a:t>
              </a:r>
              <a:r>
                <a:rPr lang="sv-SE" dirty="0"/>
                <a:t> =</a:t>
              </a:r>
            </a:p>
          </p:txBody>
        </p:sp>
        <p:grpSp>
          <p:nvGrpSpPr>
            <p:cNvPr id="66" name="Grupp 65">
              <a:extLst>
                <a:ext uri="{FF2B5EF4-FFF2-40B4-BE49-F238E27FC236}">
                  <a16:creationId xmlns:a16="http://schemas.microsoft.com/office/drawing/2014/main" id="{F43F30F5-F8BA-8040-94BC-D5DC80884121}"/>
                </a:ext>
              </a:extLst>
            </p:cNvPr>
            <p:cNvGrpSpPr/>
            <p:nvPr/>
          </p:nvGrpSpPr>
          <p:grpSpPr>
            <a:xfrm>
              <a:off x="5048646" y="4014721"/>
              <a:ext cx="332242" cy="569673"/>
              <a:chOff x="3694260" y="1893289"/>
              <a:chExt cx="332242" cy="569673"/>
            </a:xfrm>
          </p:grpSpPr>
          <p:sp>
            <p:nvSpPr>
              <p:cNvPr id="67" name="textruta 66">
                <a:extLst>
                  <a:ext uri="{FF2B5EF4-FFF2-40B4-BE49-F238E27FC236}">
                    <a16:creationId xmlns:a16="http://schemas.microsoft.com/office/drawing/2014/main" id="{39AE661A-1685-BD44-995C-62BADB203485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303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1B2625C3-9A3F-4542-87E4-5F1EF4CD52C6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69" name="Rak 68">
                <a:extLst>
                  <a:ext uri="{FF2B5EF4-FFF2-40B4-BE49-F238E27FC236}">
                    <a16:creationId xmlns:a16="http://schemas.microsoft.com/office/drawing/2014/main" id="{FA409634-E749-3F48-BE60-50B439A30B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ktangel 69">
            <a:extLst>
              <a:ext uri="{FF2B5EF4-FFF2-40B4-BE49-F238E27FC236}">
                <a16:creationId xmlns:a16="http://schemas.microsoft.com/office/drawing/2014/main" id="{A044E241-DBB8-0542-93EE-FA1A3A86BEAD}"/>
              </a:ext>
            </a:extLst>
          </p:cNvPr>
          <p:cNvSpPr/>
          <p:nvPr/>
        </p:nvSpPr>
        <p:spPr>
          <a:xfrm>
            <a:off x="1720780" y="3347736"/>
            <a:ext cx="167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 </a:t>
            </a:r>
            <a:r>
              <a:rPr lang="sv-SE" dirty="0">
                <a:solidFill>
                  <a:srgbClr val="C00000"/>
                </a:solidFill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· 15 min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D0068CE4-9B0C-F24C-A9B9-CCD2F1C29F00}"/>
              </a:ext>
            </a:extLst>
          </p:cNvPr>
          <p:cNvSpPr/>
          <p:nvPr/>
        </p:nvSpPr>
        <p:spPr>
          <a:xfrm>
            <a:off x="3029954" y="3345665"/>
            <a:ext cx="1321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45 min</a:t>
            </a:r>
            <a:endParaRPr lang="sv-SE" dirty="0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C3101CC4-3CFE-BE48-BD11-C86232E94939}"/>
              </a:ext>
            </a:extLst>
          </p:cNvPr>
          <p:cNvSpPr/>
          <p:nvPr/>
        </p:nvSpPr>
        <p:spPr>
          <a:xfrm>
            <a:off x="5402216" y="2254020"/>
            <a:ext cx="3646155" cy="7540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Det går 60 min på en timme. Dividera med </a:t>
            </a:r>
            <a:r>
              <a:rPr lang="sv-SE" sz="1400" dirty="0">
                <a:solidFill>
                  <a:srgbClr val="C00000"/>
                </a:solidFill>
              </a:rPr>
              <a:t>4 </a:t>
            </a:r>
            <a:r>
              <a:rPr lang="sv-SE" sz="1400" dirty="0"/>
              <a:t>för att beräkna mycket en fjärdedel av 60 min är. </a:t>
            </a:r>
          </a:p>
          <a:p>
            <a:endParaRPr lang="sv-SE" sz="800" dirty="0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35FC674B-5CBF-BB4C-BA0D-BAAB1212966B}"/>
              </a:ext>
            </a:extLst>
          </p:cNvPr>
          <p:cNvSpPr/>
          <p:nvPr/>
        </p:nvSpPr>
        <p:spPr>
          <a:xfrm>
            <a:off x="5402215" y="3179429"/>
            <a:ext cx="3558905" cy="7540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Sedan multiplicerar du med </a:t>
            </a:r>
            <a:r>
              <a:rPr lang="sv-SE" sz="1400" dirty="0">
                <a:solidFill>
                  <a:srgbClr val="C00000"/>
                </a:solidFill>
              </a:rPr>
              <a:t>3</a:t>
            </a:r>
            <a:r>
              <a:rPr lang="sv-SE" sz="1400" dirty="0"/>
              <a:t> för att beräkna mycket tre fjärdedelar av 60 min är. </a:t>
            </a:r>
          </a:p>
          <a:p>
            <a:endParaRPr lang="sv-SE" sz="800" dirty="0"/>
          </a:p>
        </p:txBody>
      </p:sp>
      <p:grpSp>
        <p:nvGrpSpPr>
          <p:cNvPr id="76" name="Grupp 75">
            <a:extLst>
              <a:ext uri="{FF2B5EF4-FFF2-40B4-BE49-F238E27FC236}">
                <a16:creationId xmlns:a16="http://schemas.microsoft.com/office/drawing/2014/main" id="{E9FCF8E9-D804-B645-A0E7-652262ACB66B}"/>
              </a:ext>
            </a:extLst>
          </p:cNvPr>
          <p:cNvGrpSpPr/>
          <p:nvPr/>
        </p:nvGrpSpPr>
        <p:grpSpPr>
          <a:xfrm>
            <a:off x="778337" y="4667396"/>
            <a:ext cx="2117261" cy="569673"/>
            <a:chOff x="4624955" y="4014721"/>
            <a:chExt cx="1985075" cy="569673"/>
          </a:xfrm>
        </p:grpSpPr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65F69EA4-E954-AD4B-B236-6C022DE20078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</a:t>
              </a:r>
              <a:r>
                <a:rPr lang="sv-SE" dirty="0">
                  <a:latin typeface="Bradley Hand" pitchFamily="2" charset="77"/>
                </a:rPr>
                <a:t>b)       år </a:t>
              </a:r>
              <a:r>
                <a:rPr lang="sv-SE" dirty="0"/>
                <a:t>=</a:t>
              </a:r>
            </a:p>
          </p:txBody>
        </p:sp>
        <p:grpSp>
          <p:nvGrpSpPr>
            <p:cNvPr id="78" name="Grupp 77">
              <a:extLst>
                <a:ext uri="{FF2B5EF4-FFF2-40B4-BE49-F238E27FC236}">
                  <a16:creationId xmlns:a16="http://schemas.microsoft.com/office/drawing/2014/main" id="{05CB79CD-0679-2E44-98E6-F22342276015}"/>
                </a:ext>
              </a:extLst>
            </p:cNvPr>
            <p:cNvGrpSpPr/>
            <p:nvPr/>
          </p:nvGrpSpPr>
          <p:grpSpPr>
            <a:xfrm>
              <a:off x="5048646" y="4014721"/>
              <a:ext cx="315709" cy="569673"/>
              <a:chOff x="3694260" y="1893289"/>
              <a:chExt cx="315709" cy="569673"/>
            </a:xfrm>
          </p:grpSpPr>
          <p:sp>
            <p:nvSpPr>
              <p:cNvPr id="79" name="textruta 78">
                <a:extLst>
                  <a:ext uri="{FF2B5EF4-FFF2-40B4-BE49-F238E27FC236}">
                    <a16:creationId xmlns:a16="http://schemas.microsoft.com/office/drawing/2014/main" id="{2A44E5FF-38E5-B244-8B0D-6B111699B38A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28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80" name="textruta 79">
                <a:extLst>
                  <a:ext uri="{FF2B5EF4-FFF2-40B4-BE49-F238E27FC236}">
                    <a16:creationId xmlns:a16="http://schemas.microsoft.com/office/drawing/2014/main" id="{BD109EE1-158B-8842-89B9-B19C7AE7151E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</a:t>
                </a:r>
              </a:p>
            </p:txBody>
          </p:sp>
          <p:cxnSp>
            <p:nvCxnSpPr>
              <p:cNvPr id="81" name="Rak 80">
                <a:extLst>
                  <a:ext uri="{FF2B5EF4-FFF2-40B4-BE49-F238E27FC236}">
                    <a16:creationId xmlns:a16="http://schemas.microsoft.com/office/drawing/2014/main" id="{10DC6F3F-EC63-9E4A-A65D-66F8070405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upp 81">
            <a:extLst>
              <a:ext uri="{FF2B5EF4-FFF2-40B4-BE49-F238E27FC236}">
                <a16:creationId xmlns:a16="http://schemas.microsoft.com/office/drawing/2014/main" id="{D6F5BB01-4338-BF48-8AA5-7A236D5203D2}"/>
              </a:ext>
            </a:extLst>
          </p:cNvPr>
          <p:cNvGrpSpPr/>
          <p:nvPr/>
        </p:nvGrpSpPr>
        <p:grpSpPr>
          <a:xfrm>
            <a:off x="1484222" y="4665580"/>
            <a:ext cx="1672252" cy="593562"/>
            <a:chOff x="4636767" y="3990832"/>
            <a:chExt cx="1567849" cy="593562"/>
          </a:xfrm>
        </p:grpSpPr>
        <p:sp>
          <p:nvSpPr>
            <p:cNvPr id="83" name="Rektangel 82">
              <a:extLst>
                <a:ext uri="{FF2B5EF4-FFF2-40B4-BE49-F238E27FC236}">
                  <a16:creationId xmlns:a16="http://schemas.microsoft.com/office/drawing/2014/main" id="{AD0821AC-6C43-5443-B58C-11F3A73E9A34}"/>
                </a:ext>
              </a:extLst>
            </p:cNvPr>
            <p:cNvSpPr/>
            <p:nvPr/>
          </p:nvSpPr>
          <p:spPr>
            <a:xfrm>
              <a:off x="4636767" y="4101859"/>
              <a:ext cx="1567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</a:t>
              </a:r>
              <a:r>
                <a:rPr lang="sv-SE" dirty="0">
                  <a:latin typeface="Bradley Hand" pitchFamily="2" charset="77"/>
                </a:rPr>
                <a:t>	      mån </a:t>
              </a:r>
              <a:r>
                <a:rPr lang="sv-SE" dirty="0"/>
                <a:t>=</a:t>
              </a:r>
            </a:p>
          </p:txBody>
        </p:sp>
        <p:grpSp>
          <p:nvGrpSpPr>
            <p:cNvPr id="84" name="Grupp 83">
              <a:extLst>
                <a:ext uri="{FF2B5EF4-FFF2-40B4-BE49-F238E27FC236}">
                  <a16:creationId xmlns:a16="http://schemas.microsoft.com/office/drawing/2014/main" id="{01A9A986-48A1-3245-84FF-FEB63EA65A5B}"/>
                </a:ext>
              </a:extLst>
            </p:cNvPr>
            <p:cNvGrpSpPr/>
            <p:nvPr/>
          </p:nvGrpSpPr>
          <p:grpSpPr>
            <a:xfrm>
              <a:off x="5048646" y="3990832"/>
              <a:ext cx="422621" cy="593562"/>
              <a:chOff x="3694260" y="1869400"/>
              <a:chExt cx="422621" cy="593562"/>
            </a:xfrm>
          </p:grpSpPr>
          <p:sp>
            <p:nvSpPr>
              <p:cNvPr id="85" name="textruta 84">
                <a:extLst>
                  <a:ext uri="{FF2B5EF4-FFF2-40B4-BE49-F238E27FC236}">
                    <a16:creationId xmlns:a16="http://schemas.microsoft.com/office/drawing/2014/main" id="{7ED63D58-0DA8-314C-82FB-FBB81592FF61}"/>
                  </a:ext>
                </a:extLst>
              </p:cNvPr>
              <p:cNvSpPr txBox="1"/>
              <p:nvPr/>
            </p:nvSpPr>
            <p:spPr>
              <a:xfrm>
                <a:off x="3694260" y="1869400"/>
                <a:ext cx="422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12</a:t>
                </a:r>
              </a:p>
            </p:txBody>
          </p:sp>
          <p:sp>
            <p:nvSpPr>
              <p:cNvPr id="86" name="textruta 85">
                <a:extLst>
                  <a:ext uri="{FF2B5EF4-FFF2-40B4-BE49-F238E27FC236}">
                    <a16:creationId xmlns:a16="http://schemas.microsoft.com/office/drawing/2014/main" id="{D9DB30DD-C5EC-4F43-ABE2-63EADCAD4564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311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</a:rPr>
                  <a:t>6</a:t>
                </a:r>
              </a:p>
            </p:txBody>
          </p:sp>
          <p:cxnSp>
            <p:nvCxnSpPr>
              <p:cNvPr id="87" name="Rak 86">
                <a:extLst>
                  <a:ext uri="{FF2B5EF4-FFF2-40B4-BE49-F238E27FC236}">
                    <a16:creationId xmlns:a16="http://schemas.microsoft.com/office/drawing/2014/main" id="{4D252639-0126-1D4F-8971-5CBCE1425D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Rektangel 87">
            <a:extLst>
              <a:ext uri="{FF2B5EF4-FFF2-40B4-BE49-F238E27FC236}">
                <a16:creationId xmlns:a16="http://schemas.microsoft.com/office/drawing/2014/main" id="{E2C0C4CA-0199-6147-A730-FFD62DCDDE0F}"/>
              </a:ext>
            </a:extLst>
          </p:cNvPr>
          <p:cNvSpPr/>
          <p:nvPr/>
        </p:nvSpPr>
        <p:spPr>
          <a:xfrm>
            <a:off x="2888341" y="4778678"/>
            <a:ext cx="118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2 mån</a:t>
            </a:r>
            <a:endParaRPr lang="sv-SE" dirty="0"/>
          </a:p>
        </p:txBody>
      </p:sp>
      <p:grpSp>
        <p:nvGrpSpPr>
          <p:cNvPr id="89" name="Grupp 88">
            <a:extLst>
              <a:ext uri="{FF2B5EF4-FFF2-40B4-BE49-F238E27FC236}">
                <a16:creationId xmlns:a16="http://schemas.microsoft.com/office/drawing/2014/main" id="{A4E5E1BA-EF56-BE40-9532-C06526C32B5A}"/>
              </a:ext>
            </a:extLst>
          </p:cNvPr>
          <p:cNvGrpSpPr/>
          <p:nvPr/>
        </p:nvGrpSpPr>
        <p:grpSpPr>
          <a:xfrm>
            <a:off x="744517" y="5393329"/>
            <a:ext cx="2117261" cy="569673"/>
            <a:chOff x="4624955" y="4014721"/>
            <a:chExt cx="1985075" cy="569673"/>
          </a:xfrm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B8CCD340-D3C4-AC4E-A35D-926FF80512F6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           </a:t>
              </a:r>
              <a:r>
                <a:rPr lang="sv-SE" dirty="0">
                  <a:latin typeface="Bradley Hand" pitchFamily="2" charset="77"/>
                </a:rPr>
                <a:t>år</a:t>
              </a:r>
              <a:r>
                <a:rPr lang="sv-SE" dirty="0"/>
                <a:t> =</a:t>
              </a:r>
            </a:p>
          </p:txBody>
        </p:sp>
        <p:grpSp>
          <p:nvGrpSpPr>
            <p:cNvPr id="91" name="Grupp 90">
              <a:extLst>
                <a:ext uri="{FF2B5EF4-FFF2-40B4-BE49-F238E27FC236}">
                  <a16:creationId xmlns:a16="http://schemas.microsoft.com/office/drawing/2014/main" id="{241081C2-1B4A-EC44-9314-6885AA30F18D}"/>
                </a:ext>
              </a:extLst>
            </p:cNvPr>
            <p:cNvGrpSpPr/>
            <p:nvPr/>
          </p:nvGrpSpPr>
          <p:grpSpPr>
            <a:xfrm>
              <a:off x="5048646" y="4014721"/>
              <a:ext cx="332242" cy="569673"/>
              <a:chOff x="3694260" y="1893289"/>
              <a:chExt cx="332242" cy="569673"/>
            </a:xfrm>
          </p:grpSpPr>
          <p:sp>
            <p:nvSpPr>
              <p:cNvPr id="92" name="textruta 91">
                <a:extLst>
                  <a:ext uri="{FF2B5EF4-FFF2-40B4-BE49-F238E27FC236}">
                    <a16:creationId xmlns:a16="http://schemas.microsoft.com/office/drawing/2014/main" id="{822E5280-7B52-574D-9A07-BC748B21B768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303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5</a:t>
                </a:r>
              </a:p>
            </p:txBody>
          </p:sp>
          <p:sp>
            <p:nvSpPr>
              <p:cNvPr id="93" name="textruta 92">
                <a:extLst>
                  <a:ext uri="{FF2B5EF4-FFF2-40B4-BE49-F238E27FC236}">
                    <a16:creationId xmlns:a16="http://schemas.microsoft.com/office/drawing/2014/main" id="{DB72BB40-B11F-0447-ADE6-E2CD65B13B07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</a:t>
                </a:r>
              </a:p>
            </p:txBody>
          </p:sp>
          <p:cxnSp>
            <p:nvCxnSpPr>
              <p:cNvPr id="94" name="Rak 93">
                <a:extLst>
                  <a:ext uri="{FF2B5EF4-FFF2-40B4-BE49-F238E27FC236}">
                    <a16:creationId xmlns:a16="http://schemas.microsoft.com/office/drawing/2014/main" id="{BD6A2403-8570-FD40-8BF6-911851695A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Rektangel 94">
            <a:extLst>
              <a:ext uri="{FF2B5EF4-FFF2-40B4-BE49-F238E27FC236}">
                <a16:creationId xmlns:a16="http://schemas.microsoft.com/office/drawing/2014/main" id="{64198A04-C7E4-554B-97D3-810F174AA852}"/>
              </a:ext>
            </a:extLst>
          </p:cNvPr>
          <p:cNvSpPr/>
          <p:nvPr/>
        </p:nvSpPr>
        <p:spPr>
          <a:xfrm>
            <a:off x="1727185" y="5471684"/>
            <a:ext cx="167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solidFill>
                  <a:srgbClr val="C00000"/>
                </a:solidFill>
                <a:latin typeface="Bradley Hand" pitchFamily="2" charset="77"/>
              </a:rPr>
              <a:t>5</a:t>
            </a:r>
            <a:r>
              <a:rPr lang="sv-SE" dirty="0">
                <a:latin typeface="Bradley Hand" pitchFamily="2" charset="77"/>
              </a:rPr>
              <a:t> · 2 mån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E3E64155-F63B-B64E-AB41-7A2B51E13100}"/>
              </a:ext>
            </a:extLst>
          </p:cNvPr>
          <p:cNvSpPr/>
          <p:nvPr/>
        </p:nvSpPr>
        <p:spPr>
          <a:xfrm>
            <a:off x="3063605" y="5464161"/>
            <a:ext cx="1321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 10 mån</a:t>
            </a:r>
            <a:endParaRPr lang="sv-SE" dirty="0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DAFD78C1-39B5-1E42-86AD-A9E114A642CA}"/>
              </a:ext>
            </a:extLst>
          </p:cNvPr>
          <p:cNvSpPr/>
          <p:nvPr/>
        </p:nvSpPr>
        <p:spPr>
          <a:xfrm>
            <a:off x="5445538" y="4446621"/>
            <a:ext cx="3646155" cy="7540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Det går 12 mån på ett år. Dividera med </a:t>
            </a:r>
            <a:r>
              <a:rPr lang="sv-SE" sz="1400" dirty="0">
                <a:solidFill>
                  <a:srgbClr val="C00000"/>
                </a:solidFill>
              </a:rPr>
              <a:t>6 </a:t>
            </a:r>
            <a:r>
              <a:rPr lang="sv-SE" sz="1400" dirty="0"/>
              <a:t>för att beräkna mycket en sjättedel av 12 mån är. </a:t>
            </a:r>
          </a:p>
          <a:p>
            <a:endParaRPr lang="sv-SE" sz="800" dirty="0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1B0B1273-7B0B-164F-B3D3-12BD47256598}"/>
              </a:ext>
            </a:extLst>
          </p:cNvPr>
          <p:cNvSpPr/>
          <p:nvPr/>
        </p:nvSpPr>
        <p:spPr>
          <a:xfrm>
            <a:off x="5445537" y="5372030"/>
            <a:ext cx="3558905" cy="7540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Sedan multiplicerar du med </a:t>
            </a:r>
            <a:r>
              <a:rPr lang="sv-SE" sz="1400" dirty="0">
                <a:solidFill>
                  <a:srgbClr val="C00000"/>
                </a:solidFill>
              </a:rPr>
              <a:t>5</a:t>
            </a:r>
            <a:r>
              <a:rPr lang="sv-SE" sz="1400" dirty="0"/>
              <a:t> för att beräkna mycket 5 sjättedelar av 12 mån är. </a:t>
            </a:r>
          </a:p>
          <a:p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887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3" grpId="0"/>
      <p:bldP spid="70" grpId="0"/>
      <p:bldP spid="71" grpId="0"/>
      <p:bldP spid="73" grpId="0" animBg="1"/>
      <p:bldP spid="75" grpId="0" animBg="1"/>
      <p:bldP spid="88" grpId="0"/>
      <p:bldP spid="95" grpId="0"/>
      <p:bldP spid="96" grpId="0"/>
      <p:bldP spid="97" grpId="0" animBg="1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FB46BCB-C941-DA4F-8F4B-20605D899F8B}"/>
              </a:ext>
            </a:extLst>
          </p:cNvPr>
          <p:cNvSpPr/>
          <p:nvPr/>
        </p:nvSpPr>
        <p:spPr>
          <a:xfrm>
            <a:off x="3843448" y="212467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40C7DFE-E5B7-254C-873C-BC2FCD9032B5}"/>
              </a:ext>
            </a:extLst>
          </p:cNvPr>
          <p:cNvSpPr/>
          <p:nvPr/>
        </p:nvSpPr>
        <p:spPr>
          <a:xfrm>
            <a:off x="3027922" y="778640"/>
            <a:ext cx="3088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många minuter är 0,4 h?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1B908A5-8998-6E49-8480-E0421A0BCFD7}"/>
              </a:ext>
            </a:extLst>
          </p:cNvPr>
          <p:cNvSpPr/>
          <p:nvPr/>
        </p:nvSpPr>
        <p:spPr>
          <a:xfrm>
            <a:off x="1354084" y="1874167"/>
            <a:ext cx="167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 h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7ABACEF-C0D6-3149-B0F3-AC30AB04EB01}"/>
              </a:ext>
            </a:extLst>
          </p:cNvPr>
          <p:cNvSpPr/>
          <p:nvPr/>
        </p:nvSpPr>
        <p:spPr>
          <a:xfrm>
            <a:off x="1799100" y="1874167"/>
            <a:ext cx="1321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60 min</a:t>
            </a:r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CB33D1-63DE-324A-AA06-E9EB1F2B5F5C}"/>
              </a:ext>
            </a:extLst>
          </p:cNvPr>
          <p:cNvSpPr/>
          <p:nvPr/>
        </p:nvSpPr>
        <p:spPr>
          <a:xfrm>
            <a:off x="1156608" y="2609371"/>
            <a:ext cx="923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0,1 h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70BC924-9249-B949-9FFC-B987F47E09D1}"/>
              </a:ext>
            </a:extLst>
          </p:cNvPr>
          <p:cNvSpPr/>
          <p:nvPr/>
        </p:nvSpPr>
        <p:spPr>
          <a:xfrm>
            <a:off x="5393019" y="2058833"/>
            <a:ext cx="3480527" cy="9694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0,1 h är lika med en tiondels timme. Du räknar ut hur mycket en tiondel motsvarar genom att dividera 60 min med </a:t>
            </a:r>
            <a:r>
              <a:rPr lang="sv-SE" sz="1400" dirty="0">
                <a:solidFill>
                  <a:srgbClr val="C00000"/>
                </a:solidFill>
              </a:rPr>
              <a:t>10</a:t>
            </a:r>
            <a:r>
              <a:rPr lang="sv-SE" sz="1400" dirty="0"/>
              <a:t>.</a:t>
            </a:r>
          </a:p>
          <a:p>
            <a:endParaRPr lang="sv-SE" sz="800" dirty="0"/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7AB61979-F8A1-0F44-AC95-1CD40440005E}"/>
              </a:ext>
            </a:extLst>
          </p:cNvPr>
          <p:cNvGrpSpPr/>
          <p:nvPr/>
        </p:nvGrpSpPr>
        <p:grpSpPr>
          <a:xfrm>
            <a:off x="1505174" y="2499347"/>
            <a:ext cx="1615088" cy="593562"/>
            <a:chOff x="4636767" y="3990832"/>
            <a:chExt cx="1514254" cy="593562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773F058C-C8E9-D94B-B282-D1FF0C85ED1D}"/>
                </a:ext>
              </a:extLst>
            </p:cNvPr>
            <p:cNvSpPr/>
            <p:nvPr/>
          </p:nvSpPr>
          <p:spPr>
            <a:xfrm>
              <a:off x="4636767" y="4101859"/>
              <a:ext cx="15142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	      min </a:t>
              </a:r>
              <a:r>
                <a:rPr lang="sv-SE" dirty="0"/>
                <a:t>=</a:t>
              </a:r>
            </a:p>
          </p:txBody>
        </p: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D030ED2E-ED66-CC45-9F71-90306E4A4EE1}"/>
                </a:ext>
              </a:extLst>
            </p:cNvPr>
            <p:cNvGrpSpPr/>
            <p:nvPr/>
          </p:nvGrpSpPr>
          <p:grpSpPr>
            <a:xfrm>
              <a:off x="5048646" y="3990832"/>
              <a:ext cx="439909" cy="593562"/>
              <a:chOff x="3694260" y="1869400"/>
              <a:chExt cx="439909" cy="593562"/>
            </a:xfrm>
          </p:grpSpPr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C3AC66E0-C0BF-5F4A-B200-29704371BB9B}"/>
                  </a:ext>
                </a:extLst>
              </p:cNvPr>
              <p:cNvSpPr txBox="1"/>
              <p:nvPr/>
            </p:nvSpPr>
            <p:spPr>
              <a:xfrm>
                <a:off x="3694260" y="1869400"/>
                <a:ext cx="428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60</a:t>
                </a:r>
              </a:p>
            </p:txBody>
          </p:sp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6F7293E8-A51C-724E-AAF9-B9FE7828B79F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404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19" name="Rak 18">
                <a:extLst>
                  <a:ext uri="{FF2B5EF4-FFF2-40B4-BE49-F238E27FC236}">
                    <a16:creationId xmlns:a16="http://schemas.microsoft.com/office/drawing/2014/main" id="{35046040-D1B5-DD4B-80AE-22751CBFFE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Rektangel 19">
            <a:extLst>
              <a:ext uri="{FF2B5EF4-FFF2-40B4-BE49-F238E27FC236}">
                <a16:creationId xmlns:a16="http://schemas.microsoft.com/office/drawing/2014/main" id="{FB48CAA8-B1E1-4849-AF9E-1F5C75721DF4}"/>
              </a:ext>
            </a:extLst>
          </p:cNvPr>
          <p:cNvSpPr/>
          <p:nvPr/>
        </p:nvSpPr>
        <p:spPr>
          <a:xfrm>
            <a:off x="2827821" y="2611462"/>
            <a:ext cx="118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6 min</a:t>
            </a:r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B91B41C-A5FD-CB4F-9C16-7564B6DEC3C4}"/>
              </a:ext>
            </a:extLst>
          </p:cNvPr>
          <p:cNvSpPr/>
          <p:nvPr/>
        </p:nvSpPr>
        <p:spPr>
          <a:xfrm>
            <a:off x="1156608" y="3459833"/>
            <a:ext cx="923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0,4 h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C333BED-D122-AE47-9A53-B5EB39C97A9A}"/>
              </a:ext>
            </a:extLst>
          </p:cNvPr>
          <p:cNvSpPr/>
          <p:nvPr/>
        </p:nvSpPr>
        <p:spPr>
          <a:xfrm>
            <a:off x="5393019" y="3267472"/>
            <a:ext cx="2594373" cy="7540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Sedan multiplicerar du med </a:t>
            </a:r>
            <a:r>
              <a:rPr lang="sv-SE" sz="1400" dirty="0">
                <a:solidFill>
                  <a:srgbClr val="C00000"/>
                </a:solidFill>
              </a:rPr>
              <a:t>4</a:t>
            </a:r>
            <a:r>
              <a:rPr lang="sv-SE" sz="1400" dirty="0"/>
              <a:t> för att beräkna mycket  0,4 h är. </a:t>
            </a:r>
          </a:p>
          <a:p>
            <a:endParaRPr lang="sv-SE" sz="800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7D00B47-C5F8-0D4E-A968-DD7DE2189649}"/>
              </a:ext>
            </a:extLst>
          </p:cNvPr>
          <p:cNvSpPr/>
          <p:nvPr/>
        </p:nvSpPr>
        <p:spPr>
          <a:xfrm>
            <a:off x="1746019" y="3455043"/>
            <a:ext cx="167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solidFill>
                  <a:srgbClr val="C00000"/>
                </a:solidFill>
                <a:latin typeface="Bradley Hand" pitchFamily="2" charset="77"/>
              </a:rPr>
              <a:t>4 </a:t>
            </a:r>
            <a:r>
              <a:rPr lang="sv-SE" dirty="0">
                <a:latin typeface="Bradley Hand" pitchFamily="2" charset="77"/>
              </a:rPr>
              <a:t>· 6 min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6EC0163-B1D1-8A4A-A269-AC4E588490E3}"/>
              </a:ext>
            </a:extLst>
          </p:cNvPr>
          <p:cNvSpPr/>
          <p:nvPr/>
        </p:nvSpPr>
        <p:spPr>
          <a:xfrm>
            <a:off x="3019826" y="3450253"/>
            <a:ext cx="1321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24 min</a:t>
            </a:r>
            <a:endParaRPr lang="sv-SE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DD8DFB03-4DD3-6148-8EDE-47026E7DF461}"/>
              </a:ext>
            </a:extLst>
          </p:cNvPr>
          <p:cNvSpPr txBox="1"/>
          <p:nvPr/>
        </p:nvSpPr>
        <p:spPr>
          <a:xfrm>
            <a:off x="1618309" y="4750635"/>
            <a:ext cx="377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0,4 h är lika med 24 min.</a:t>
            </a:r>
          </a:p>
        </p:txBody>
      </p:sp>
    </p:spTree>
    <p:extLst>
      <p:ext uri="{BB962C8B-B14F-4D97-AF65-F5344CB8AC3E}">
        <p14:creationId xmlns:p14="http://schemas.microsoft.com/office/powerpoint/2010/main" val="361627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20" grpId="0"/>
      <p:bldP spid="21" grpId="0"/>
      <p:bldP spid="23" grpId="0" animBg="1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6589</TotalTime>
  <Words>451</Words>
  <Application>Microsoft Macintosh PowerPoint</Application>
  <PresentationFormat>Bildspel på skärmen (4:3)</PresentationFormat>
  <Paragraphs>103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36</cp:revision>
  <dcterms:created xsi:type="dcterms:W3CDTF">2017-04-14T14:35:34Z</dcterms:created>
  <dcterms:modified xsi:type="dcterms:W3CDTF">2021-03-06T08:08:18Z</dcterms:modified>
</cp:coreProperties>
</file>