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9" r:id="rId3"/>
    <p:sldId id="270" r:id="rId4"/>
    <p:sldId id="271" r:id="rId5"/>
    <p:sldId id="272" r:id="rId6"/>
    <p:sldId id="265" r:id="rId7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630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01"/>
    <p:restoredTop sz="97496" autoAdjust="0"/>
  </p:normalViewPr>
  <p:slideViewPr>
    <p:cSldViewPr snapToGrid="0" snapToObjects="1">
      <p:cViewPr>
        <p:scale>
          <a:sx n="114" d="100"/>
          <a:sy n="114" d="100"/>
        </p:scale>
        <p:origin x="25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986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798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181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47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1923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2021-02-28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57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2021-02-28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032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2021-02-28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096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2021-02-28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26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2021-02-28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9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9FD7-24D9-9843-BA61-DB9CEBB5A7E8}" type="datetimeFigureOut">
              <a:rPr lang="sv-SE" smtClean="0"/>
              <a:t>2021-02-28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306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79FD7-24D9-9843-BA61-DB9CEBB5A7E8}" type="datetimeFigureOut">
              <a:rPr lang="sv-SE" smtClean="0"/>
              <a:t>2021-02-28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22C0A-706F-8A40-9EF0-64F7E27DCC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573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02675" y="160464"/>
            <a:ext cx="8827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3.2				                Andelen i procentform </a:t>
            </a:r>
          </a:p>
        </p:txBody>
      </p:sp>
      <p:sp>
        <p:nvSpPr>
          <p:cNvPr id="3" name="Rektangel 2"/>
          <p:cNvSpPr/>
          <p:nvPr/>
        </p:nvSpPr>
        <p:spPr>
          <a:xfrm>
            <a:off x="3336217" y="750405"/>
            <a:ext cx="28790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Procent</a:t>
            </a:r>
            <a:r>
              <a:rPr lang="sv-SE" dirty="0"/>
              <a:t> betyder </a:t>
            </a:r>
            <a:r>
              <a:rPr lang="sv-SE" b="1" i="1" dirty="0">
                <a:solidFill>
                  <a:srgbClr val="800000"/>
                </a:solidFill>
              </a:rPr>
              <a:t>hundradel.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2190" y="2010607"/>
            <a:ext cx="2946400" cy="284480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1101965" y="5596877"/>
            <a:ext cx="27129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/>
              <a:t>45 rutor av 100</a:t>
            </a:r>
            <a:r>
              <a:rPr lang="sv-SE" dirty="0"/>
              <a:t> är </a:t>
            </a:r>
            <a:r>
              <a:rPr lang="sv-SE" b="1" dirty="0">
                <a:solidFill>
                  <a:srgbClr val="F3C630"/>
                </a:solidFill>
              </a:rPr>
              <a:t>gula</a:t>
            </a:r>
            <a:r>
              <a:rPr lang="sv-SE" dirty="0"/>
              <a:t>. </a:t>
            </a:r>
          </a:p>
          <a:p>
            <a:r>
              <a:rPr lang="sv-SE" b="1" dirty="0"/>
              <a:t>45 %</a:t>
            </a:r>
            <a:r>
              <a:rPr lang="sv-SE" dirty="0"/>
              <a:t> av kvadraten är </a:t>
            </a:r>
            <a:r>
              <a:rPr lang="sv-SE" b="1" dirty="0">
                <a:solidFill>
                  <a:srgbClr val="F3C630"/>
                </a:solidFill>
              </a:rPr>
              <a:t>gul</a:t>
            </a:r>
            <a:r>
              <a:rPr lang="sv-SE" dirty="0"/>
              <a:t>.</a:t>
            </a:r>
          </a:p>
        </p:txBody>
      </p:sp>
      <p:sp>
        <p:nvSpPr>
          <p:cNvPr id="7" name="Rektangel 6"/>
          <p:cNvSpPr/>
          <p:nvPr/>
        </p:nvSpPr>
        <p:spPr>
          <a:xfrm>
            <a:off x="4474430" y="5311526"/>
            <a:ext cx="46695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               Det hela är alltid 100 %.</a:t>
            </a:r>
          </a:p>
          <a:p>
            <a:endParaRPr lang="sv-SE" dirty="0"/>
          </a:p>
          <a:p>
            <a:r>
              <a:rPr lang="sv-SE" dirty="0"/>
              <a:t>I detta exempel är </a:t>
            </a:r>
            <a:r>
              <a:rPr lang="sv-SE" b="1" dirty="0">
                <a:solidFill>
                  <a:srgbClr val="800000"/>
                </a:solidFill>
              </a:rPr>
              <a:t>30 % + 25 % + 45 % = 100 %.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913367"/>
            <a:ext cx="3724943" cy="1783872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1101965" y="4035911"/>
            <a:ext cx="2801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/>
              <a:t>30 rutor av 100 </a:t>
            </a:r>
            <a:r>
              <a:rPr lang="sv-SE" dirty="0"/>
              <a:t>är </a:t>
            </a:r>
            <a:r>
              <a:rPr lang="sv-SE" b="1" dirty="0">
                <a:solidFill>
                  <a:srgbClr val="008000"/>
                </a:solidFill>
              </a:rPr>
              <a:t>gröna</a:t>
            </a:r>
            <a:r>
              <a:rPr lang="sv-SE" dirty="0"/>
              <a:t>. </a:t>
            </a:r>
          </a:p>
          <a:p>
            <a:r>
              <a:rPr lang="sv-SE" b="1" dirty="0"/>
              <a:t>30 %</a:t>
            </a:r>
            <a:r>
              <a:rPr lang="sv-SE" dirty="0"/>
              <a:t> av kvadraten är </a:t>
            </a:r>
            <a:r>
              <a:rPr lang="sv-SE" b="1" dirty="0">
                <a:solidFill>
                  <a:srgbClr val="008000"/>
                </a:solidFill>
              </a:rPr>
              <a:t>grön</a:t>
            </a:r>
            <a:r>
              <a:rPr lang="sv-SE" dirty="0"/>
              <a:t>.</a:t>
            </a:r>
          </a:p>
        </p:txBody>
      </p:sp>
      <p:sp>
        <p:nvSpPr>
          <p:cNvPr id="9" name="Rektangel 8"/>
          <p:cNvSpPr/>
          <p:nvPr/>
        </p:nvSpPr>
        <p:spPr>
          <a:xfrm>
            <a:off x="1101965" y="4836138"/>
            <a:ext cx="2550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/>
              <a:t>25 rutor av 100 </a:t>
            </a:r>
            <a:r>
              <a:rPr lang="sv-SE" dirty="0"/>
              <a:t>är </a:t>
            </a:r>
            <a:r>
              <a:rPr lang="sv-SE" b="1" dirty="0">
                <a:solidFill>
                  <a:srgbClr val="0000FF"/>
                </a:solidFill>
              </a:rPr>
              <a:t>blåa</a:t>
            </a:r>
            <a:r>
              <a:rPr lang="sv-SE" dirty="0"/>
              <a:t>. </a:t>
            </a:r>
          </a:p>
          <a:p>
            <a:r>
              <a:rPr lang="sv-SE" b="1" dirty="0"/>
              <a:t>25 %</a:t>
            </a:r>
            <a:r>
              <a:rPr lang="sv-SE" dirty="0"/>
              <a:t> av kvadraten är </a:t>
            </a:r>
            <a:r>
              <a:rPr lang="sv-SE" b="1" dirty="0">
                <a:solidFill>
                  <a:srgbClr val="0000FF"/>
                </a:solidFill>
              </a:rPr>
              <a:t>blå.</a:t>
            </a:r>
          </a:p>
        </p:txBody>
      </p:sp>
      <p:sp>
        <p:nvSpPr>
          <p:cNvPr id="10" name="Rektangel 9"/>
          <p:cNvSpPr/>
          <p:nvPr/>
        </p:nvSpPr>
        <p:spPr>
          <a:xfrm>
            <a:off x="3571883" y="1141657"/>
            <a:ext cx="2294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 En procent </a:t>
            </a:r>
            <a:r>
              <a:rPr lang="sv-SE" dirty="0"/>
              <a:t>skrivs </a:t>
            </a:r>
            <a:r>
              <a:rPr lang="sv-SE" b="1" dirty="0">
                <a:solidFill>
                  <a:srgbClr val="800000"/>
                </a:solidFill>
              </a:rPr>
              <a:t>1 %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811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4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2689647" y="627121"/>
            <a:ext cx="49734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00000"/>
                </a:solidFill>
              </a:rPr>
              <a:t>Bråkform, decimalform och procentform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64D895F-B5E2-CB44-A3AE-D6ABA55DE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93" y="1630036"/>
            <a:ext cx="8540214" cy="196793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81A98CB4-797C-0C48-A404-FC8B28C58B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15563" y="2938438"/>
            <a:ext cx="596900" cy="384223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A431B12E-60D0-8840-9901-D5CD79E7DA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077157" y="2918075"/>
            <a:ext cx="596900" cy="424947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946487C6-860B-6548-9C0E-ABB3E6C616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717834" y="2910154"/>
            <a:ext cx="596900" cy="453494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026461B7-0C1C-E44B-94CB-ED42ACDE41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5471659" y="2938437"/>
            <a:ext cx="596900" cy="384223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604C082B-5663-9941-84FD-4B4E7D4B57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7137871" y="2910153"/>
            <a:ext cx="596900" cy="453493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C36156F3-2BE8-444B-85AD-7358645C2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58224" y="2944225"/>
            <a:ext cx="424947" cy="273537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818E2BC1-10D7-2A42-AB73-4FE7FB8844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313460" y="2944220"/>
            <a:ext cx="583285" cy="273537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9A2F706B-715C-EF4D-A9E9-B6C547C809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103493" y="2944219"/>
            <a:ext cx="525004" cy="273537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1020EF97-793B-9B4D-AA53-6C7572894E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807537" y="2944219"/>
            <a:ext cx="488963" cy="273537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2443A5CB-8A04-444E-91CB-12395543D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7663067" y="2944223"/>
            <a:ext cx="557824" cy="273537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2AEF65B7-ABAB-754C-A587-470D821940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564230" y="2975971"/>
            <a:ext cx="557824" cy="273537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9805B4A4-E8A6-A34A-9B27-A4DC889FFC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249714" y="3000130"/>
            <a:ext cx="557824" cy="273537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B7CE11BE-7664-DD48-90D4-6E37AFF51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5917717" y="2936840"/>
            <a:ext cx="557824" cy="273537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1C3CB4D9-451D-2447-AC9F-58CC2AEF8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6419448" y="2946726"/>
            <a:ext cx="622402" cy="273537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9CA0F580-CDB6-8042-A85B-21700A7737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8208711" y="2944219"/>
            <a:ext cx="488963" cy="273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45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AA45867A-FDE3-7C49-995D-5369CA0B56D3}"/>
              </a:ext>
            </a:extLst>
          </p:cNvPr>
          <p:cNvSpPr/>
          <p:nvPr/>
        </p:nvSpPr>
        <p:spPr>
          <a:xfrm>
            <a:off x="627764" y="465756"/>
            <a:ext cx="11651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00000"/>
                </a:solidFill>
              </a:rPr>
              <a:t>Exempel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28AAA38-EC51-5644-A05E-BD6864E78D8D}"/>
              </a:ext>
            </a:extLst>
          </p:cNvPr>
          <p:cNvSpPr/>
          <p:nvPr/>
        </p:nvSpPr>
        <p:spPr>
          <a:xfrm>
            <a:off x="649663" y="945496"/>
            <a:ext cx="44182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På Johns arbetsplats cyklar 72 % av alla anställda till jobbet. Hur många procent tar sig till arbetet på annat sätt? 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99055598-9563-8E4F-91FD-63C8F5288E0E}"/>
              </a:ext>
            </a:extLst>
          </p:cNvPr>
          <p:cNvSpPr/>
          <p:nvPr/>
        </p:nvSpPr>
        <p:spPr>
          <a:xfrm>
            <a:off x="6477500" y="2699208"/>
            <a:ext cx="2110689" cy="56938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sv-SE" sz="700" dirty="0"/>
          </a:p>
          <a:p>
            <a:r>
              <a:rPr lang="sv-SE" sz="1600" dirty="0"/>
              <a:t>Alla anställda är 100 %</a:t>
            </a:r>
          </a:p>
          <a:p>
            <a:endParaRPr lang="sv-SE" sz="800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059FF15-7C80-2F41-BE68-58469530863C}"/>
              </a:ext>
            </a:extLst>
          </p:cNvPr>
          <p:cNvSpPr/>
          <p:nvPr/>
        </p:nvSpPr>
        <p:spPr>
          <a:xfrm>
            <a:off x="803268" y="2778838"/>
            <a:ext cx="20382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Annat färdsätt:</a:t>
            </a:r>
            <a:endParaRPr lang="sv-SE" sz="2000" dirty="0">
              <a:latin typeface="+mn-lt"/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A6EB001-71DB-AF4D-8149-9B1BC5A61495}"/>
              </a:ext>
            </a:extLst>
          </p:cNvPr>
          <p:cNvSpPr/>
          <p:nvPr/>
        </p:nvSpPr>
        <p:spPr>
          <a:xfrm>
            <a:off x="2858790" y="2778934"/>
            <a:ext cx="20382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100 </a:t>
            </a:r>
            <a:r>
              <a:rPr lang="sv-SE" sz="2000" dirty="0"/>
              <a:t>% – </a:t>
            </a:r>
            <a:r>
              <a:rPr lang="sv-SE" sz="2000" dirty="0">
                <a:latin typeface="Bradley Hand" pitchFamily="2" charset="77"/>
              </a:rPr>
              <a:t>72 </a:t>
            </a:r>
            <a:r>
              <a:rPr lang="sv-SE" sz="2000" dirty="0"/>
              <a:t>%</a:t>
            </a:r>
            <a:r>
              <a:rPr lang="sv-SE" sz="2000" dirty="0">
                <a:latin typeface="Bradley Hand" pitchFamily="2" charset="77"/>
              </a:rPr>
              <a:t>  </a:t>
            </a:r>
            <a:r>
              <a:rPr lang="sv-SE" sz="2000" dirty="0"/>
              <a:t>=</a:t>
            </a:r>
            <a:endParaRPr lang="sv-SE" sz="2000" dirty="0">
              <a:latin typeface="Bradley Hand" pitchFamily="2" charset="77"/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061EC0B-94E5-9F43-9468-2F475DB915A6}"/>
              </a:ext>
            </a:extLst>
          </p:cNvPr>
          <p:cNvSpPr/>
          <p:nvPr/>
        </p:nvSpPr>
        <p:spPr>
          <a:xfrm>
            <a:off x="4699226" y="2778838"/>
            <a:ext cx="20382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Bradley Hand" pitchFamily="2" charset="77"/>
              </a:rPr>
              <a:t>28 </a:t>
            </a:r>
            <a:r>
              <a:rPr lang="sv-SE" sz="2000" dirty="0"/>
              <a:t>%</a:t>
            </a:r>
            <a:endParaRPr lang="sv-SE" sz="2000" dirty="0">
              <a:latin typeface="Bradley Hand" pitchFamily="2" charset="77"/>
            </a:endParaRP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81061F48-A046-6446-B4EC-F9587ABB1648}"/>
              </a:ext>
            </a:extLst>
          </p:cNvPr>
          <p:cNvSpPr txBox="1"/>
          <p:nvPr/>
        </p:nvSpPr>
        <p:spPr>
          <a:xfrm>
            <a:off x="461952" y="4243387"/>
            <a:ext cx="8474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u="sng" dirty="0">
                <a:latin typeface="Bradley Hand Bold"/>
                <a:cs typeface="Bradley Hand Bold"/>
              </a:rPr>
              <a:t>Svar</a:t>
            </a:r>
            <a:r>
              <a:rPr lang="sv-SE" sz="2000" dirty="0">
                <a:latin typeface="Bradley Hand Bold"/>
                <a:cs typeface="Bradley Hand Bold"/>
              </a:rPr>
              <a:t>:  28 </a:t>
            </a:r>
            <a:r>
              <a:rPr lang="sv-SE" sz="2000" dirty="0"/>
              <a:t>%</a:t>
            </a:r>
            <a:r>
              <a:rPr lang="sv-SE" sz="2000" dirty="0">
                <a:latin typeface="Bradley Hand Bold"/>
                <a:cs typeface="Bradley Hand Bold"/>
              </a:rPr>
              <a:t> av de anställda tar sig till jobbet på annat sätt än med cykel.</a:t>
            </a:r>
          </a:p>
        </p:txBody>
      </p:sp>
      <p:pic>
        <p:nvPicPr>
          <p:cNvPr id="1026" name="Picture 2" descr="Säkerhet på cykel - Trafikverket">
            <a:extLst>
              <a:ext uri="{FF2B5EF4-FFF2-40B4-BE49-F238E27FC236}">
                <a16:creationId xmlns:a16="http://schemas.microsoft.com/office/drawing/2014/main" id="{BCF1B055-CCC3-DB47-AC6D-88B11288FA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9" r="9695"/>
          <a:stretch/>
        </p:blipFill>
        <p:spPr bwMode="auto">
          <a:xfrm>
            <a:off x="5562878" y="945496"/>
            <a:ext cx="2931459" cy="112219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72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AA45867A-FDE3-7C49-995D-5369CA0B56D3}"/>
              </a:ext>
            </a:extLst>
          </p:cNvPr>
          <p:cNvSpPr/>
          <p:nvPr/>
        </p:nvSpPr>
        <p:spPr>
          <a:xfrm>
            <a:off x="627764" y="465756"/>
            <a:ext cx="11651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00000"/>
                </a:solidFill>
              </a:rPr>
              <a:t>Exempel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28AAA38-EC51-5644-A05E-BD6864E78D8D}"/>
              </a:ext>
            </a:extLst>
          </p:cNvPr>
          <p:cNvSpPr/>
          <p:nvPr/>
        </p:nvSpPr>
        <p:spPr>
          <a:xfrm>
            <a:off x="649663" y="945496"/>
            <a:ext cx="44182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Skriv andelarna i procentform.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99055598-9563-8E4F-91FD-63C8F5288E0E}"/>
              </a:ext>
            </a:extLst>
          </p:cNvPr>
          <p:cNvSpPr/>
          <p:nvPr/>
        </p:nvSpPr>
        <p:spPr>
          <a:xfrm>
            <a:off x="5067917" y="2414514"/>
            <a:ext cx="2110689" cy="6001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sv-SE" sz="700" dirty="0"/>
          </a:p>
          <a:p>
            <a:r>
              <a:rPr lang="sv-SE" dirty="0"/>
              <a:t>En tiondel är 10 %.</a:t>
            </a:r>
          </a:p>
          <a:p>
            <a:endParaRPr lang="sv-SE" sz="800" dirty="0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B0EFA5EB-A3BB-4742-8CFF-9D15B02AD23F}"/>
              </a:ext>
            </a:extLst>
          </p:cNvPr>
          <p:cNvGrpSpPr/>
          <p:nvPr/>
        </p:nvGrpSpPr>
        <p:grpSpPr>
          <a:xfrm>
            <a:off x="1051237" y="2603308"/>
            <a:ext cx="557526" cy="561132"/>
            <a:chOff x="5719802" y="3727381"/>
            <a:chExt cx="557526" cy="561132"/>
          </a:xfrm>
        </p:grpSpPr>
        <p:grpSp>
          <p:nvGrpSpPr>
            <p:cNvPr id="11" name="Grupp 10">
              <a:extLst>
                <a:ext uri="{FF2B5EF4-FFF2-40B4-BE49-F238E27FC236}">
                  <a16:creationId xmlns:a16="http://schemas.microsoft.com/office/drawing/2014/main" id="{99644848-E9F9-7A43-8086-FA471A2094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19802" y="3727381"/>
              <a:ext cx="431655" cy="561132"/>
              <a:chOff x="3931951" y="1928126"/>
              <a:chExt cx="432634" cy="560053"/>
            </a:xfrm>
          </p:grpSpPr>
          <p:sp>
            <p:nvSpPr>
              <p:cNvPr id="13" name="textruta 24">
                <a:extLst>
                  <a:ext uri="{FF2B5EF4-FFF2-40B4-BE49-F238E27FC236}">
                    <a16:creationId xmlns:a16="http://schemas.microsoft.com/office/drawing/2014/main" id="{F9136E5E-BE93-0448-BA8E-23552A2354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6840" y="1928126"/>
                <a:ext cx="306545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1</a:t>
                </a:r>
              </a:p>
            </p:txBody>
          </p:sp>
          <p:sp>
            <p:nvSpPr>
              <p:cNvPr id="14" name="textruta 25">
                <a:extLst>
                  <a:ext uri="{FF2B5EF4-FFF2-40B4-BE49-F238E27FC236}">
                    <a16:creationId xmlns:a16="http://schemas.microsoft.com/office/drawing/2014/main" id="{204EF3DF-749E-234B-9FD7-D5C7EC71FF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1951" y="2119557"/>
                <a:ext cx="432634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10</a:t>
                </a:r>
              </a:p>
            </p:txBody>
          </p:sp>
          <p:cxnSp>
            <p:nvCxnSpPr>
              <p:cNvPr id="15" name="Rak 14">
                <a:extLst>
                  <a:ext uri="{FF2B5EF4-FFF2-40B4-BE49-F238E27FC236}">
                    <a16:creationId xmlns:a16="http://schemas.microsoft.com/office/drawing/2014/main" id="{21DE8703-9949-D243-A121-64F7F56B73DE}"/>
                  </a:ext>
                </a:extLst>
              </p:cNvPr>
              <p:cNvCxnSpPr/>
              <p:nvPr/>
            </p:nvCxnSpPr>
            <p:spPr>
              <a:xfrm>
                <a:off x="4025158" y="2202961"/>
                <a:ext cx="2260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FAD5B3DB-1678-904D-A9C7-A9DDF6B45689}"/>
                </a:ext>
              </a:extLst>
            </p:cNvPr>
            <p:cNvSpPr txBox="1"/>
            <p:nvPr/>
          </p:nvSpPr>
          <p:spPr>
            <a:xfrm>
              <a:off x="6021858" y="3806019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sp>
        <p:nvSpPr>
          <p:cNvPr id="16" name="textruta 24">
            <a:extLst>
              <a:ext uri="{FF2B5EF4-FFF2-40B4-BE49-F238E27FC236}">
                <a16:creationId xmlns:a16="http://schemas.microsoft.com/office/drawing/2014/main" id="{267C1F0B-C7EC-BE4D-96E1-042AFEA1E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980" y="2699208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10 </a:t>
            </a:r>
            <a:r>
              <a:rPr lang="sv-SE" sz="1800" dirty="0">
                <a:latin typeface="+mn-lt"/>
                <a:cs typeface="Bradley Hand Bold"/>
              </a:rPr>
              <a:t>%</a:t>
            </a:r>
          </a:p>
        </p:txBody>
      </p:sp>
      <p:grpSp>
        <p:nvGrpSpPr>
          <p:cNvPr id="18" name="Grupp 17">
            <a:extLst>
              <a:ext uri="{FF2B5EF4-FFF2-40B4-BE49-F238E27FC236}">
                <a16:creationId xmlns:a16="http://schemas.microsoft.com/office/drawing/2014/main" id="{394D8694-54AF-0A48-922E-0E24AD773ACA}"/>
              </a:ext>
            </a:extLst>
          </p:cNvPr>
          <p:cNvGrpSpPr/>
          <p:nvPr/>
        </p:nvGrpSpPr>
        <p:grpSpPr>
          <a:xfrm>
            <a:off x="649663" y="1487645"/>
            <a:ext cx="697520" cy="613178"/>
            <a:chOff x="1720847" y="852793"/>
            <a:chExt cx="697520" cy="613178"/>
          </a:xfrm>
        </p:grpSpPr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96D20EA5-91BB-F443-9725-61B1C4D1E322}"/>
                </a:ext>
              </a:extLst>
            </p:cNvPr>
            <p:cNvGrpSpPr/>
            <p:nvPr/>
          </p:nvGrpSpPr>
          <p:grpSpPr>
            <a:xfrm>
              <a:off x="1999663" y="852793"/>
              <a:ext cx="418704" cy="613178"/>
              <a:chOff x="4394894" y="5008118"/>
              <a:chExt cx="418704" cy="613178"/>
            </a:xfrm>
          </p:grpSpPr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7236DEB-715D-5B47-88AF-1ACC2034FBAB}"/>
                  </a:ext>
                </a:extLst>
              </p:cNvPr>
              <p:cNvSpPr/>
              <p:nvPr/>
            </p:nvSpPr>
            <p:spPr>
              <a:xfrm>
                <a:off x="4394894" y="5251964"/>
                <a:ext cx="41870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/>
                  <a:t>10</a:t>
                </a:r>
                <a:endParaRPr lang="sv-SE" dirty="0">
                  <a:latin typeface="+mn-lt"/>
                </a:endParaRPr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CBDA6A21-4FD0-C142-8908-2AAA02C3D894}"/>
                  </a:ext>
                </a:extLst>
              </p:cNvPr>
              <p:cNvSpPr/>
              <p:nvPr/>
            </p:nvSpPr>
            <p:spPr>
              <a:xfrm>
                <a:off x="4462973" y="5008118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>
                    <a:latin typeface="+mn-lt"/>
                  </a:rPr>
                  <a:t>7</a:t>
                </a:r>
              </a:p>
            </p:txBody>
          </p:sp>
          <p:cxnSp>
            <p:nvCxnSpPr>
              <p:cNvPr id="23" name="Rak 22">
                <a:extLst>
                  <a:ext uri="{FF2B5EF4-FFF2-40B4-BE49-F238E27FC236}">
                    <a16:creationId xmlns:a16="http://schemas.microsoft.com/office/drawing/2014/main" id="{58784A91-DD1A-3C45-8C8A-EBC75E9486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0180" y="5305954"/>
                <a:ext cx="23706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190217DA-1389-7644-A132-E318305C4EEC}"/>
                </a:ext>
              </a:extLst>
            </p:cNvPr>
            <p:cNvSpPr/>
            <p:nvPr/>
          </p:nvSpPr>
          <p:spPr>
            <a:xfrm>
              <a:off x="1720847" y="915262"/>
              <a:ext cx="40157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a)</a:t>
              </a:r>
            </a:p>
          </p:txBody>
        </p:sp>
      </p:grpSp>
      <p:grpSp>
        <p:nvGrpSpPr>
          <p:cNvPr id="24" name="Grupp 23">
            <a:extLst>
              <a:ext uri="{FF2B5EF4-FFF2-40B4-BE49-F238E27FC236}">
                <a16:creationId xmlns:a16="http://schemas.microsoft.com/office/drawing/2014/main" id="{48EE9153-3E51-8F49-97F2-44F315845B2C}"/>
              </a:ext>
            </a:extLst>
          </p:cNvPr>
          <p:cNvGrpSpPr/>
          <p:nvPr/>
        </p:nvGrpSpPr>
        <p:grpSpPr>
          <a:xfrm>
            <a:off x="3406542" y="1495678"/>
            <a:ext cx="1045411" cy="613764"/>
            <a:chOff x="1720847" y="846443"/>
            <a:chExt cx="1045411" cy="613764"/>
          </a:xfrm>
        </p:grpSpPr>
        <p:grpSp>
          <p:nvGrpSpPr>
            <p:cNvPr id="25" name="Grupp 24">
              <a:extLst>
                <a:ext uri="{FF2B5EF4-FFF2-40B4-BE49-F238E27FC236}">
                  <a16:creationId xmlns:a16="http://schemas.microsoft.com/office/drawing/2014/main" id="{6C5A308A-E120-F44E-9969-F3A213376D1E}"/>
                </a:ext>
              </a:extLst>
            </p:cNvPr>
            <p:cNvGrpSpPr/>
            <p:nvPr/>
          </p:nvGrpSpPr>
          <p:grpSpPr>
            <a:xfrm>
              <a:off x="2043561" y="846443"/>
              <a:ext cx="722697" cy="613764"/>
              <a:chOff x="4438792" y="5001768"/>
              <a:chExt cx="722697" cy="613764"/>
            </a:xfrm>
          </p:grpSpPr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C66878-66BA-7F49-AF28-AE21F3C990CB}"/>
                  </a:ext>
                </a:extLst>
              </p:cNvPr>
              <p:cNvSpPr/>
              <p:nvPr/>
            </p:nvSpPr>
            <p:spPr>
              <a:xfrm>
                <a:off x="4438792" y="5246200"/>
                <a:ext cx="3016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dirty="0">
                    <a:latin typeface="+mn-lt"/>
                  </a:rPr>
                  <a:t>5</a:t>
                </a:r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7637D3C5-A646-5347-9835-33025327E484}"/>
                  </a:ext>
                </a:extLst>
              </p:cNvPr>
              <p:cNvSpPr/>
              <p:nvPr/>
            </p:nvSpPr>
            <p:spPr>
              <a:xfrm>
                <a:off x="4438792" y="5001768"/>
                <a:ext cx="72269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>
                    <a:latin typeface="+mn-lt"/>
                  </a:rPr>
                  <a:t>2</a:t>
                </a:r>
              </a:p>
            </p:txBody>
          </p:sp>
          <p:cxnSp>
            <p:nvCxnSpPr>
              <p:cNvPr id="29" name="Rak 28">
                <a:extLst>
                  <a:ext uri="{FF2B5EF4-FFF2-40B4-BE49-F238E27FC236}">
                    <a16:creationId xmlns:a16="http://schemas.microsoft.com/office/drawing/2014/main" id="{743715F7-DAFB-5A4A-9B96-DDD034EA900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82528" y="5308678"/>
                <a:ext cx="1826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7E5581BB-47BB-3E49-8661-D2D4AE1C1C0A}"/>
                </a:ext>
              </a:extLst>
            </p:cNvPr>
            <p:cNvSpPr/>
            <p:nvPr/>
          </p:nvSpPr>
          <p:spPr>
            <a:xfrm>
              <a:off x="1720847" y="915262"/>
              <a:ext cx="40157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b)</a:t>
              </a:r>
            </a:p>
          </p:txBody>
        </p:sp>
      </p:grpSp>
      <p:sp>
        <p:nvSpPr>
          <p:cNvPr id="39" name="Rektangel 38">
            <a:extLst>
              <a:ext uri="{FF2B5EF4-FFF2-40B4-BE49-F238E27FC236}">
                <a16:creationId xmlns:a16="http://schemas.microsoft.com/office/drawing/2014/main" id="{489CA7C1-C26C-2948-9A62-705566E5672B}"/>
              </a:ext>
            </a:extLst>
          </p:cNvPr>
          <p:cNvSpPr/>
          <p:nvPr/>
        </p:nvSpPr>
        <p:spPr>
          <a:xfrm>
            <a:off x="699990" y="2699208"/>
            <a:ext cx="4569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a)</a:t>
            </a:r>
          </a:p>
        </p:txBody>
      </p:sp>
      <p:grpSp>
        <p:nvGrpSpPr>
          <p:cNvPr id="40" name="Grupp 39">
            <a:extLst>
              <a:ext uri="{FF2B5EF4-FFF2-40B4-BE49-F238E27FC236}">
                <a16:creationId xmlns:a16="http://schemas.microsoft.com/office/drawing/2014/main" id="{15B76B71-1DAB-5C47-B509-F785AA9C98D5}"/>
              </a:ext>
            </a:extLst>
          </p:cNvPr>
          <p:cNvGrpSpPr/>
          <p:nvPr/>
        </p:nvGrpSpPr>
        <p:grpSpPr>
          <a:xfrm>
            <a:off x="1068420" y="3270768"/>
            <a:ext cx="557526" cy="580824"/>
            <a:chOff x="5719802" y="3707690"/>
            <a:chExt cx="557526" cy="580824"/>
          </a:xfrm>
        </p:grpSpPr>
        <p:grpSp>
          <p:nvGrpSpPr>
            <p:cNvPr id="41" name="Grupp 40">
              <a:extLst>
                <a:ext uri="{FF2B5EF4-FFF2-40B4-BE49-F238E27FC236}">
                  <a16:creationId xmlns:a16="http://schemas.microsoft.com/office/drawing/2014/main" id="{E5265A29-10CF-5345-AD52-F09A694DD81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19802" y="3707690"/>
              <a:ext cx="431655" cy="580824"/>
              <a:chOff x="3931951" y="1908472"/>
              <a:chExt cx="432634" cy="579707"/>
            </a:xfrm>
          </p:grpSpPr>
          <p:sp>
            <p:nvSpPr>
              <p:cNvPr id="43" name="textruta 24">
                <a:extLst>
                  <a:ext uri="{FF2B5EF4-FFF2-40B4-BE49-F238E27FC236}">
                    <a16:creationId xmlns:a16="http://schemas.microsoft.com/office/drawing/2014/main" id="{972E6ECF-1681-8E45-AA6F-D51D5BB478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6996" y="1908472"/>
                <a:ext cx="342535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7</a:t>
                </a:r>
              </a:p>
            </p:txBody>
          </p:sp>
          <p:sp>
            <p:nvSpPr>
              <p:cNvPr id="44" name="textruta 25">
                <a:extLst>
                  <a:ext uri="{FF2B5EF4-FFF2-40B4-BE49-F238E27FC236}">
                    <a16:creationId xmlns:a16="http://schemas.microsoft.com/office/drawing/2014/main" id="{8437F2C0-6132-8D43-8AF5-747CDD83C9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1951" y="2119557"/>
                <a:ext cx="432634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10</a:t>
                </a:r>
              </a:p>
            </p:txBody>
          </p:sp>
          <p:cxnSp>
            <p:nvCxnSpPr>
              <p:cNvPr id="45" name="Rak 44">
                <a:extLst>
                  <a:ext uri="{FF2B5EF4-FFF2-40B4-BE49-F238E27FC236}">
                    <a16:creationId xmlns:a16="http://schemas.microsoft.com/office/drawing/2014/main" id="{AFB0BE45-4728-034B-8CA5-F07267DB069A}"/>
                  </a:ext>
                </a:extLst>
              </p:cNvPr>
              <p:cNvCxnSpPr/>
              <p:nvPr/>
            </p:nvCxnSpPr>
            <p:spPr>
              <a:xfrm>
                <a:off x="4025158" y="2202961"/>
                <a:ext cx="2260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ruta 41">
              <a:extLst>
                <a:ext uri="{FF2B5EF4-FFF2-40B4-BE49-F238E27FC236}">
                  <a16:creationId xmlns:a16="http://schemas.microsoft.com/office/drawing/2014/main" id="{3C577716-7CB5-E64B-A52A-B7AB80DE575D}"/>
                </a:ext>
              </a:extLst>
            </p:cNvPr>
            <p:cNvSpPr txBox="1"/>
            <p:nvPr/>
          </p:nvSpPr>
          <p:spPr>
            <a:xfrm>
              <a:off x="6021858" y="3806019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sp>
        <p:nvSpPr>
          <p:cNvPr id="46" name="textruta 24">
            <a:extLst>
              <a:ext uri="{FF2B5EF4-FFF2-40B4-BE49-F238E27FC236}">
                <a16:creationId xmlns:a16="http://schemas.microsoft.com/office/drawing/2014/main" id="{49948B1B-5D09-D040-ABEB-F3560A0DC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163" y="3386359"/>
            <a:ext cx="6912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70 </a:t>
            </a:r>
            <a:r>
              <a:rPr lang="sv-SE" sz="1800" dirty="0">
                <a:latin typeface="+mn-lt"/>
                <a:cs typeface="Bradley Hand Bold"/>
              </a:rPr>
              <a:t>%</a:t>
            </a:r>
          </a:p>
        </p:txBody>
      </p:sp>
      <p:grpSp>
        <p:nvGrpSpPr>
          <p:cNvPr id="38" name="Grupp 37">
            <a:extLst>
              <a:ext uri="{FF2B5EF4-FFF2-40B4-BE49-F238E27FC236}">
                <a16:creationId xmlns:a16="http://schemas.microsoft.com/office/drawing/2014/main" id="{7FBCC835-0641-EA4D-A876-B37494A934BE}"/>
              </a:ext>
            </a:extLst>
          </p:cNvPr>
          <p:cNvGrpSpPr/>
          <p:nvPr/>
        </p:nvGrpSpPr>
        <p:grpSpPr>
          <a:xfrm>
            <a:off x="5067917" y="3180414"/>
            <a:ext cx="3762039" cy="973021"/>
            <a:chOff x="3955592" y="3244334"/>
            <a:chExt cx="3762039" cy="973021"/>
          </a:xfrm>
        </p:grpSpPr>
        <p:grpSp>
          <p:nvGrpSpPr>
            <p:cNvPr id="47" name="Grupp 46">
              <a:extLst>
                <a:ext uri="{FF2B5EF4-FFF2-40B4-BE49-F238E27FC236}">
                  <a16:creationId xmlns:a16="http://schemas.microsoft.com/office/drawing/2014/main" id="{9D973236-11F2-1D4C-AB8D-0AE0A5A9C53D}"/>
                </a:ext>
              </a:extLst>
            </p:cNvPr>
            <p:cNvGrpSpPr/>
            <p:nvPr/>
          </p:nvGrpSpPr>
          <p:grpSpPr>
            <a:xfrm>
              <a:off x="3955592" y="3244334"/>
              <a:ext cx="3762039" cy="973021"/>
              <a:chOff x="3285617" y="2723310"/>
              <a:chExt cx="3762039" cy="973021"/>
            </a:xfrm>
          </p:grpSpPr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98AA977C-B4F6-9945-B1A6-D405A1A05332}"/>
                  </a:ext>
                </a:extLst>
              </p:cNvPr>
              <p:cNvSpPr/>
              <p:nvPr/>
            </p:nvSpPr>
            <p:spPr>
              <a:xfrm>
                <a:off x="3285617" y="2742224"/>
                <a:ext cx="3762039" cy="954107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endParaRPr lang="sv-SE" sz="800" dirty="0"/>
              </a:p>
              <a:p>
                <a:r>
                  <a:rPr lang="sv-SE" dirty="0"/>
                  <a:t>       är sju gånger så mycket som        , </a:t>
                </a:r>
              </a:p>
              <a:p>
                <a:endParaRPr lang="sv-SE" sz="1200" dirty="0"/>
              </a:p>
              <a:p>
                <a:r>
                  <a:rPr lang="sv-SE" dirty="0"/>
                  <a:t> det vill säga 70 %.</a:t>
                </a:r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8F5CCB34-495C-5140-8762-526FF5967655}"/>
                  </a:ext>
                </a:extLst>
              </p:cNvPr>
              <p:cNvSpPr/>
              <p:nvPr/>
            </p:nvSpPr>
            <p:spPr>
              <a:xfrm>
                <a:off x="3390328" y="2723310"/>
                <a:ext cx="33644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/>
                  <a:t>7</a:t>
                </a:r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B15C3826-22CE-634A-8C1A-B04FED596A05}"/>
                  </a:ext>
                </a:extLst>
              </p:cNvPr>
              <p:cNvSpPr/>
              <p:nvPr/>
            </p:nvSpPr>
            <p:spPr>
              <a:xfrm>
                <a:off x="3342178" y="2986656"/>
                <a:ext cx="43274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/>
                  <a:t>10</a:t>
                </a:r>
              </a:p>
            </p:txBody>
          </p:sp>
          <p:cxnSp>
            <p:nvCxnSpPr>
              <p:cNvPr id="51" name="Rak 50">
                <a:extLst>
                  <a:ext uri="{FF2B5EF4-FFF2-40B4-BE49-F238E27FC236}">
                    <a16:creationId xmlns:a16="http://schemas.microsoft.com/office/drawing/2014/main" id="{F3CC453D-1259-6544-A3CA-86AA2758E0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90328" y="3048054"/>
                <a:ext cx="276774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2" name="Rektangel 51">
              <a:extLst>
                <a:ext uri="{FF2B5EF4-FFF2-40B4-BE49-F238E27FC236}">
                  <a16:creationId xmlns:a16="http://schemas.microsoft.com/office/drawing/2014/main" id="{4C42F7E0-26D0-C643-9920-2E1322B47501}"/>
                </a:ext>
              </a:extLst>
            </p:cNvPr>
            <p:cNvSpPr/>
            <p:nvPr/>
          </p:nvSpPr>
          <p:spPr>
            <a:xfrm>
              <a:off x="7079470" y="3265021"/>
              <a:ext cx="33644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1</a:t>
              </a:r>
            </a:p>
          </p:txBody>
        </p:sp>
        <p:sp>
          <p:nvSpPr>
            <p:cNvPr id="53" name="Rektangel 52">
              <a:extLst>
                <a:ext uri="{FF2B5EF4-FFF2-40B4-BE49-F238E27FC236}">
                  <a16:creationId xmlns:a16="http://schemas.microsoft.com/office/drawing/2014/main" id="{9BED41FB-0700-784B-807B-6E9FD9EE1E43}"/>
                </a:ext>
              </a:extLst>
            </p:cNvPr>
            <p:cNvSpPr/>
            <p:nvPr/>
          </p:nvSpPr>
          <p:spPr>
            <a:xfrm>
              <a:off x="7031320" y="3528367"/>
              <a:ext cx="43274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10</a:t>
              </a:r>
            </a:p>
          </p:txBody>
        </p:sp>
        <p:cxnSp>
          <p:nvCxnSpPr>
            <p:cNvPr id="54" name="Rak 53">
              <a:extLst>
                <a:ext uri="{FF2B5EF4-FFF2-40B4-BE49-F238E27FC236}">
                  <a16:creationId xmlns:a16="http://schemas.microsoft.com/office/drawing/2014/main" id="{9C96BA58-3923-1F4D-AD22-B9E9002A5A94}"/>
                </a:ext>
              </a:extLst>
            </p:cNvPr>
            <p:cNvCxnSpPr>
              <a:cxnSpLocks/>
            </p:cNvCxnSpPr>
            <p:nvPr/>
          </p:nvCxnSpPr>
          <p:spPr>
            <a:xfrm>
              <a:off x="7079470" y="3589765"/>
              <a:ext cx="276774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" name="Rektangel 55">
            <a:extLst>
              <a:ext uri="{FF2B5EF4-FFF2-40B4-BE49-F238E27FC236}">
                <a16:creationId xmlns:a16="http://schemas.microsoft.com/office/drawing/2014/main" id="{7BFC45AF-1D35-7048-A826-217D1B33A712}"/>
              </a:ext>
            </a:extLst>
          </p:cNvPr>
          <p:cNvSpPr/>
          <p:nvPr/>
        </p:nvSpPr>
        <p:spPr>
          <a:xfrm>
            <a:off x="5067917" y="4660093"/>
            <a:ext cx="2110689" cy="6001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sv-SE" sz="700" dirty="0"/>
          </a:p>
          <a:p>
            <a:r>
              <a:rPr lang="sv-SE" dirty="0"/>
              <a:t>En femtedel är 20 %.</a:t>
            </a:r>
          </a:p>
          <a:p>
            <a:endParaRPr lang="sv-SE" sz="800" dirty="0"/>
          </a:p>
        </p:txBody>
      </p:sp>
      <p:grpSp>
        <p:nvGrpSpPr>
          <p:cNvPr id="57" name="Grupp 56">
            <a:extLst>
              <a:ext uri="{FF2B5EF4-FFF2-40B4-BE49-F238E27FC236}">
                <a16:creationId xmlns:a16="http://schemas.microsoft.com/office/drawing/2014/main" id="{BD40A241-0AB7-5D42-951B-2F627CC51886}"/>
              </a:ext>
            </a:extLst>
          </p:cNvPr>
          <p:cNvGrpSpPr/>
          <p:nvPr/>
        </p:nvGrpSpPr>
        <p:grpSpPr>
          <a:xfrm>
            <a:off x="1081178" y="4848887"/>
            <a:ext cx="527585" cy="566346"/>
            <a:chOff x="5749743" y="3727381"/>
            <a:chExt cx="527585" cy="566346"/>
          </a:xfrm>
        </p:grpSpPr>
        <p:grpSp>
          <p:nvGrpSpPr>
            <p:cNvPr id="58" name="Grupp 57">
              <a:extLst>
                <a:ext uri="{FF2B5EF4-FFF2-40B4-BE49-F238E27FC236}">
                  <a16:creationId xmlns:a16="http://schemas.microsoft.com/office/drawing/2014/main" id="{D7E97C9F-6F92-9641-AEC5-1189268421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49743" y="3727381"/>
              <a:ext cx="330675" cy="566346"/>
              <a:chOff x="3961960" y="1928126"/>
              <a:chExt cx="331425" cy="565257"/>
            </a:xfrm>
          </p:grpSpPr>
          <p:sp>
            <p:nvSpPr>
              <p:cNvPr id="60" name="textruta 24">
                <a:extLst>
                  <a:ext uri="{FF2B5EF4-FFF2-40B4-BE49-F238E27FC236}">
                    <a16:creationId xmlns:a16="http://schemas.microsoft.com/office/drawing/2014/main" id="{F57142C9-FE4D-A543-BF8B-BCB4C4D2BA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6840" y="1928126"/>
                <a:ext cx="306545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1</a:t>
                </a:r>
              </a:p>
            </p:txBody>
          </p:sp>
          <p:sp>
            <p:nvSpPr>
              <p:cNvPr id="61" name="textruta 25">
                <a:extLst>
                  <a:ext uri="{FF2B5EF4-FFF2-40B4-BE49-F238E27FC236}">
                    <a16:creationId xmlns:a16="http://schemas.microsoft.com/office/drawing/2014/main" id="{443BC6BD-C509-C34E-AF7F-F1D41CC24F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1960" y="2124761"/>
                <a:ext cx="326469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5</a:t>
                </a:r>
              </a:p>
            </p:txBody>
          </p:sp>
          <p:cxnSp>
            <p:nvCxnSpPr>
              <p:cNvPr id="62" name="Rak 61">
                <a:extLst>
                  <a:ext uri="{FF2B5EF4-FFF2-40B4-BE49-F238E27FC236}">
                    <a16:creationId xmlns:a16="http://schemas.microsoft.com/office/drawing/2014/main" id="{05BC8DA4-0243-9249-95DE-49E32BA58A72}"/>
                  </a:ext>
                </a:extLst>
              </p:cNvPr>
              <p:cNvCxnSpPr/>
              <p:nvPr/>
            </p:nvCxnSpPr>
            <p:spPr>
              <a:xfrm>
                <a:off x="4025158" y="2202961"/>
                <a:ext cx="2260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textruta 58">
              <a:extLst>
                <a:ext uri="{FF2B5EF4-FFF2-40B4-BE49-F238E27FC236}">
                  <a16:creationId xmlns:a16="http://schemas.microsoft.com/office/drawing/2014/main" id="{50E6091A-581A-3844-900E-5C305B493617}"/>
                </a:ext>
              </a:extLst>
            </p:cNvPr>
            <p:cNvSpPr txBox="1"/>
            <p:nvPr/>
          </p:nvSpPr>
          <p:spPr>
            <a:xfrm>
              <a:off x="6021858" y="3806019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sp>
        <p:nvSpPr>
          <p:cNvPr id="63" name="textruta 24">
            <a:extLst>
              <a:ext uri="{FF2B5EF4-FFF2-40B4-BE49-F238E27FC236}">
                <a16:creationId xmlns:a16="http://schemas.microsoft.com/office/drawing/2014/main" id="{7FC84502-2A94-6E4C-9D76-C80D470D4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980" y="4944787"/>
            <a:ext cx="6783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20 </a:t>
            </a:r>
            <a:r>
              <a:rPr lang="sv-SE" sz="1800" dirty="0">
                <a:latin typeface="+mn-lt"/>
                <a:cs typeface="Bradley Hand Bold"/>
              </a:rPr>
              <a:t>%</a:t>
            </a:r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98AC86D5-E72D-B74F-8478-D147A7D285DA}"/>
              </a:ext>
            </a:extLst>
          </p:cNvPr>
          <p:cNvSpPr/>
          <p:nvPr/>
        </p:nvSpPr>
        <p:spPr>
          <a:xfrm>
            <a:off x="699990" y="4944787"/>
            <a:ext cx="4569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b)</a:t>
            </a:r>
          </a:p>
        </p:txBody>
      </p:sp>
      <p:grpSp>
        <p:nvGrpSpPr>
          <p:cNvPr id="65" name="Grupp 64">
            <a:extLst>
              <a:ext uri="{FF2B5EF4-FFF2-40B4-BE49-F238E27FC236}">
                <a16:creationId xmlns:a16="http://schemas.microsoft.com/office/drawing/2014/main" id="{67F7EE5D-DDD1-1D4F-95DC-918EE1B912C9}"/>
              </a:ext>
            </a:extLst>
          </p:cNvPr>
          <p:cNvGrpSpPr/>
          <p:nvPr/>
        </p:nvGrpSpPr>
        <p:grpSpPr>
          <a:xfrm>
            <a:off x="1104197" y="5516346"/>
            <a:ext cx="521749" cy="590279"/>
            <a:chOff x="5755579" y="3707689"/>
            <a:chExt cx="521749" cy="590279"/>
          </a:xfrm>
        </p:grpSpPr>
        <p:grpSp>
          <p:nvGrpSpPr>
            <p:cNvPr id="66" name="Grupp 65">
              <a:extLst>
                <a:ext uri="{FF2B5EF4-FFF2-40B4-BE49-F238E27FC236}">
                  <a16:creationId xmlns:a16="http://schemas.microsoft.com/office/drawing/2014/main" id="{734286A9-EC5E-C043-8A9B-94C6969475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55579" y="3707689"/>
              <a:ext cx="360898" cy="590279"/>
              <a:chOff x="3967814" y="1908472"/>
              <a:chExt cx="361717" cy="589144"/>
            </a:xfrm>
          </p:grpSpPr>
          <p:sp>
            <p:nvSpPr>
              <p:cNvPr id="68" name="textruta 24">
                <a:extLst>
                  <a:ext uri="{FF2B5EF4-FFF2-40B4-BE49-F238E27FC236}">
                    <a16:creationId xmlns:a16="http://schemas.microsoft.com/office/drawing/2014/main" id="{D202F34B-31B1-F14A-8B32-26C6097A89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6996" y="1908472"/>
                <a:ext cx="342535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2</a:t>
                </a:r>
              </a:p>
            </p:txBody>
          </p:sp>
          <p:sp>
            <p:nvSpPr>
              <p:cNvPr id="69" name="textruta 25">
                <a:extLst>
                  <a:ext uri="{FF2B5EF4-FFF2-40B4-BE49-F238E27FC236}">
                    <a16:creationId xmlns:a16="http://schemas.microsoft.com/office/drawing/2014/main" id="{C006609F-5C80-BF41-A018-34462EF05E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7814" y="2128994"/>
                <a:ext cx="326469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5</a:t>
                </a:r>
              </a:p>
            </p:txBody>
          </p:sp>
          <p:cxnSp>
            <p:nvCxnSpPr>
              <p:cNvPr id="70" name="Rak 69">
                <a:extLst>
                  <a:ext uri="{FF2B5EF4-FFF2-40B4-BE49-F238E27FC236}">
                    <a16:creationId xmlns:a16="http://schemas.microsoft.com/office/drawing/2014/main" id="{C9B1E2B1-8929-5649-A03F-15E3065F9813}"/>
                  </a:ext>
                </a:extLst>
              </p:cNvPr>
              <p:cNvCxnSpPr/>
              <p:nvPr/>
            </p:nvCxnSpPr>
            <p:spPr>
              <a:xfrm>
                <a:off x="4025158" y="2202961"/>
                <a:ext cx="2260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ruta 66">
              <a:extLst>
                <a:ext uri="{FF2B5EF4-FFF2-40B4-BE49-F238E27FC236}">
                  <a16:creationId xmlns:a16="http://schemas.microsoft.com/office/drawing/2014/main" id="{E2A48D45-7A83-5C47-BE9B-3CDA8FF0EBD8}"/>
                </a:ext>
              </a:extLst>
            </p:cNvPr>
            <p:cNvSpPr txBox="1"/>
            <p:nvPr/>
          </p:nvSpPr>
          <p:spPr>
            <a:xfrm>
              <a:off x="6021858" y="3806019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sp>
        <p:nvSpPr>
          <p:cNvPr id="71" name="textruta 24">
            <a:extLst>
              <a:ext uri="{FF2B5EF4-FFF2-40B4-BE49-F238E27FC236}">
                <a16:creationId xmlns:a16="http://schemas.microsoft.com/office/drawing/2014/main" id="{0E49883C-11C2-6E44-B489-14693CE38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0163" y="5631938"/>
            <a:ext cx="6912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40 </a:t>
            </a:r>
            <a:r>
              <a:rPr lang="sv-SE" sz="1800" dirty="0">
                <a:latin typeface="+mn-lt"/>
                <a:cs typeface="Bradley Hand Bold"/>
              </a:rPr>
              <a:t>%</a:t>
            </a:r>
          </a:p>
        </p:txBody>
      </p:sp>
      <p:grpSp>
        <p:nvGrpSpPr>
          <p:cNvPr id="72" name="Grupp 71">
            <a:extLst>
              <a:ext uri="{FF2B5EF4-FFF2-40B4-BE49-F238E27FC236}">
                <a16:creationId xmlns:a16="http://schemas.microsoft.com/office/drawing/2014/main" id="{0BEB6212-0094-DC4C-A477-0537CB94AFBF}"/>
              </a:ext>
            </a:extLst>
          </p:cNvPr>
          <p:cNvGrpSpPr/>
          <p:nvPr/>
        </p:nvGrpSpPr>
        <p:grpSpPr>
          <a:xfrm>
            <a:off x="5067917" y="5425993"/>
            <a:ext cx="3762039" cy="973021"/>
            <a:chOff x="3955592" y="3244334"/>
            <a:chExt cx="3762039" cy="973021"/>
          </a:xfrm>
        </p:grpSpPr>
        <p:grpSp>
          <p:nvGrpSpPr>
            <p:cNvPr id="73" name="Grupp 72">
              <a:extLst>
                <a:ext uri="{FF2B5EF4-FFF2-40B4-BE49-F238E27FC236}">
                  <a16:creationId xmlns:a16="http://schemas.microsoft.com/office/drawing/2014/main" id="{5E37E2BD-C9D1-DF4F-80FF-511F63DE0480}"/>
                </a:ext>
              </a:extLst>
            </p:cNvPr>
            <p:cNvGrpSpPr/>
            <p:nvPr/>
          </p:nvGrpSpPr>
          <p:grpSpPr>
            <a:xfrm>
              <a:off x="3955592" y="3244334"/>
              <a:ext cx="3762039" cy="973021"/>
              <a:chOff x="3285617" y="2723310"/>
              <a:chExt cx="3762039" cy="973021"/>
            </a:xfrm>
          </p:grpSpPr>
          <p:sp>
            <p:nvSpPr>
              <p:cNvPr id="77" name="Rektangel 76">
                <a:extLst>
                  <a:ext uri="{FF2B5EF4-FFF2-40B4-BE49-F238E27FC236}">
                    <a16:creationId xmlns:a16="http://schemas.microsoft.com/office/drawing/2014/main" id="{34C285D9-9580-D147-84D3-189A18E94442}"/>
                  </a:ext>
                </a:extLst>
              </p:cNvPr>
              <p:cNvSpPr/>
              <p:nvPr/>
            </p:nvSpPr>
            <p:spPr>
              <a:xfrm>
                <a:off x="3285617" y="2742224"/>
                <a:ext cx="3762039" cy="954107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endParaRPr lang="sv-SE" sz="800" dirty="0"/>
              </a:p>
              <a:p>
                <a:r>
                  <a:rPr lang="sv-SE" dirty="0"/>
                  <a:t>       är dubbelt så mycket som        , </a:t>
                </a:r>
              </a:p>
              <a:p>
                <a:endParaRPr lang="sv-SE" sz="1200" dirty="0"/>
              </a:p>
              <a:p>
                <a:r>
                  <a:rPr lang="sv-SE" dirty="0"/>
                  <a:t> det vill säga 40 %.</a:t>
                </a:r>
              </a:p>
            </p:txBody>
          </p:sp>
          <p:sp>
            <p:nvSpPr>
              <p:cNvPr id="78" name="Rektangel 77">
                <a:extLst>
                  <a:ext uri="{FF2B5EF4-FFF2-40B4-BE49-F238E27FC236}">
                    <a16:creationId xmlns:a16="http://schemas.microsoft.com/office/drawing/2014/main" id="{69096986-D262-D243-83E6-FBD7A199C887}"/>
                  </a:ext>
                </a:extLst>
              </p:cNvPr>
              <p:cNvSpPr/>
              <p:nvPr/>
            </p:nvSpPr>
            <p:spPr>
              <a:xfrm>
                <a:off x="3390328" y="2723310"/>
                <a:ext cx="33644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  <p:sp>
            <p:nvSpPr>
              <p:cNvPr id="79" name="Rektangel 78">
                <a:extLst>
                  <a:ext uri="{FF2B5EF4-FFF2-40B4-BE49-F238E27FC236}">
                    <a16:creationId xmlns:a16="http://schemas.microsoft.com/office/drawing/2014/main" id="{630464FE-CC6A-784C-9AC4-0E59F8F9C343}"/>
                  </a:ext>
                </a:extLst>
              </p:cNvPr>
              <p:cNvSpPr/>
              <p:nvPr/>
            </p:nvSpPr>
            <p:spPr>
              <a:xfrm>
                <a:off x="3390328" y="2998329"/>
                <a:ext cx="43274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/>
                  <a:t>5</a:t>
                </a:r>
              </a:p>
            </p:txBody>
          </p:sp>
          <p:cxnSp>
            <p:nvCxnSpPr>
              <p:cNvPr id="80" name="Rak 79">
                <a:extLst>
                  <a:ext uri="{FF2B5EF4-FFF2-40B4-BE49-F238E27FC236}">
                    <a16:creationId xmlns:a16="http://schemas.microsoft.com/office/drawing/2014/main" id="{8BE05B8E-346B-1B47-9C8C-33DA646821A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90328" y="3048054"/>
                <a:ext cx="276774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4" name="Rektangel 73">
              <a:extLst>
                <a:ext uri="{FF2B5EF4-FFF2-40B4-BE49-F238E27FC236}">
                  <a16:creationId xmlns:a16="http://schemas.microsoft.com/office/drawing/2014/main" id="{71BB4D12-D7DE-B845-93A0-06444BF0C29C}"/>
                </a:ext>
              </a:extLst>
            </p:cNvPr>
            <p:cNvSpPr/>
            <p:nvPr/>
          </p:nvSpPr>
          <p:spPr>
            <a:xfrm>
              <a:off x="6833261" y="3265613"/>
              <a:ext cx="33644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1</a:t>
              </a:r>
            </a:p>
          </p:txBody>
        </p:sp>
        <p:sp>
          <p:nvSpPr>
            <p:cNvPr id="75" name="Rektangel 74">
              <a:extLst>
                <a:ext uri="{FF2B5EF4-FFF2-40B4-BE49-F238E27FC236}">
                  <a16:creationId xmlns:a16="http://schemas.microsoft.com/office/drawing/2014/main" id="{C086FEB5-8C61-2B4D-A7A5-CEBA2CBFD06D}"/>
                </a:ext>
              </a:extLst>
            </p:cNvPr>
            <p:cNvSpPr/>
            <p:nvPr/>
          </p:nvSpPr>
          <p:spPr>
            <a:xfrm>
              <a:off x="6838900" y="3510225"/>
              <a:ext cx="43274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5</a:t>
              </a:r>
            </a:p>
          </p:txBody>
        </p:sp>
        <p:cxnSp>
          <p:nvCxnSpPr>
            <p:cNvPr id="76" name="Rak 75">
              <a:extLst>
                <a:ext uri="{FF2B5EF4-FFF2-40B4-BE49-F238E27FC236}">
                  <a16:creationId xmlns:a16="http://schemas.microsoft.com/office/drawing/2014/main" id="{22950FF8-0D26-504D-ACB8-5019F95A3AA7}"/>
                </a:ext>
              </a:extLst>
            </p:cNvPr>
            <p:cNvCxnSpPr>
              <a:cxnSpLocks/>
            </p:cNvCxnSpPr>
            <p:nvPr/>
          </p:nvCxnSpPr>
          <p:spPr>
            <a:xfrm>
              <a:off x="6863097" y="3576700"/>
              <a:ext cx="276774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847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16" grpId="0"/>
      <p:bldP spid="39" grpId="0"/>
      <p:bldP spid="46" grpId="0"/>
      <p:bldP spid="56" grpId="0" animBg="1"/>
      <p:bldP spid="63" grpId="0"/>
      <p:bldP spid="64" grpId="0"/>
      <p:bldP spid="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AA45867A-FDE3-7C49-995D-5369CA0B56D3}"/>
              </a:ext>
            </a:extLst>
          </p:cNvPr>
          <p:cNvSpPr/>
          <p:nvPr/>
        </p:nvSpPr>
        <p:spPr>
          <a:xfrm>
            <a:off x="627764" y="465756"/>
            <a:ext cx="11651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00000"/>
                </a:solidFill>
              </a:rPr>
              <a:t>Exempel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28AAA38-EC51-5644-A05E-BD6864E78D8D}"/>
              </a:ext>
            </a:extLst>
          </p:cNvPr>
          <p:cNvSpPr/>
          <p:nvPr/>
        </p:nvSpPr>
        <p:spPr>
          <a:xfrm>
            <a:off x="649662" y="945496"/>
            <a:ext cx="49557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Skriv andelarna i bråkform och decimalform.</a:t>
            </a:r>
          </a:p>
        </p:txBody>
      </p:sp>
      <p:sp>
        <p:nvSpPr>
          <p:cNvPr id="16" name="textruta 24">
            <a:extLst>
              <a:ext uri="{FF2B5EF4-FFF2-40B4-BE49-F238E27FC236}">
                <a16:creationId xmlns:a16="http://schemas.microsoft.com/office/drawing/2014/main" id="{267C1F0B-C7EC-BE4D-96E1-042AFEA1E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715" y="2693970"/>
            <a:ext cx="7344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7 </a:t>
            </a:r>
            <a:r>
              <a:rPr lang="sv-SE" sz="1800" dirty="0">
                <a:latin typeface="+mn-lt"/>
                <a:cs typeface="Bradley Hand Bold"/>
              </a:rPr>
              <a:t>% </a:t>
            </a:r>
            <a:r>
              <a:rPr lang="sv-SE" sz="1800" dirty="0">
                <a:cs typeface="Bradley Hand Bold"/>
              </a:rPr>
              <a:t>=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190217DA-1389-7644-A132-E318305C4EEC}"/>
              </a:ext>
            </a:extLst>
          </p:cNvPr>
          <p:cNvSpPr/>
          <p:nvPr/>
        </p:nvSpPr>
        <p:spPr>
          <a:xfrm>
            <a:off x="649662" y="1455115"/>
            <a:ext cx="9762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a) 7 %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7E5581BB-47BB-3E49-8661-D2D4AE1C1C0A}"/>
              </a:ext>
            </a:extLst>
          </p:cNvPr>
          <p:cNvSpPr/>
          <p:nvPr/>
        </p:nvSpPr>
        <p:spPr>
          <a:xfrm>
            <a:off x="3396150" y="1455115"/>
            <a:ext cx="10615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b) 95 %</a:t>
            </a: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489CA7C1-C26C-2948-9A62-705566E5672B}"/>
              </a:ext>
            </a:extLst>
          </p:cNvPr>
          <p:cNvSpPr/>
          <p:nvPr/>
        </p:nvSpPr>
        <p:spPr>
          <a:xfrm>
            <a:off x="699990" y="2699208"/>
            <a:ext cx="4569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a)</a:t>
            </a:r>
          </a:p>
        </p:txBody>
      </p:sp>
      <p:sp>
        <p:nvSpPr>
          <p:cNvPr id="46" name="textruta 24">
            <a:extLst>
              <a:ext uri="{FF2B5EF4-FFF2-40B4-BE49-F238E27FC236}">
                <a16:creationId xmlns:a16="http://schemas.microsoft.com/office/drawing/2014/main" id="{49948B1B-5D09-D040-ABEB-F3560A0DC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0120" y="2659389"/>
            <a:ext cx="6527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0,07</a:t>
            </a:r>
            <a:endParaRPr lang="sv-SE" sz="1800" dirty="0">
              <a:latin typeface="+mn-lt"/>
              <a:cs typeface="Bradley Hand Bold"/>
            </a:endParaRPr>
          </a:p>
        </p:txBody>
      </p:sp>
      <p:grpSp>
        <p:nvGrpSpPr>
          <p:cNvPr id="38" name="Grupp 37">
            <a:extLst>
              <a:ext uri="{FF2B5EF4-FFF2-40B4-BE49-F238E27FC236}">
                <a16:creationId xmlns:a16="http://schemas.microsoft.com/office/drawing/2014/main" id="{7FBCC835-0641-EA4D-A876-B37494A934BE}"/>
              </a:ext>
            </a:extLst>
          </p:cNvPr>
          <p:cNvGrpSpPr/>
          <p:nvPr/>
        </p:nvGrpSpPr>
        <p:grpSpPr>
          <a:xfrm>
            <a:off x="4483159" y="2273056"/>
            <a:ext cx="3815696" cy="677108"/>
            <a:chOff x="3720972" y="3421965"/>
            <a:chExt cx="3815696" cy="677108"/>
          </a:xfrm>
        </p:grpSpPr>
        <p:grpSp>
          <p:nvGrpSpPr>
            <p:cNvPr id="47" name="Grupp 46">
              <a:extLst>
                <a:ext uri="{FF2B5EF4-FFF2-40B4-BE49-F238E27FC236}">
                  <a16:creationId xmlns:a16="http://schemas.microsoft.com/office/drawing/2014/main" id="{9D973236-11F2-1D4C-AB8D-0AE0A5A9C53D}"/>
                </a:ext>
              </a:extLst>
            </p:cNvPr>
            <p:cNvGrpSpPr/>
            <p:nvPr/>
          </p:nvGrpSpPr>
          <p:grpSpPr>
            <a:xfrm>
              <a:off x="3720972" y="3421965"/>
              <a:ext cx="3815696" cy="677108"/>
              <a:chOff x="3050997" y="2900941"/>
              <a:chExt cx="3815696" cy="677108"/>
            </a:xfrm>
          </p:grpSpPr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98AA977C-B4F6-9945-B1A6-D405A1A05332}"/>
                  </a:ext>
                </a:extLst>
              </p:cNvPr>
              <p:cNvSpPr/>
              <p:nvPr/>
            </p:nvSpPr>
            <p:spPr>
              <a:xfrm>
                <a:off x="3050997" y="2900941"/>
                <a:ext cx="3815696" cy="67710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endParaRPr lang="sv-SE" sz="800" dirty="0"/>
              </a:p>
              <a:p>
                <a:r>
                  <a:rPr lang="sv-SE" dirty="0"/>
                  <a:t> Eftersom 1 % =           så är 7 % =          . </a:t>
                </a:r>
              </a:p>
              <a:p>
                <a:endParaRPr lang="sv-SE" sz="1200" dirty="0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8F5CCB34-495C-5140-8762-526FF5967655}"/>
                  </a:ext>
                </a:extLst>
              </p:cNvPr>
              <p:cNvSpPr/>
              <p:nvPr/>
            </p:nvSpPr>
            <p:spPr>
              <a:xfrm>
                <a:off x="4670435" y="2914327"/>
                <a:ext cx="33644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/>
                  <a:t>1</a:t>
                </a:r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B15C3826-22CE-634A-8C1A-B04FED596A05}"/>
                  </a:ext>
                </a:extLst>
              </p:cNvPr>
              <p:cNvSpPr/>
              <p:nvPr/>
            </p:nvSpPr>
            <p:spPr>
              <a:xfrm>
                <a:off x="4573218" y="3181505"/>
                <a:ext cx="60573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/>
                  <a:t>100</a:t>
                </a:r>
              </a:p>
            </p:txBody>
          </p:sp>
          <p:cxnSp>
            <p:nvCxnSpPr>
              <p:cNvPr id="51" name="Rak 50">
                <a:extLst>
                  <a:ext uri="{FF2B5EF4-FFF2-40B4-BE49-F238E27FC236}">
                    <a16:creationId xmlns:a16="http://schemas.microsoft.com/office/drawing/2014/main" id="{F3CC453D-1259-6544-A3CA-86AA2758E0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50136" y="3235375"/>
                <a:ext cx="375748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2" name="Rektangel 51">
              <a:extLst>
                <a:ext uri="{FF2B5EF4-FFF2-40B4-BE49-F238E27FC236}">
                  <a16:creationId xmlns:a16="http://schemas.microsoft.com/office/drawing/2014/main" id="{4C42F7E0-26D0-C643-9920-2E1322B47501}"/>
                </a:ext>
              </a:extLst>
            </p:cNvPr>
            <p:cNvSpPr/>
            <p:nvPr/>
          </p:nvSpPr>
          <p:spPr>
            <a:xfrm>
              <a:off x="6937751" y="3455679"/>
              <a:ext cx="33644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7</a:t>
              </a:r>
            </a:p>
          </p:txBody>
        </p:sp>
        <p:sp>
          <p:nvSpPr>
            <p:cNvPr id="53" name="Rektangel 52">
              <a:extLst>
                <a:ext uri="{FF2B5EF4-FFF2-40B4-BE49-F238E27FC236}">
                  <a16:creationId xmlns:a16="http://schemas.microsoft.com/office/drawing/2014/main" id="{9BED41FB-0700-784B-807B-6E9FD9EE1E43}"/>
                </a:ext>
              </a:extLst>
            </p:cNvPr>
            <p:cNvSpPr/>
            <p:nvPr/>
          </p:nvSpPr>
          <p:spPr>
            <a:xfrm>
              <a:off x="6813472" y="3700291"/>
              <a:ext cx="55097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100</a:t>
              </a:r>
            </a:p>
          </p:txBody>
        </p:sp>
        <p:cxnSp>
          <p:nvCxnSpPr>
            <p:cNvPr id="54" name="Rak 53">
              <a:extLst>
                <a:ext uri="{FF2B5EF4-FFF2-40B4-BE49-F238E27FC236}">
                  <a16:creationId xmlns:a16="http://schemas.microsoft.com/office/drawing/2014/main" id="{9C96BA58-3923-1F4D-AD22-B9E9002A5A94}"/>
                </a:ext>
              </a:extLst>
            </p:cNvPr>
            <p:cNvCxnSpPr>
              <a:cxnSpLocks/>
            </p:cNvCxnSpPr>
            <p:nvPr/>
          </p:nvCxnSpPr>
          <p:spPr>
            <a:xfrm>
              <a:off x="6894989" y="3759935"/>
              <a:ext cx="338515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upp 16">
            <a:extLst>
              <a:ext uri="{FF2B5EF4-FFF2-40B4-BE49-F238E27FC236}">
                <a16:creationId xmlns:a16="http://schemas.microsoft.com/office/drawing/2014/main" id="{5725D233-5FA3-3E49-9174-58534B1E0F1C}"/>
              </a:ext>
            </a:extLst>
          </p:cNvPr>
          <p:cNvGrpSpPr/>
          <p:nvPr/>
        </p:nvGrpSpPr>
        <p:grpSpPr>
          <a:xfrm>
            <a:off x="1683847" y="2563491"/>
            <a:ext cx="672986" cy="595709"/>
            <a:chOff x="1683847" y="2563491"/>
            <a:chExt cx="672986" cy="595709"/>
          </a:xfrm>
        </p:grpSpPr>
        <p:grpSp>
          <p:nvGrpSpPr>
            <p:cNvPr id="10" name="Grupp 9">
              <a:extLst>
                <a:ext uri="{FF2B5EF4-FFF2-40B4-BE49-F238E27FC236}">
                  <a16:creationId xmlns:a16="http://schemas.microsoft.com/office/drawing/2014/main" id="{B0EFA5EB-A3BB-4742-8CFF-9D15B02AD23F}"/>
                </a:ext>
              </a:extLst>
            </p:cNvPr>
            <p:cNvGrpSpPr/>
            <p:nvPr/>
          </p:nvGrpSpPr>
          <p:grpSpPr>
            <a:xfrm>
              <a:off x="1683847" y="2563491"/>
              <a:ext cx="557524" cy="595709"/>
              <a:chOff x="5719804" y="3692802"/>
              <a:chExt cx="557524" cy="595709"/>
            </a:xfrm>
          </p:grpSpPr>
          <p:grpSp>
            <p:nvGrpSpPr>
              <p:cNvPr id="11" name="Grupp 10">
                <a:extLst>
                  <a:ext uri="{FF2B5EF4-FFF2-40B4-BE49-F238E27FC236}">
                    <a16:creationId xmlns:a16="http://schemas.microsoft.com/office/drawing/2014/main" id="{99644848-E9F9-7A43-8086-FA471A2094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19804" y="3692802"/>
                <a:ext cx="556563" cy="595709"/>
                <a:chOff x="3931951" y="1893615"/>
                <a:chExt cx="557825" cy="594564"/>
              </a:xfrm>
            </p:grpSpPr>
            <p:sp>
              <p:nvSpPr>
                <p:cNvPr id="13" name="textruta 24">
                  <a:extLst>
                    <a:ext uri="{FF2B5EF4-FFF2-40B4-BE49-F238E27FC236}">
                      <a16:creationId xmlns:a16="http://schemas.microsoft.com/office/drawing/2014/main" id="{F9136E5E-BE93-0448-BA8E-23552A23547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60864" y="1893615"/>
                  <a:ext cx="342535" cy="3686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 Bold"/>
                      <a:cs typeface="Bradley Hand Bold"/>
                    </a:rPr>
                    <a:t>7</a:t>
                  </a:r>
                </a:p>
              </p:txBody>
            </p:sp>
            <p:sp>
              <p:nvSpPr>
                <p:cNvPr id="14" name="textruta 25">
                  <a:extLst>
                    <a:ext uri="{FF2B5EF4-FFF2-40B4-BE49-F238E27FC236}">
                      <a16:creationId xmlns:a16="http://schemas.microsoft.com/office/drawing/2014/main" id="{204EF3DF-749E-234B-9FD7-D5C7EC71FFB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31951" y="2119557"/>
                  <a:ext cx="557825" cy="3686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 Bold"/>
                      <a:cs typeface="Bradley Hand Bold"/>
                    </a:rPr>
                    <a:t>100</a:t>
                  </a:r>
                </a:p>
              </p:txBody>
            </p:sp>
            <p:cxnSp>
              <p:nvCxnSpPr>
                <p:cNvPr id="15" name="Rak 14">
                  <a:extLst>
                    <a:ext uri="{FF2B5EF4-FFF2-40B4-BE49-F238E27FC236}">
                      <a16:creationId xmlns:a16="http://schemas.microsoft.com/office/drawing/2014/main" id="{21DE8703-9949-D243-A121-64F7F56B73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1592" y="2184026"/>
                  <a:ext cx="369013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textruta 11">
                <a:extLst>
                  <a:ext uri="{FF2B5EF4-FFF2-40B4-BE49-F238E27FC236}">
                    <a16:creationId xmlns:a16="http://schemas.microsoft.com/office/drawing/2014/main" id="{FAD5B3DB-1678-904D-A9C7-A9DDF6B45689}"/>
                  </a:ext>
                </a:extLst>
              </p:cNvPr>
              <p:cNvSpPr txBox="1"/>
              <p:nvPr/>
            </p:nvSpPr>
            <p:spPr>
              <a:xfrm>
                <a:off x="6021858" y="3806019"/>
                <a:ext cx="255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sv-SE" dirty="0">
                  <a:cs typeface="Bradley Hand Bold"/>
                </a:endParaRPr>
              </a:p>
            </p:txBody>
          </p:sp>
        </p:grpSp>
        <p:sp>
          <p:nvSpPr>
            <p:cNvPr id="81" name="textruta 80">
              <a:extLst>
                <a:ext uri="{FF2B5EF4-FFF2-40B4-BE49-F238E27FC236}">
                  <a16:creationId xmlns:a16="http://schemas.microsoft.com/office/drawing/2014/main" id="{5065E93D-DC56-494B-A914-19AB6240CD03}"/>
                </a:ext>
              </a:extLst>
            </p:cNvPr>
            <p:cNvSpPr txBox="1"/>
            <p:nvPr/>
          </p:nvSpPr>
          <p:spPr>
            <a:xfrm>
              <a:off x="2101363" y="2659389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grpSp>
        <p:nvGrpSpPr>
          <p:cNvPr id="84" name="Grupp 83">
            <a:extLst>
              <a:ext uri="{FF2B5EF4-FFF2-40B4-BE49-F238E27FC236}">
                <a16:creationId xmlns:a16="http://schemas.microsoft.com/office/drawing/2014/main" id="{E783CC34-9CDB-3741-BF27-5C342097EB95}"/>
              </a:ext>
            </a:extLst>
          </p:cNvPr>
          <p:cNvGrpSpPr/>
          <p:nvPr/>
        </p:nvGrpSpPr>
        <p:grpSpPr>
          <a:xfrm>
            <a:off x="4483159" y="3104268"/>
            <a:ext cx="1369294" cy="677108"/>
            <a:chOff x="4525182" y="2900941"/>
            <a:chExt cx="1369294" cy="677108"/>
          </a:xfrm>
        </p:grpSpPr>
        <p:sp>
          <p:nvSpPr>
            <p:cNvPr id="88" name="Rektangel 87">
              <a:extLst>
                <a:ext uri="{FF2B5EF4-FFF2-40B4-BE49-F238E27FC236}">
                  <a16:creationId xmlns:a16="http://schemas.microsoft.com/office/drawing/2014/main" id="{17DBCE59-0FB2-D542-AAB7-417855D69D6B}"/>
                </a:ext>
              </a:extLst>
            </p:cNvPr>
            <p:cNvSpPr/>
            <p:nvPr/>
          </p:nvSpPr>
          <p:spPr>
            <a:xfrm>
              <a:off x="4525182" y="2900941"/>
              <a:ext cx="1369294" cy="67710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endParaRPr lang="sv-SE" sz="800" dirty="0"/>
            </a:p>
            <a:p>
              <a:r>
                <a:rPr lang="sv-SE" dirty="0"/>
                <a:t>	 = 0,07 </a:t>
              </a:r>
            </a:p>
            <a:p>
              <a:endParaRPr lang="sv-SE" sz="1200" dirty="0"/>
            </a:p>
          </p:txBody>
        </p:sp>
        <p:sp>
          <p:nvSpPr>
            <p:cNvPr id="89" name="Rektangel 88">
              <a:extLst>
                <a:ext uri="{FF2B5EF4-FFF2-40B4-BE49-F238E27FC236}">
                  <a16:creationId xmlns:a16="http://schemas.microsoft.com/office/drawing/2014/main" id="{2F392259-C14C-CF48-96C0-FF662CEF07FD}"/>
                </a:ext>
              </a:extLst>
            </p:cNvPr>
            <p:cNvSpPr/>
            <p:nvPr/>
          </p:nvSpPr>
          <p:spPr>
            <a:xfrm>
              <a:off x="4670435" y="2914327"/>
              <a:ext cx="33644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7</a:t>
              </a:r>
            </a:p>
          </p:txBody>
        </p:sp>
        <p:sp>
          <p:nvSpPr>
            <p:cNvPr id="90" name="Rektangel 89">
              <a:extLst>
                <a:ext uri="{FF2B5EF4-FFF2-40B4-BE49-F238E27FC236}">
                  <a16:creationId xmlns:a16="http://schemas.microsoft.com/office/drawing/2014/main" id="{9F9482FD-BF5A-E840-B5BE-182AB973F65D}"/>
                </a:ext>
              </a:extLst>
            </p:cNvPr>
            <p:cNvSpPr/>
            <p:nvPr/>
          </p:nvSpPr>
          <p:spPr>
            <a:xfrm>
              <a:off x="4573218" y="3181505"/>
              <a:ext cx="60573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100</a:t>
              </a:r>
            </a:p>
          </p:txBody>
        </p:sp>
        <p:cxnSp>
          <p:nvCxnSpPr>
            <p:cNvPr id="91" name="Rak 90">
              <a:extLst>
                <a:ext uri="{FF2B5EF4-FFF2-40B4-BE49-F238E27FC236}">
                  <a16:creationId xmlns:a16="http://schemas.microsoft.com/office/drawing/2014/main" id="{9321E084-7442-F043-9D06-76463D4F4404}"/>
                </a:ext>
              </a:extLst>
            </p:cNvPr>
            <p:cNvCxnSpPr>
              <a:cxnSpLocks/>
            </p:cNvCxnSpPr>
            <p:nvPr/>
          </p:nvCxnSpPr>
          <p:spPr>
            <a:xfrm>
              <a:off x="4650136" y="3235375"/>
              <a:ext cx="375748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8" name="textruta 24">
            <a:extLst>
              <a:ext uri="{FF2B5EF4-FFF2-40B4-BE49-F238E27FC236}">
                <a16:creationId xmlns:a16="http://schemas.microsoft.com/office/drawing/2014/main" id="{0BA3947B-8F97-084F-BAB4-8BC47A991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715" y="4340217"/>
            <a:ext cx="8435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95 </a:t>
            </a:r>
            <a:r>
              <a:rPr lang="sv-SE" sz="1800" dirty="0">
                <a:latin typeface="+mn-lt"/>
                <a:cs typeface="Bradley Hand Bold"/>
              </a:rPr>
              <a:t>% </a:t>
            </a:r>
            <a:r>
              <a:rPr lang="sv-SE" sz="1800" dirty="0">
                <a:cs typeface="Bradley Hand Bold"/>
              </a:rPr>
              <a:t>=</a:t>
            </a:r>
          </a:p>
        </p:txBody>
      </p:sp>
      <p:sp>
        <p:nvSpPr>
          <p:cNvPr id="99" name="Rektangel 98">
            <a:extLst>
              <a:ext uri="{FF2B5EF4-FFF2-40B4-BE49-F238E27FC236}">
                <a16:creationId xmlns:a16="http://schemas.microsoft.com/office/drawing/2014/main" id="{08128DC5-0265-414B-818C-3457DD2788CE}"/>
              </a:ext>
            </a:extLst>
          </p:cNvPr>
          <p:cNvSpPr/>
          <p:nvPr/>
        </p:nvSpPr>
        <p:spPr>
          <a:xfrm>
            <a:off x="699990" y="4345455"/>
            <a:ext cx="4569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" pitchFamily="2" charset="77"/>
              </a:rPr>
              <a:t>b)</a:t>
            </a:r>
          </a:p>
        </p:txBody>
      </p:sp>
      <p:sp>
        <p:nvSpPr>
          <p:cNvPr id="100" name="textruta 24">
            <a:extLst>
              <a:ext uri="{FF2B5EF4-FFF2-40B4-BE49-F238E27FC236}">
                <a16:creationId xmlns:a16="http://schemas.microsoft.com/office/drawing/2014/main" id="{03BD9AC7-7D9A-D14B-B34C-DFCCEE1A0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727" y="4299643"/>
            <a:ext cx="6367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0,95</a:t>
            </a:r>
            <a:endParaRPr lang="sv-SE" sz="1800" dirty="0">
              <a:latin typeface="+mn-lt"/>
              <a:cs typeface="Bradley Hand Bold"/>
            </a:endParaRPr>
          </a:p>
        </p:txBody>
      </p:sp>
      <p:grpSp>
        <p:nvGrpSpPr>
          <p:cNvPr id="30" name="Grupp 29">
            <a:extLst>
              <a:ext uri="{FF2B5EF4-FFF2-40B4-BE49-F238E27FC236}">
                <a16:creationId xmlns:a16="http://schemas.microsoft.com/office/drawing/2014/main" id="{AA402135-2087-8041-8C57-5EC76F89A387}"/>
              </a:ext>
            </a:extLst>
          </p:cNvPr>
          <p:cNvGrpSpPr/>
          <p:nvPr/>
        </p:nvGrpSpPr>
        <p:grpSpPr>
          <a:xfrm>
            <a:off x="1776125" y="4168873"/>
            <a:ext cx="666997" cy="640122"/>
            <a:chOff x="1776125" y="4168873"/>
            <a:chExt cx="666997" cy="640122"/>
          </a:xfrm>
        </p:grpSpPr>
        <p:grpSp>
          <p:nvGrpSpPr>
            <p:cNvPr id="92" name="Grupp 91">
              <a:extLst>
                <a:ext uri="{FF2B5EF4-FFF2-40B4-BE49-F238E27FC236}">
                  <a16:creationId xmlns:a16="http://schemas.microsoft.com/office/drawing/2014/main" id="{D4CC1493-222C-F043-9859-B412AB7DFD3F}"/>
                </a:ext>
              </a:extLst>
            </p:cNvPr>
            <p:cNvGrpSpPr/>
            <p:nvPr/>
          </p:nvGrpSpPr>
          <p:grpSpPr>
            <a:xfrm>
              <a:off x="1776125" y="4168873"/>
              <a:ext cx="557524" cy="640122"/>
              <a:chOff x="5719804" y="3648388"/>
              <a:chExt cx="557524" cy="640122"/>
            </a:xfrm>
          </p:grpSpPr>
          <p:grpSp>
            <p:nvGrpSpPr>
              <p:cNvPr id="93" name="Grupp 92">
                <a:extLst>
                  <a:ext uri="{FF2B5EF4-FFF2-40B4-BE49-F238E27FC236}">
                    <a16:creationId xmlns:a16="http://schemas.microsoft.com/office/drawing/2014/main" id="{B49410B5-7E4D-BB4E-9668-1FFBA3B07FA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19804" y="3648388"/>
                <a:ext cx="556563" cy="640122"/>
                <a:chOff x="3931951" y="1849287"/>
                <a:chExt cx="557825" cy="638892"/>
              </a:xfrm>
            </p:grpSpPr>
            <p:sp>
              <p:nvSpPr>
                <p:cNvPr id="95" name="textruta 24">
                  <a:extLst>
                    <a:ext uri="{FF2B5EF4-FFF2-40B4-BE49-F238E27FC236}">
                      <a16:creationId xmlns:a16="http://schemas.microsoft.com/office/drawing/2014/main" id="{D3442BBA-A872-E04A-ADE7-B06540FCCBD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03309" y="1849287"/>
                  <a:ext cx="451786" cy="3686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 Bold"/>
                      <a:cs typeface="Bradley Hand Bold"/>
                    </a:rPr>
                    <a:t>95</a:t>
                  </a:r>
                </a:p>
              </p:txBody>
            </p:sp>
            <p:sp>
              <p:nvSpPr>
                <p:cNvPr id="96" name="textruta 25">
                  <a:extLst>
                    <a:ext uri="{FF2B5EF4-FFF2-40B4-BE49-F238E27FC236}">
                      <a16:creationId xmlns:a16="http://schemas.microsoft.com/office/drawing/2014/main" id="{0026242B-F2F1-DC41-953D-64A5EFF2DC2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31951" y="2119557"/>
                  <a:ext cx="557825" cy="3686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 Bold"/>
                      <a:cs typeface="Bradley Hand Bold"/>
                    </a:rPr>
                    <a:t>100</a:t>
                  </a:r>
                </a:p>
              </p:txBody>
            </p:sp>
            <p:cxnSp>
              <p:nvCxnSpPr>
                <p:cNvPr id="97" name="Rak 96">
                  <a:extLst>
                    <a:ext uri="{FF2B5EF4-FFF2-40B4-BE49-F238E27FC236}">
                      <a16:creationId xmlns:a16="http://schemas.microsoft.com/office/drawing/2014/main" id="{441890F6-6165-B448-9965-C6184DE6F07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21592" y="2184026"/>
                  <a:ext cx="369013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4" name="textruta 93">
                <a:extLst>
                  <a:ext uri="{FF2B5EF4-FFF2-40B4-BE49-F238E27FC236}">
                    <a16:creationId xmlns:a16="http://schemas.microsoft.com/office/drawing/2014/main" id="{A9FE6E6E-12DF-C045-822B-95D1E485F697}"/>
                  </a:ext>
                </a:extLst>
              </p:cNvPr>
              <p:cNvSpPr txBox="1"/>
              <p:nvPr/>
            </p:nvSpPr>
            <p:spPr>
              <a:xfrm>
                <a:off x="6021858" y="3806019"/>
                <a:ext cx="255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sv-SE" dirty="0">
                  <a:cs typeface="Bradley Hand Bold"/>
                </a:endParaRPr>
              </a:p>
            </p:txBody>
          </p:sp>
        </p:grpSp>
        <p:sp>
          <p:nvSpPr>
            <p:cNvPr id="101" name="textruta 100">
              <a:extLst>
                <a:ext uri="{FF2B5EF4-FFF2-40B4-BE49-F238E27FC236}">
                  <a16:creationId xmlns:a16="http://schemas.microsoft.com/office/drawing/2014/main" id="{E33A9DB6-20A0-7D41-8B74-F640F7D9E220}"/>
                </a:ext>
              </a:extLst>
            </p:cNvPr>
            <p:cNvSpPr txBox="1"/>
            <p:nvPr/>
          </p:nvSpPr>
          <p:spPr>
            <a:xfrm>
              <a:off x="2187652" y="4299643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152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20" grpId="0"/>
      <p:bldP spid="26" grpId="0"/>
      <p:bldP spid="39" grpId="0"/>
      <p:bldP spid="46" grpId="0"/>
      <p:bldP spid="98" grpId="0"/>
      <p:bldP spid="99" grpId="0"/>
      <p:bldP spid="10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520700" y="725269"/>
            <a:ext cx="5905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C00000"/>
                </a:solidFill>
              </a:rPr>
              <a:t>Hur stor andel är färgad? </a:t>
            </a:r>
          </a:p>
          <a:p>
            <a:r>
              <a:rPr lang="sv-SE" dirty="0"/>
              <a:t>Svara i bråkform, decimalform och procentform.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08" y="1594303"/>
            <a:ext cx="1003300" cy="55880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700" y="2382166"/>
            <a:ext cx="1790700" cy="6477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208" y="3278199"/>
            <a:ext cx="1689100" cy="52070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308" y="3798899"/>
            <a:ext cx="2184400" cy="1143000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2208" y="5197512"/>
            <a:ext cx="2209800" cy="495300"/>
          </a:xfrm>
          <a:prstGeom prst="rect">
            <a:avLst/>
          </a:prstGeom>
        </p:spPr>
      </p:pic>
      <p:grpSp>
        <p:nvGrpSpPr>
          <p:cNvPr id="15" name="Grupp 14"/>
          <p:cNvGrpSpPr/>
          <p:nvPr/>
        </p:nvGrpSpPr>
        <p:grpSpPr>
          <a:xfrm>
            <a:off x="3108374" y="1577216"/>
            <a:ext cx="516033" cy="575890"/>
            <a:chOff x="5768859" y="3712626"/>
            <a:chExt cx="516033" cy="575890"/>
          </a:xfrm>
        </p:grpSpPr>
        <p:grpSp>
          <p:nvGrpSpPr>
            <p:cNvPr id="16" name="Grupp 15"/>
            <p:cNvGrpSpPr>
              <a:grpSpLocks/>
            </p:cNvGrpSpPr>
            <p:nvPr/>
          </p:nvGrpSpPr>
          <p:grpSpPr bwMode="auto">
            <a:xfrm>
              <a:off x="5768859" y="3712626"/>
              <a:ext cx="328242" cy="575890"/>
              <a:chOff x="3981113" y="1913397"/>
              <a:chExt cx="328986" cy="574782"/>
            </a:xfrm>
          </p:grpSpPr>
          <p:sp>
            <p:nvSpPr>
              <p:cNvPr id="18" name="textruta 24"/>
              <p:cNvSpPr txBox="1">
                <a:spLocks noChangeArrowheads="1"/>
              </p:cNvSpPr>
              <p:nvPr/>
            </p:nvSpPr>
            <p:spPr bwMode="auto">
              <a:xfrm>
                <a:off x="3992333" y="1913397"/>
                <a:ext cx="306545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1</a:t>
                </a:r>
              </a:p>
            </p:txBody>
          </p:sp>
          <p:sp>
            <p:nvSpPr>
              <p:cNvPr id="19" name="textruta 25"/>
              <p:cNvSpPr txBox="1">
                <a:spLocks noChangeArrowheads="1"/>
              </p:cNvSpPr>
              <p:nvPr/>
            </p:nvSpPr>
            <p:spPr bwMode="auto">
              <a:xfrm>
                <a:off x="3981113" y="2119557"/>
                <a:ext cx="328986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2</a:t>
                </a:r>
              </a:p>
            </p:txBody>
          </p:sp>
          <p:cxnSp>
            <p:nvCxnSpPr>
              <p:cNvPr id="20" name="Rak 19"/>
              <p:cNvCxnSpPr/>
              <p:nvPr/>
            </p:nvCxnSpPr>
            <p:spPr>
              <a:xfrm>
                <a:off x="4025158" y="2202961"/>
                <a:ext cx="2260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ruta 16"/>
            <p:cNvSpPr txBox="1"/>
            <p:nvPr/>
          </p:nvSpPr>
          <p:spPr>
            <a:xfrm>
              <a:off x="6029422" y="3805015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sp>
        <p:nvSpPr>
          <p:cNvPr id="21" name="textruta 24"/>
          <p:cNvSpPr txBox="1">
            <a:spLocks noChangeArrowheads="1"/>
          </p:cNvSpPr>
          <p:nvPr/>
        </p:nvSpPr>
        <p:spPr bwMode="auto">
          <a:xfrm>
            <a:off x="3571727" y="1676269"/>
            <a:ext cx="6864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0,5 </a:t>
            </a:r>
            <a:r>
              <a:rPr lang="sv-SE" sz="1800" dirty="0">
                <a:cs typeface="Bradley Hand Bold"/>
              </a:rPr>
              <a:t>=</a:t>
            </a:r>
          </a:p>
        </p:txBody>
      </p:sp>
      <p:sp>
        <p:nvSpPr>
          <p:cNvPr id="22" name="textruta 24"/>
          <p:cNvSpPr txBox="1">
            <a:spLocks noChangeArrowheads="1"/>
          </p:cNvSpPr>
          <p:nvPr/>
        </p:nvSpPr>
        <p:spPr bwMode="auto">
          <a:xfrm>
            <a:off x="4171313" y="1681681"/>
            <a:ext cx="6737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50 </a:t>
            </a:r>
            <a:r>
              <a:rPr lang="sv-SE" sz="1800" dirty="0">
                <a:latin typeface="+mn-lt"/>
                <a:cs typeface="Bradley Hand Bold"/>
              </a:rPr>
              <a:t>%</a:t>
            </a:r>
          </a:p>
        </p:txBody>
      </p:sp>
      <p:grpSp>
        <p:nvGrpSpPr>
          <p:cNvPr id="23" name="Grupp 22"/>
          <p:cNvGrpSpPr/>
          <p:nvPr/>
        </p:nvGrpSpPr>
        <p:grpSpPr>
          <a:xfrm>
            <a:off x="3162108" y="2444561"/>
            <a:ext cx="516031" cy="585306"/>
            <a:chOff x="5768861" y="3703209"/>
            <a:chExt cx="516031" cy="585306"/>
          </a:xfrm>
        </p:grpSpPr>
        <p:grpSp>
          <p:nvGrpSpPr>
            <p:cNvPr id="24" name="Grupp 23"/>
            <p:cNvGrpSpPr>
              <a:grpSpLocks/>
            </p:cNvGrpSpPr>
            <p:nvPr/>
          </p:nvGrpSpPr>
          <p:grpSpPr bwMode="auto">
            <a:xfrm>
              <a:off x="5768861" y="3703209"/>
              <a:ext cx="334920" cy="585306"/>
              <a:chOff x="3981113" y="1903999"/>
              <a:chExt cx="335679" cy="584180"/>
            </a:xfrm>
          </p:grpSpPr>
          <p:sp>
            <p:nvSpPr>
              <p:cNvPr id="26" name="textruta 24"/>
              <p:cNvSpPr txBox="1">
                <a:spLocks noChangeArrowheads="1"/>
              </p:cNvSpPr>
              <p:nvPr/>
            </p:nvSpPr>
            <p:spPr bwMode="auto">
              <a:xfrm>
                <a:off x="4010247" y="1903999"/>
                <a:ext cx="306545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1</a:t>
                </a:r>
              </a:p>
            </p:txBody>
          </p:sp>
          <p:sp>
            <p:nvSpPr>
              <p:cNvPr id="27" name="textruta 25"/>
              <p:cNvSpPr txBox="1">
                <a:spLocks noChangeArrowheads="1"/>
              </p:cNvSpPr>
              <p:nvPr/>
            </p:nvSpPr>
            <p:spPr bwMode="auto">
              <a:xfrm>
                <a:off x="3981113" y="2119557"/>
                <a:ext cx="328986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4</a:t>
                </a:r>
              </a:p>
            </p:txBody>
          </p:sp>
          <p:cxnSp>
            <p:nvCxnSpPr>
              <p:cNvPr id="28" name="Rak 27"/>
              <p:cNvCxnSpPr/>
              <p:nvPr/>
            </p:nvCxnSpPr>
            <p:spPr>
              <a:xfrm>
                <a:off x="4025158" y="2202961"/>
                <a:ext cx="2260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ruta 24"/>
            <p:cNvSpPr txBox="1"/>
            <p:nvPr/>
          </p:nvSpPr>
          <p:spPr>
            <a:xfrm>
              <a:off x="6029422" y="3805015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sp>
        <p:nvSpPr>
          <p:cNvPr id="29" name="textruta 24"/>
          <p:cNvSpPr txBox="1">
            <a:spLocks noChangeArrowheads="1"/>
          </p:cNvSpPr>
          <p:nvPr/>
        </p:nvSpPr>
        <p:spPr bwMode="auto">
          <a:xfrm>
            <a:off x="3584328" y="2553031"/>
            <a:ext cx="8306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0,25 </a:t>
            </a:r>
            <a:r>
              <a:rPr lang="sv-SE" sz="1800" dirty="0">
                <a:cs typeface="Bradley Hand Bold"/>
              </a:rPr>
              <a:t>=</a:t>
            </a:r>
          </a:p>
        </p:txBody>
      </p:sp>
      <p:sp>
        <p:nvSpPr>
          <p:cNvPr id="30" name="textruta 24"/>
          <p:cNvSpPr txBox="1">
            <a:spLocks noChangeArrowheads="1"/>
          </p:cNvSpPr>
          <p:nvPr/>
        </p:nvSpPr>
        <p:spPr bwMode="auto">
          <a:xfrm>
            <a:off x="4327607" y="2535818"/>
            <a:ext cx="697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25 </a:t>
            </a:r>
            <a:r>
              <a:rPr lang="sv-SE" sz="1800" dirty="0">
                <a:latin typeface="+mn-lt"/>
                <a:cs typeface="Bradley Hand Bold"/>
              </a:rPr>
              <a:t>%</a:t>
            </a:r>
          </a:p>
        </p:txBody>
      </p:sp>
      <p:grpSp>
        <p:nvGrpSpPr>
          <p:cNvPr id="31" name="Grupp 30"/>
          <p:cNvGrpSpPr/>
          <p:nvPr/>
        </p:nvGrpSpPr>
        <p:grpSpPr>
          <a:xfrm>
            <a:off x="3194602" y="3227407"/>
            <a:ext cx="516026" cy="546836"/>
            <a:chOff x="5768866" y="3741679"/>
            <a:chExt cx="516026" cy="546836"/>
          </a:xfrm>
        </p:grpSpPr>
        <p:grpSp>
          <p:nvGrpSpPr>
            <p:cNvPr id="32" name="Grupp 31"/>
            <p:cNvGrpSpPr>
              <a:grpSpLocks/>
            </p:cNvGrpSpPr>
            <p:nvPr/>
          </p:nvGrpSpPr>
          <p:grpSpPr bwMode="auto">
            <a:xfrm>
              <a:off x="5768866" y="3741679"/>
              <a:ext cx="330723" cy="546836"/>
              <a:chOff x="3981113" y="1942395"/>
              <a:chExt cx="331472" cy="545784"/>
            </a:xfrm>
          </p:grpSpPr>
          <p:sp>
            <p:nvSpPr>
              <p:cNvPr id="34" name="textruta 24"/>
              <p:cNvSpPr txBox="1">
                <a:spLocks noChangeArrowheads="1"/>
              </p:cNvSpPr>
              <p:nvPr/>
            </p:nvSpPr>
            <p:spPr bwMode="auto">
              <a:xfrm>
                <a:off x="3987994" y="1942395"/>
                <a:ext cx="324591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3</a:t>
                </a:r>
              </a:p>
            </p:txBody>
          </p:sp>
          <p:sp>
            <p:nvSpPr>
              <p:cNvPr id="35" name="textruta 25"/>
              <p:cNvSpPr txBox="1">
                <a:spLocks noChangeArrowheads="1"/>
              </p:cNvSpPr>
              <p:nvPr/>
            </p:nvSpPr>
            <p:spPr bwMode="auto">
              <a:xfrm>
                <a:off x="3981113" y="2119557"/>
                <a:ext cx="328986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4</a:t>
                </a:r>
              </a:p>
            </p:txBody>
          </p:sp>
          <p:cxnSp>
            <p:nvCxnSpPr>
              <p:cNvPr id="36" name="Rak 35"/>
              <p:cNvCxnSpPr/>
              <p:nvPr/>
            </p:nvCxnSpPr>
            <p:spPr>
              <a:xfrm>
                <a:off x="4025158" y="2202961"/>
                <a:ext cx="2260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ruta 32"/>
            <p:cNvSpPr txBox="1"/>
            <p:nvPr/>
          </p:nvSpPr>
          <p:spPr>
            <a:xfrm>
              <a:off x="6029422" y="3805015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sp>
        <p:nvSpPr>
          <p:cNvPr id="37" name="textruta 24"/>
          <p:cNvSpPr txBox="1">
            <a:spLocks noChangeArrowheads="1"/>
          </p:cNvSpPr>
          <p:nvPr/>
        </p:nvSpPr>
        <p:spPr bwMode="auto">
          <a:xfrm>
            <a:off x="3623377" y="3288749"/>
            <a:ext cx="8435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0,75 </a:t>
            </a:r>
            <a:r>
              <a:rPr lang="sv-SE" sz="1800" dirty="0">
                <a:cs typeface="Bradley Hand Bold"/>
              </a:rPr>
              <a:t>=</a:t>
            </a:r>
          </a:p>
        </p:txBody>
      </p:sp>
      <p:sp>
        <p:nvSpPr>
          <p:cNvPr id="38" name="textruta 24"/>
          <p:cNvSpPr txBox="1">
            <a:spLocks noChangeArrowheads="1"/>
          </p:cNvSpPr>
          <p:nvPr/>
        </p:nvSpPr>
        <p:spPr bwMode="auto">
          <a:xfrm>
            <a:off x="4343651" y="3278199"/>
            <a:ext cx="7232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75 </a:t>
            </a:r>
            <a:r>
              <a:rPr lang="sv-SE" sz="1800" dirty="0">
                <a:latin typeface="+mn-lt"/>
                <a:cs typeface="Bradley Hand Bold"/>
              </a:rPr>
              <a:t>%</a:t>
            </a:r>
          </a:p>
        </p:txBody>
      </p:sp>
      <p:grpSp>
        <p:nvGrpSpPr>
          <p:cNvPr id="39" name="Grupp 38"/>
          <p:cNvGrpSpPr/>
          <p:nvPr/>
        </p:nvGrpSpPr>
        <p:grpSpPr>
          <a:xfrm>
            <a:off x="3209531" y="4141569"/>
            <a:ext cx="557526" cy="561132"/>
            <a:chOff x="5719802" y="3727381"/>
            <a:chExt cx="557526" cy="561132"/>
          </a:xfrm>
        </p:grpSpPr>
        <p:grpSp>
          <p:nvGrpSpPr>
            <p:cNvPr id="40" name="Grupp 39"/>
            <p:cNvGrpSpPr>
              <a:grpSpLocks/>
            </p:cNvGrpSpPr>
            <p:nvPr/>
          </p:nvGrpSpPr>
          <p:grpSpPr bwMode="auto">
            <a:xfrm>
              <a:off x="5719802" y="3727381"/>
              <a:ext cx="431655" cy="561132"/>
              <a:chOff x="3931951" y="1928126"/>
              <a:chExt cx="432634" cy="560053"/>
            </a:xfrm>
          </p:grpSpPr>
          <p:sp>
            <p:nvSpPr>
              <p:cNvPr id="42" name="textruta 24"/>
              <p:cNvSpPr txBox="1">
                <a:spLocks noChangeArrowheads="1"/>
              </p:cNvSpPr>
              <p:nvPr/>
            </p:nvSpPr>
            <p:spPr bwMode="auto">
              <a:xfrm>
                <a:off x="3986840" y="1928126"/>
                <a:ext cx="306545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1</a:t>
                </a:r>
              </a:p>
            </p:txBody>
          </p:sp>
          <p:sp>
            <p:nvSpPr>
              <p:cNvPr id="43" name="textruta 25"/>
              <p:cNvSpPr txBox="1">
                <a:spLocks noChangeArrowheads="1"/>
              </p:cNvSpPr>
              <p:nvPr/>
            </p:nvSpPr>
            <p:spPr bwMode="auto">
              <a:xfrm>
                <a:off x="3931951" y="2119557"/>
                <a:ext cx="432634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10</a:t>
                </a:r>
              </a:p>
            </p:txBody>
          </p:sp>
          <p:cxnSp>
            <p:nvCxnSpPr>
              <p:cNvPr id="44" name="Rak 43"/>
              <p:cNvCxnSpPr/>
              <p:nvPr/>
            </p:nvCxnSpPr>
            <p:spPr>
              <a:xfrm>
                <a:off x="4025158" y="2202961"/>
                <a:ext cx="2260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ruta 40"/>
            <p:cNvSpPr txBox="1"/>
            <p:nvPr/>
          </p:nvSpPr>
          <p:spPr>
            <a:xfrm>
              <a:off x="6021858" y="3806019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sp>
        <p:nvSpPr>
          <p:cNvPr id="45" name="textruta 24"/>
          <p:cNvSpPr txBox="1">
            <a:spLocks noChangeArrowheads="1"/>
          </p:cNvSpPr>
          <p:nvPr/>
        </p:nvSpPr>
        <p:spPr bwMode="auto">
          <a:xfrm>
            <a:off x="3669666" y="4220207"/>
            <a:ext cx="7922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0,10 </a:t>
            </a:r>
            <a:r>
              <a:rPr lang="sv-SE" sz="1800" dirty="0">
                <a:cs typeface="Bradley Hand Bold"/>
              </a:rPr>
              <a:t>=</a:t>
            </a:r>
          </a:p>
        </p:txBody>
      </p:sp>
      <p:sp>
        <p:nvSpPr>
          <p:cNvPr id="46" name="textruta 24"/>
          <p:cNvSpPr txBox="1">
            <a:spLocks noChangeArrowheads="1"/>
          </p:cNvSpPr>
          <p:nvPr/>
        </p:nvSpPr>
        <p:spPr bwMode="auto">
          <a:xfrm>
            <a:off x="4346842" y="4220207"/>
            <a:ext cx="6591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10 </a:t>
            </a:r>
            <a:r>
              <a:rPr lang="sv-SE" sz="1800" dirty="0">
                <a:latin typeface="+mn-lt"/>
                <a:cs typeface="Bradley Hand Bold"/>
              </a:rPr>
              <a:t>%</a:t>
            </a:r>
          </a:p>
        </p:txBody>
      </p:sp>
      <p:grpSp>
        <p:nvGrpSpPr>
          <p:cNvPr id="47" name="Grupp 46"/>
          <p:cNvGrpSpPr/>
          <p:nvPr/>
        </p:nvGrpSpPr>
        <p:grpSpPr>
          <a:xfrm>
            <a:off x="3201527" y="5165203"/>
            <a:ext cx="550615" cy="569390"/>
            <a:chOff x="5759300" y="3719123"/>
            <a:chExt cx="550615" cy="569390"/>
          </a:xfrm>
        </p:grpSpPr>
        <p:grpSp>
          <p:nvGrpSpPr>
            <p:cNvPr id="48" name="Grupp 47"/>
            <p:cNvGrpSpPr>
              <a:grpSpLocks/>
            </p:cNvGrpSpPr>
            <p:nvPr/>
          </p:nvGrpSpPr>
          <p:grpSpPr bwMode="auto">
            <a:xfrm>
              <a:off x="5759300" y="3719123"/>
              <a:ext cx="351378" cy="569390"/>
              <a:chOff x="3971539" y="1919884"/>
              <a:chExt cx="352175" cy="568295"/>
            </a:xfrm>
          </p:grpSpPr>
          <p:sp>
            <p:nvSpPr>
              <p:cNvPr id="50" name="textruta 24"/>
              <p:cNvSpPr txBox="1">
                <a:spLocks noChangeArrowheads="1"/>
              </p:cNvSpPr>
              <p:nvPr/>
            </p:nvSpPr>
            <p:spPr bwMode="auto">
              <a:xfrm>
                <a:off x="3985987" y="1919884"/>
                <a:ext cx="328986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2</a:t>
                </a:r>
              </a:p>
            </p:txBody>
          </p:sp>
          <p:sp>
            <p:nvSpPr>
              <p:cNvPr id="51" name="textruta 25"/>
              <p:cNvSpPr txBox="1">
                <a:spLocks noChangeArrowheads="1"/>
              </p:cNvSpPr>
              <p:nvPr/>
            </p:nvSpPr>
            <p:spPr bwMode="auto">
              <a:xfrm>
                <a:off x="3971539" y="2119557"/>
                <a:ext cx="352175" cy="3686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5</a:t>
                </a:r>
              </a:p>
            </p:txBody>
          </p:sp>
          <p:cxnSp>
            <p:nvCxnSpPr>
              <p:cNvPr id="52" name="Rak 51"/>
              <p:cNvCxnSpPr/>
              <p:nvPr/>
            </p:nvCxnSpPr>
            <p:spPr>
              <a:xfrm>
                <a:off x="4025158" y="2202961"/>
                <a:ext cx="226049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textruta 48"/>
            <p:cNvSpPr txBox="1"/>
            <p:nvPr/>
          </p:nvSpPr>
          <p:spPr>
            <a:xfrm>
              <a:off x="6054445" y="3805543"/>
              <a:ext cx="255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=</a:t>
              </a:r>
            </a:p>
          </p:txBody>
        </p:sp>
      </p:grpSp>
      <p:sp>
        <p:nvSpPr>
          <p:cNvPr id="53" name="textruta 24"/>
          <p:cNvSpPr txBox="1">
            <a:spLocks noChangeArrowheads="1"/>
          </p:cNvSpPr>
          <p:nvPr/>
        </p:nvSpPr>
        <p:spPr bwMode="auto">
          <a:xfrm>
            <a:off x="3695110" y="5258902"/>
            <a:ext cx="8146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0,40 </a:t>
            </a:r>
            <a:r>
              <a:rPr lang="sv-SE" sz="1800" dirty="0">
                <a:cs typeface="Bradley Hand Bold"/>
              </a:rPr>
              <a:t>=</a:t>
            </a:r>
          </a:p>
        </p:txBody>
      </p:sp>
      <p:sp>
        <p:nvSpPr>
          <p:cNvPr id="54" name="textruta 24"/>
          <p:cNvSpPr txBox="1">
            <a:spLocks noChangeArrowheads="1"/>
          </p:cNvSpPr>
          <p:nvPr/>
        </p:nvSpPr>
        <p:spPr bwMode="auto">
          <a:xfrm>
            <a:off x="4415005" y="5258902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sv-SE" sz="1800" dirty="0">
                <a:latin typeface="Bradley Hand Bold"/>
                <a:cs typeface="Bradley Hand Bold"/>
              </a:rPr>
              <a:t>40 </a:t>
            </a:r>
            <a:r>
              <a:rPr lang="sv-SE" sz="1800" dirty="0">
                <a:latin typeface="+mn-lt"/>
                <a:cs typeface="Bradley Hand Bold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92239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9" grpId="0"/>
      <p:bldP spid="30" grpId="0"/>
      <p:bldP spid="37" grpId="0"/>
      <p:bldP spid="38" grpId="0"/>
      <p:bldP spid="45" grpId="0"/>
      <p:bldP spid="46" grpId="0"/>
      <p:bldP spid="53" grpId="0"/>
      <p:bldP spid="54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13271</TotalTime>
  <Words>333</Words>
  <Application>Microsoft Macintosh PowerPoint</Application>
  <PresentationFormat>Bildspel på skärmen (4:3)</PresentationFormat>
  <Paragraphs>120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Bradley Hand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38</cp:revision>
  <dcterms:created xsi:type="dcterms:W3CDTF">2017-04-14T14:35:34Z</dcterms:created>
  <dcterms:modified xsi:type="dcterms:W3CDTF">2021-03-07T15:30:39Z</dcterms:modified>
</cp:coreProperties>
</file>