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65" r:id="rId2"/>
    <p:sldId id="366" r:id="rId3"/>
    <p:sldId id="367" r:id="rId4"/>
    <p:sldId id="368" r:id="rId5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9594"/>
    <a:srgbClr val="C37583"/>
    <a:srgbClr val="8E2503"/>
    <a:srgbClr val="9E29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09" autoAdjust="0"/>
    <p:restoredTop sz="99052" autoAdjust="0"/>
  </p:normalViewPr>
  <p:slideViewPr>
    <p:cSldViewPr snapToGrid="0" snapToObjects="1">
      <p:cViewPr varScale="1">
        <p:scale>
          <a:sx n="128" d="100"/>
          <a:sy n="128" d="100"/>
        </p:scale>
        <p:origin x="20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2021-03-06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2021-03-06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2021-03-06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2021-03-06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2021-03-06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2021-03-06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2021-03-06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2021-03-06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2021-03-06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2021-03-06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2021-03-06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2021-03-06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2021-03-06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94C1E3E2-1BF9-1F4E-BC36-0FB20AE0DBCF}"/>
              </a:ext>
            </a:extLst>
          </p:cNvPr>
          <p:cNvSpPr/>
          <p:nvPr/>
        </p:nvSpPr>
        <p:spPr>
          <a:xfrm>
            <a:off x="3534853" y="594619"/>
            <a:ext cx="2565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Enhetsomvandlingar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B2F591A-42F0-704E-AD2D-AAE6173F2D65}"/>
              </a:ext>
            </a:extLst>
          </p:cNvPr>
          <p:cNvSpPr/>
          <p:nvPr/>
        </p:nvSpPr>
        <p:spPr>
          <a:xfrm>
            <a:off x="1597616" y="1180652"/>
            <a:ext cx="6439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>
                <a:solidFill>
                  <a:srgbClr val="C00000"/>
                </a:solidFill>
              </a:rPr>
              <a:t>Volym</a:t>
            </a:r>
            <a:r>
              <a:rPr lang="sv-SE" dirty="0"/>
              <a:t> kan mätas i många olika enheter. Volymen av mjölk mäts ofta i </a:t>
            </a:r>
            <a:r>
              <a:rPr lang="sv-SE" i="1" dirty="0">
                <a:solidFill>
                  <a:srgbClr val="C00000"/>
                </a:solidFill>
              </a:rPr>
              <a:t>liter</a:t>
            </a:r>
            <a:r>
              <a:rPr lang="sv-SE" dirty="0"/>
              <a:t>, grädde i </a:t>
            </a:r>
            <a:r>
              <a:rPr lang="sv-SE" i="1" dirty="0">
                <a:solidFill>
                  <a:srgbClr val="C00000"/>
                </a:solidFill>
              </a:rPr>
              <a:t>deciliter</a:t>
            </a:r>
            <a:r>
              <a:rPr lang="sv-SE" dirty="0"/>
              <a:t>, läsk i </a:t>
            </a:r>
            <a:r>
              <a:rPr lang="sv-SE" i="1" dirty="0">
                <a:solidFill>
                  <a:srgbClr val="C00000"/>
                </a:solidFill>
              </a:rPr>
              <a:t>centiliter</a:t>
            </a:r>
            <a:r>
              <a:rPr lang="sv-SE" dirty="0"/>
              <a:t> och parfym i </a:t>
            </a:r>
            <a:r>
              <a:rPr lang="sv-SE" i="1" dirty="0">
                <a:solidFill>
                  <a:srgbClr val="C00000"/>
                </a:solidFill>
              </a:rPr>
              <a:t>milliliter</a:t>
            </a:r>
            <a:r>
              <a:rPr lang="sv-SE" dirty="0"/>
              <a:t>.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FF376F69-20BF-2E46-90FB-E69114C9B294}"/>
              </a:ext>
            </a:extLst>
          </p:cNvPr>
          <p:cNvGrpSpPr/>
          <p:nvPr/>
        </p:nvGrpSpPr>
        <p:grpSpPr>
          <a:xfrm>
            <a:off x="1606237" y="2034540"/>
            <a:ext cx="5931526" cy="2788920"/>
            <a:chOff x="1410747" y="2242098"/>
            <a:chExt cx="5931526" cy="2788920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C74C4E55-6F48-E34C-8818-A4CC5F826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0747" y="2242098"/>
              <a:ext cx="1039106" cy="2788920"/>
            </a:xfrm>
            <a:prstGeom prst="rect">
              <a:avLst/>
            </a:prstGeom>
          </p:spPr>
        </p:pic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84090FEB-0A71-AE4D-8DC0-B09A83EB3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32150" y="2242098"/>
              <a:ext cx="1174282" cy="2788920"/>
            </a:xfrm>
            <a:prstGeom prst="rect">
              <a:avLst/>
            </a:prstGeom>
          </p:spPr>
        </p:pic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3E6CF82D-ABF3-AD43-8ADA-570829C62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88729" y="2242098"/>
              <a:ext cx="3553544" cy="2788920"/>
            </a:xfrm>
            <a:prstGeom prst="rect">
              <a:avLst/>
            </a:prstGeom>
          </p:spPr>
        </p:pic>
      </p:grpSp>
      <p:pic>
        <p:nvPicPr>
          <p:cNvPr id="9" name="Bildobjekt 8">
            <a:extLst>
              <a:ext uri="{FF2B5EF4-FFF2-40B4-BE49-F238E27FC236}">
                <a16:creationId xmlns:a16="http://schemas.microsoft.com/office/drawing/2014/main" id="{60A423D8-3D90-1249-9665-41F741FB8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941" y="2437454"/>
            <a:ext cx="771319" cy="64633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BBF84079-359D-DF4F-ACD6-33B6E09D2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3929" y="2433723"/>
            <a:ext cx="962140" cy="64633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057BB6B4-474B-6C44-AB9B-B0AE4D9B8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6393" y="3227960"/>
            <a:ext cx="985394" cy="646331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CFABF606-810B-294F-A7DB-EDDF1AEB7B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3929" y="3287611"/>
            <a:ext cx="962140" cy="646331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66E6B93F-AD69-5C46-AEAC-406192B84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9121" y="4077933"/>
            <a:ext cx="771319" cy="646331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DBBC7200-5933-8946-8681-80FA97C74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7976" y="4170867"/>
            <a:ext cx="771319" cy="646331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43963B64-97E0-8742-B36F-A27BC359D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8211" y="2433723"/>
            <a:ext cx="3095882" cy="274257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9DC4C793-C8B7-7C40-8810-9D4800DD1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8211" y="3276868"/>
            <a:ext cx="3095882" cy="239795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8FB0AB06-C5A3-A147-81A9-C0FC81E1E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8211" y="4032933"/>
            <a:ext cx="3095882" cy="274257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27AC7A86-2781-AF4C-BBA9-937AEA46D9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8211" y="2707980"/>
            <a:ext cx="3095882" cy="399183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DEEFCAAB-E59B-914D-B262-10468EAFC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8211" y="3516664"/>
            <a:ext cx="3095882" cy="428376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146A798D-0CDC-CE40-85F4-8FC2B1A9E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8211" y="4336383"/>
            <a:ext cx="3095882" cy="480815"/>
          </a:xfrm>
          <a:prstGeom prst="rect">
            <a:avLst/>
          </a:prstGeom>
        </p:spPr>
      </p:pic>
      <p:sp>
        <p:nvSpPr>
          <p:cNvPr id="21" name="Rektangel 20">
            <a:extLst>
              <a:ext uri="{FF2B5EF4-FFF2-40B4-BE49-F238E27FC236}">
                <a16:creationId xmlns:a16="http://schemas.microsoft.com/office/drawing/2014/main" id="{21CA67C4-1A1F-1541-B37B-8C8CEFF4F253}"/>
              </a:ext>
            </a:extLst>
          </p:cNvPr>
          <p:cNvSpPr/>
          <p:nvPr/>
        </p:nvSpPr>
        <p:spPr>
          <a:xfrm>
            <a:off x="441073" y="5816825"/>
            <a:ext cx="22856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Viktiga samband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D204F0B8-8DC1-454A-9CD8-4FB5A2871F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9295" y="5365760"/>
            <a:ext cx="5230479" cy="1492240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59DD41C8-6ABC-E24C-BC17-ED694E22E2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1469" y="5571579"/>
            <a:ext cx="1244600" cy="292100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8246081F-9B8B-304C-A63D-00FA556196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6243" y="5545954"/>
            <a:ext cx="943526" cy="292100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9CD94506-CC16-E547-B661-53420FA3C4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9769" y="5571579"/>
            <a:ext cx="1371098" cy="292100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D7302B11-247F-6C4D-AB84-C84F2529EC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0867" y="5571579"/>
            <a:ext cx="1229989" cy="292100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2E78D980-2421-0149-8EFF-F6D2750474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5343" y="5968335"/>
            <a:ext cx="1244600" cy="292100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1BBA4568-85AD-A54F-A8D8-DF12BF4808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1921" y="5916007"/>
            <a:ext cx="1082773" cy="292100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49A76BB5-470E-F04C-9533-A5002478C2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6007" y="5933174"/>
            <a:ext cx="863065" cy="292100"/>
          </a:xfrm>
          <a:prstGeom prst="rect">
            <a:avLst/>
          </a:prstGeom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A32564CD-FC62-8148-AA04-A4BC59595B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8344" y="6275643"/>
            <a:ext cx="1244600" cy="292100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1AC8B586-A55C-DA44-B397-F3DE6C5434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6114" y="6272081"/>
            <a:ext cx="1244600" cy="292100"/>
          </a:xfrm>
          <a:prstGeom prst="rect">
            <a:avLst/>
          </a:prstGeom>
        </p:spPr>
      </p:pic>
      <p:sp>
        <p:nvSpPr>
          <p:cNvPr id="32" name="Rektangel 1">
            <a:extLst>
              <a:ext uri="{FF2B5EF4-FFF2-40B4-BE49-F238E27FC236}">
                <a16:creationId xmlns:a16="http://schemas.microsoft.com/office/drawing/2014/main" id="{38D5EEA3-F5D9-3042-9635-098A61B0C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18" y="104066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>
                <a:latin typeface="+mn-lt"/>
              </a:rPr>
              <a:t>2.4		             				 Enheter för volym</a:t>
            </a:r>
          </a:p>
        </p:txBody>
      </p:sp>
    </p:spTree>
    <p:extLst>
      <p:ext uri="{BB962C8B-B14F-4D97-AF65-F5344CB8AC3E}">
        <p14:creationId xmlns:p14="http://schemas.microsoft.com/office/powerpoint/2010/main" val="255843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291774" y="1021176"/>
            <a:ext cx="673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Ett vanligt dricksglas rymmer 0,2 liter. Skriv volymen i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10808" y="39433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B04F0F2-14E2-9347-8E32-5048296DBDD2}"/>
              </a:ext>
            </a:extLst>
          </p:cNvPr>
          <p:cNvSpPr/>
          <p:nvPr/>
        </p:nvSpPr>
        <p:spPr>
          <a:xfrm>
            <a:off x="734573" y="1622147"/>
            <a:ext cx="5765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deciliter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56BABAC-AE19-A444-9B63-64AEC2676AB2}"/>
              </a:ext>
            </a:extLst>
          </p:cNvPr>
          <p:cNvSpPr/>
          <p:nvPr/>
        </p:nvSpPr>
        <p:spPr>
          <a:xfrm>
            <a:off x="2916579" y="1638296"/>
            <a:ext cx="2019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 centiliter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808696" y="2967422"/>
            <a:ext cx="2107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0,2 liter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2537559" y="2967421"/>
            <a:ext cx="12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 dl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4CB863D-E681-7043-A3F8-859F1D762F7A}"/>
              </a:ext>
            </a:extLst>
          </p:cNvPr>
          <p:cNvSpPr/>
          <p:nvPr/>
        </p:nvSpPr>
        <p:spPr>
          <a:xfrm>
            <a:off x="829115" y="4201662"/>
            <a:ext cx="18239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0,2 liter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3E43C3A-CF7F-3C49-A303-33048C99ECC7}"/>
              </a:ext>
            </a:extLst>
          </p:cNvPr>
          <p:cNvSpPr/>
          <p:nvPr/>
        </p:nvSpPr>
        <p:spPr>
          <a:xfrm>
            <a:off x="2537559" y="4201662"/>
            <a:ext cx="12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20 cl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C088586-891A-E64C-A713-F02FA7EE0A70}"/>
              </a:ext>
            </a:extLst>
          </p:cNvPr>
          <p:cNvSpPr/>
          <p:nvPr/>
        </p:nvSpPr>
        <p:spPr>
          <a:xfrm>
            <a:off x="5077214" y="1630221"/>
            <a:ext cx="2478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c) milliliter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F211D88-716F-6A47-8665-1970882F9A80}"/>
              </a:ext>
            </a:extLst>
          </p:cNvPr>
          <p:cNvSpPr/>
          <p:nvPr/>
        </p:nvSpPr>
        <p:spPr>
          <a:xfrm>
            <a:off x="829115" y="5515561"/>
            <a:ext cx="2291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c) 0,2 liter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7BA3E06-D7A6-4F41-9849-214F14A36AFF}"/>
              </a:ext>
            </a:extLst>
          </p:cNvPr>
          <p:cNvSpPr/>
          <p:nvPr/>
        </p:nvSpPr>
        <p:spPr>
          <a:xfrm>
            <a:off x="2557623" y="5519988"/>
            <a:ext cx="12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200 ml</a:t>
            </a:r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7DA8C471-E57E-3048-9F0A-76F6DCA3B1FD}"/>
              </a:ext>
            </a:extLst>
          </p:cNvPr>
          <p:cNvGrpSpPr/>
          <p:nvPr/>
        </p:nvGrpSpPr>
        <p:grpSpPr>
          <a:xfrm>
            <a:off x="5193655" y="2689926"/>
            <a:ext cx="2745238" cy="1092607"/>
            <a:chOff x="4936967" y="2742224"/>
            <a:chExt cx="2745238" cy="1092607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1C1449B9-9231-D945-9EE8-5538FF57FBC4}"/>
                </a:ext>
              </a:extLst>
            </p:cNvPr>
            <p:cNvSpPr/>
            <p:nvPr/>
          </p:nvSpPr>
          <p:spPr>
            <a:xfrm>
              <a:off x="4936967" y="2742224"/>
              <a:ext cx="2745238" cy="109260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endParaRPr lang="sv-SE" sz="800" dirty="0"/>
            </a:p>
            <a:p>
              <a:r>
                <a:rPr lang="sv-SE" dirty="0"/>
                <a:t>2 liter = 20 dl</a:t>
              </a:r>
            </a:p>
            <a:p>
              <a:endParaRPr lang="sv-SE" sz="900" dirty="0"/>
            </a:p>
            <a:p>
              <a:r>
                <a:rPr lang="sv-SE" dirty="0"/>
                <a:t>0,2 liter =        dl = 2 dl </a:t>
              </a:r>
            </a:p>
            <a:p>
              <a:endParaRPr lang="sv-SE" sz="1200" dirty="0"/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42804C73-F536-BC49-9A5B-E06CBE589140}"/>
                </a:ext>
              </a:extLst>
            </p:cNvPr>
            <p:cNvSpPr/>
            <p:nvPr/>
          </p:nvSpPr>
          <p:spPr>
            <a:xfrm>
              <a:off x="5897756" y="3176591"/>
              <a:ext cx="4234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20</a:t>
              </a:r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6E030A99-B414-154B-A2B1-4B70A8475AFB}"/>
                </a:ext>
              </a:extLst>
            </p:cNvPr>
            <p:cNvSpPr/>
            <p:nvPr/>
          </p:nvSpPr>
          <p:spPr>
            <a:xfrm>
              <a:off x="5897757" y="3422946"/>
              <a:ext cx="4327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10</a:t>
              </a:r>
            </a:p>
          </p:txBody>
        </p:sp>
        <p:cxnSp>
          <p:nvCxnSpPr>
            <p:cNvPr id="23" name="Rak 22">
              <a:extLst>
                <a:ext uri="{FF2B5EF4-FFF2-40B4-BE49-F238E27FC236}">
                  <a16:creationId xmlns:a16="http://schemas.microsoft.com/office/drawing/2014/main" id="{559913FA-82AA-1F48-A762-2ADA92C6704B}"/>
                </a:ext>
              </a:extLst>
            </p:cNvPr>
            <p:cNvCxnSpPr>
              <a:cxnSpLocks/>
            </p:cNvCxnSpPr>
            <p:nvPr/>
          </p:nvCxnSpPr>
          <p:spPr>
            <a:xfrm>
              <a:off x="5975743" y="3491960"/>
              <a:ext cx="276774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 descr="Dricksglas Vintage 4-pack">
            <a:extLst>
              <a:ext uri="{FF2B5EF4-FFF2-40B4-BE49-F238E27FC236}">
                <a16:creationId xmlns:a16="http://schemas.microsoft.com/office/drawing/2014/main" id="{6969CFB4-D3BB-D242-96BD-6A7971B07F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5" b="11686"/>
          <a:stretch/>
        </p:blipFill>
        <p:spPr bwMode="auto">
          <a:xfrm rot="507987">
            <a:off x="7256640" y="733177"/>
            <a:ext cx="1850696" cy="139022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804F3E38-485F-F248-B06D-4D6B748A2EA9}"/>
              </a:ext>
            </a:extLst>
          </p:cNvPr>
          <p:cNvSpPr/>
          <p:nvPr/>
        </p:nvSpPr>
        <p:spPr>
          <a:xfrm>
            <a:off x="5235277" y="3213085"/>
            <a:ext cx="2511373" cy="5070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dirty="0"/>
          </a:p>
        </p:txBody>
      </p:sp>
      <p:grpSp>
        <p:nvGrpSpPr>
          <p:cNvPr id="29" name="Grupp 28">
            <a:extLst>
              <a:ext uri="{FF2B5EF4-FFF2-40B4-BE49-F238E27FC236}">
                <a16:creationId xmlns:a16="http://schemas.microsoft.com/office/drawing/2014/main" id="{14DFCCD3-B2BE-AB43-83E6-361033A032A3}"/>
              </a:ext>
            </a:extLst>
          </p:cNvPr>
          <p:cNvGrpSpPr/>
          <p:nvPr/>
        </p:nvGrpSpPr>
        <p:grpSpPr>
          <a:xfrm>
            <a:off x="5184428" y="4117023"/>
            <a:ext cx="2754465" cy="1092607"/>
            <a:chOff x="4936966" y="2742224"/>
            <a:chExt cx="2754465" cy="1092607"/>
          </a:xfrm>
        </p:grpSpPr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CBB172E0-3C6D-FD43-83C1-7027C8BEAEC6}"/>
                </a:ext>
              </a:extLst>
            </p:cNvPr>
            <p:cNvSpPr/>
            <p:nvPr/>
          </p:nvSpPr>
          <p:spPr>
            <a:xfrm>
              <a:off x="4936966" y="2742224"/>
              <a:ext cx="2754465" cy="109260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endParaRPr lang="sv-SE" sz="800" dirty="0"/>
            </a:p>
            <a:p>
              <a:r>
                <a:rPr lang="sv-SE" dirty="0"/>
                <a:t>2 liter = 200 cl</a:t>
              </a:r>
            </a:p>
            <a:p>
              <a:endParaRPr lang="sv-SE" sz="900" dirty="0"/>
            </a:p>
            <a:p>
              <a:r>
                <a:rPr lang="sv-SE" dirty="0"/>
                <a:t>0,2 liter =         cl = 20 cl </a:t>
              </a:r>
            </a:p>
            <a:p>
              <a:endParaRPr lang="sv-SE" sz="1200" dirty="0"/>
            </a:p>
          </p:txBody>
        </p:sp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EF49609E-7B4C-B245-A2F2-6805FC918AD8}"/>
                </a:ext>
              </a:extLst>
            </p:cNvPr>
            <p:cNvSpPr/>
            <p:nvPr/>
          </p:nvSpPr>
          <p:spPr>
            <a:xfrm>
              <a:off x="5897757" y="3195727"/>
              <a:ext cx="5708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200</a:t>
              </a:r>
            </a:p>
          </p:txBody>
        </p: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38BC6D00-0D2B-9648-99E8-6F18D4C1FE7F}"/>
                </a:ext>
              </a:extLst>
            </p:cNvPr>
            <p:cNvSpPr/>
            <p:nvPr/>
          </p:nvSpPr>
          <p:spPr>
            <a:xfrm>
              <a:off x="5968437" y="3427968"/>
              <a:ext cx="4327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10</a:t>
              </a:r>
            </a:p>
          </p:txBody>
        </p:sp>
        <p:cxnSp>
          <p:nvCxnSpPr>
            <p:cNvPr id="33" name="Rak 32">
              <a:extLst>
                <a:ext uri="{FF2B5EF4-FFF2-40B4-BE49-F238E27FC236}">
                  <a16:creationId xmlns:a16="http://schemas.microsoft.com/office/drawing/2014/main" id="{2C355E62-3F1C-EF4F-86AD-5D874DC2C033}"/>
                </a:ext>
              </a:extLst>
            </p:cNvPr>
            <p:cNvCxnSpPr>
              <a:cxnSpLocks/>
            </p:cNvCxnSpPr>
            <p:nvPr/>
          </p:nvCxnSpPr>
          <p:spPr>
            <a:xfrm>
              <a:off x="5966728" y="3496464"/>
              <a:ext cx="373001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Rektangel 39">
            <a:extLst>
              <a:ext uri="{FF2B5EF4-FFF2-40B4-BE49-F238E27FC236}">
                <a16:creationId xmlns:a16="http://schemas.microsoft.com/office/drawing/2014/main" id="{1BD0ECC5-A2EE-754E-A4CB-EC656FC03A74}"/>
              </a:ext>
            </a:extLst>
          </p:cNvPr>
          <p:cNvSpPr/>
          <p:nvPr/>
        </p:nvSpPr>
        <p:spPr>
          <a:xfrm>
            <a:off x="5235277" y="4617745"/>
            <a:ext cx="2511373" cy="5070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dirty="0"/>
          </a:p>
        </p:txBody>
      </p:sp>
      <p:grpSp>
        <p:nvGrpSpPr>
          <p:cNvPr id="47" name="Grupp 46">
            <a:extLst>
              <a:ext uri="{FF2B5EF4-FFF2-40B4-BE49-F238E27FC236}">
                <a16:creationId xmlns:a16="http://schemas.microsoft.com/office/drawing/2014/main" id="{BD2E76F6-7CCE-FB4A-BB67-95838E397A24}"/>
              </a:ext>
            </a:extLst>
          </p:cNvPr>
          <p:cNvGrpSpPr/>
          <p:nvPr/>
        </p:nvGrpSpPr>
        <p:grpSpPr>
          <a:xfrm>
            <a:off x="5184429" y="5468272"/>
            <a:ext cx="2754466" cy="1092607"/>
            <a:chOff x="4936967" y="2742224"/>
            <a:chExt cx="2754466" cy="1092607"/>
          </a:xfrm>
        </p:grpSpPr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4CE5A02-3F07-4A4A-A853-2E96AC778E1A}"/>
                </a:ext>
              </a:extLst>
            </p:cNvPr>
            <p:cNvSpPr/>
            <p:nvPr/>
          </p:nvSpPr>
          <p:spPr>
            <a:xfrm>
              <a:off x="4936967" y="2742224"/>
              <a:ext cx="2754466" cy="109260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endParaRPr lang="sv-SE" sz="800" dirty="0"/>
            </a:p>
            <a:p>
              <a:r>
                <a:rPr lang="sv-SE" dirty="0"/>
                <a:t>2 liter = 2000 ml</a:t>
              </a:r>
            </a:p>
            <a:p>
              <a:endParaRPr lang="sv-SE" sz="900" dirty="0"/>
            </a:p>
            <a:p>
              <a:r>
                <a:rPr lang="sv-SE" dirty="0"/>
                <a:t>0,2 liter =            cl = 200 ml </a:t>
              </a:r>
            </a:p>
            <a:p>
              <a:endParaRPr lang="sv-SE" sz="1200" dirty="0"/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EFF53C4B-B6B2-6440-914D-3570F5A2D177}"/>
                </a:ext>
              </a:extLst>
            </p:cNvPr>
            <p:cNvSpPr/>
            <p:nvPr/>
          </p:nvSpPr>
          <p:spPr>
            <a:xfrm>
              <a:off x="5897756" y="3195727"/>
              <a:ext cx="7074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2000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74742D45-516C-B440-9FF7-1EF13570BF30}"/>
                </a:ext>
              </a:extLst>
            </p:cNvPr>
            <p:cNvSpPr/>
            <p:nvPr/>
          </p:nvSpPr>
          <p:spPr>
            <a:xfrm>
              <a:off x="6043674" y="3415719"/>
              <a:ext cx="4327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10</a:t>
              </a:r>
            </a:p>
          </p:txBody>
        </p:sp>
        <p:cxnSp>
          <p:nvCxnSpPr>
            <p:cNvPr id="51" name="Rak 50">
              <a:extLst>
                <a:ext uri="{FF2B5EF4-FFF2-40B4-BE49-F238E27FC236}">
                  <a16:creationId xmlns:a16="http://schemas.microsoft.com/office/drawing/2014/main" id="{F6C79903-6C89-C043-95A9-3F6A567A0EFD}"/>
                </a:ext>
              </a:extLst>
            </p:cNvPr>
            <p:cNvCxnSpPr>
              <a:cxnSpLocks/>
            </p:cNvCxnSpPr>
            <p:nvPr/>
          </p:nvCxnSpPr>
          <p:spPr>
            <a:xfrm>
              <a:off x="5966728" y="3496464"/>
              <a:ext cx="501921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ktangel 51">
            <a:extLst>
              <a:ext uri="{FF2B5EF4-FFF2-40B4-BE49-F238E27FC236}">
                <a16:creationId xmlns:a16="http://schemas.microsoft.com/office/drawing/2014/main" id="{AE95291C-2747-C24C-99A4-D55FA9E91CE3}"/>
              </a:ext>
            </a:extLst>
          </p:cNvPr>
          <p:cNvSpPr/>
          <p:nvPr/>
        </p:nvSpPr>
        <p:spPr>
          <a:xfrm>
            <a:off x="5209463" y="5992576"/>
            <a:ext cx="2729430" cy="5070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423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0" grpId="0"/>
      <p:bldP spid="11" grpId="0"/>
      <p:bldP spid="12" grpId="0"/>
      <p:bldP spid="15" grpId="0"/>
      <p:bldP spid="16" grpId="0"/>
      <p:bldP spid="17" grpId="0"/>
      <p:bldP spid="27" grpId="0" animBg="1"/>
      <p:bldP spid="27" grpId="1" animBg="1"/>
      <p:bldP spid="40" grpId="0" animBg="1"/>
      <p:bldP spid="40" grpId="1" animBg="1"/>
      <p:bldP spid="52" grpId="0" animBg="1"/>
      <p:bldP spid="5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734573" y="1035721"/>
            <a:ext cx="673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Skriv volymerna i liter.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10808" y="39433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B04F0F2-14E2-9347-8E32-5048296DBDD2}"/>
              </a:ext>
            </a:extLst>
          </p:cNvPr>
          <p:cNvSpPr/>
          <p:nvPr/>
        </p:nvSpPr>
        <p:spPr>
          <a:xfrm>
            <a:off x="734573" y="1622147"/>
            <a:ext cx="5765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5 cl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56BABAC-AE19-A444-9B63-64AEC2676AB2}"/>
              </a:ext>
            </a:extLst>
          </p:cNvPr>
          <p:cNvSpPr/>
          <p:nvPr/>
        </p:nvSpPr>
        <p:spPr>
          <a:xfrm>
            <a:off x="2916579" y="1638296"/>
            <a:ext cx="2019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 1 liter 5 dl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808696" y="2967422"/>
            <a:ext cx="1372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5 cl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2008062" y="2967421"/>
            <a:ext cx="1679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0,05 liter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4CB863D-E681-7043-A3F8-859F1D762F7A}"/>
              </a:ext>
            </a:extLst>
          </p:cNvPr>
          <p:cNvSpPr/>
          <p:nvPr/>
        </p:nvSpPr>
        <p:spPr>
          <a:xfrm>
            <a:off x="829115" y="4201662"/>
            <a:ext cx="2291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1 liter 5 dl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3E43C3A-CF7F-3C49-A303-33048C99ECC7}"/>
              </a:ext>
            </a:extLst>
          </p:cNvPr>
          <p:cNvSpPr/>
          <p:nvPr/>
        </p:nvSpPr>
        <p:spPr>
          <a:xfrm>
            <a:off x="2916579" y="4206926"/>
            <a:ext cx="12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1,5 liter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C088586-891A-E64C-A713-F02FA7EE0A70}"/>
              </a:ext>
            </a:extLst>
          </p:cNvPr>
          <p:cNvSpPr/>
          <p:nvPr/>
        </p:nvSpPr>
        <p:spPr>
          <a:xfrm>
            <a:off x="5077214" y="1630221"/>
            <a:ext cx="2478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c) 4 liter 75 cl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F211D88-716F-6A47-8665-1970882F9A80}"/>
              </a:ext>
            </a:extLst>
          </p:cNvPr>
          <p:cNvSpPr/>
          <p:nvPr/>
        </p:nvSpPr>
        <p:spPr>
          <a:xfrm>
            <a:off x="829115" y="5515561"/>
            <a:ext cx="2473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c) 4 liter 75 cl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7BA3E06-D7A6-4F41-9849-214F14A36AFF}"/>
              </a:ext>
            </a:extLst>
          </p:cNvPr>
          <p:cNvSpPr/>
          <p:nvPr/>
        </p:nvSpPr>
        <p:spPr>
          <a:xfrm>
            <a:off x="3070575" y="5515561"/>
            <a:ext cx="1501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4,75 liter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1C1449B9-9231-D945-9EE8-5538FF57FBC4}"/>
              </a:ext>
            </a:extLst>
          </p:cNvPr>
          <p:cNvSpPr/>
          <p:nvPr/>
        </p:nvSpPr>
        <p:spPr>
          <a:xfrm>
            <a:off x="5193655" y="2689926"/>
            <a:ext cx="3548000" cy="10926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sz="800" dirty="0"/>
          </a:p>
          <a:p>
            <a:r>
              <a:rPr lang="sv-SE" dirty="0"/>
              <a:t>1 cl är 1 hundradels liter = 0,01 liter.</a:t>
            </a:r>
          </a:p>
          <a:p>
            <a:endParaRPr lang="sv-SE" sz="900" dirty="0"/>
          </a:p>
          <a:p>
            <a:r>
              <a:rPr lang="sv-SE" dirty="0"/>
              <a:t>5 cl är 5 hundradels liter= 0,05 liter.</a:t>
            </a:r>
          </a:p>
          <a:p>
            <a:endParaRPr lang="sv-SE" sz="1200" dirty="0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804F3E38-485F-F248-B06D-4D6B748A2EA9}"/>
              </a:ext>
            </a:extLst>
          </p:cNvPr>
          <p:cNvSpPr/>
          <p:nvPr/>
        </p:nvSpPr>
        <p:spPr>
          <a:xfrm>
            <a:off x="5266586" y="3262425"/>
            <a:ext cx="3475069" cy="2885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CBB172E0-3C6D-FD43-83C1-7027C8BEAEC6}"/>
              </a:ext>
            </a:extLst>
          </p:cNvPr>
          <p:cNvSpPr/>
          <p:nvPr/>
        </p:nvSpPr>
        <p:spPr>
          <a:xfrm>
            <a:off x="5184429" y="4117023"/>
            <a:ext cx="3548000" cy="10926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sz="800" dirty="0"/>
          </a:p>
          <a:p>
            <a:r>
              <a:rPr lang="sv-SE" dirty="0"/>
              <a:t>1 dl är 1 tiondels liter = 0,1 liter.</a:t>
            </a:r>
          </a:p>
          <a:p>
            <a:endParaRPr lang="sv-SE" sz="900" dirty="0"/>
          </a:p>
          <a:p>
            <a:r>
              <a:rPr lang="sv-SE" dirty="0"/>
              <a:t>5 dl är 5 tiondels liter = 0,5 liter</a:t>
            </a:r>
          </a:p>
          <a:p>
            <a:endParaRPr lang="sv-SE" sz="1200" dirty="0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1BD0ECC5-A2EE-754E-A4CB-EC656FC03A74}"/>
              </a:ext>
            </a:extLst>
          </p:cNvPr>
          <p:cNvSpPr/>
          <p:nvPr/>
        </p:nvSpPr>
        <p:spPr>
          <a:xfrm>
            <a:off x="5249441" y="4663326"/>
            <a:ext cx="3388950" cy="3712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dirty="0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3305A86C-930F-C44A-8AA8-CEAF572D66BF}"/>
              </a:ext>
            </a:extLst>
          </p:cNvPr>
          <p:cNvSpPr/>
          <p:nvPr/>
        </p:nvSpPr>
        <p:spPr>
          <a:xfrm>
            <a:off x="5193654" y="5477252"/>
            <a:ext cx="3778223" cy="10926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sz="800" dirty="0"/>
          </a:p>
          <a:p>
            <a:r>
              <a:rPr lang="sv-SE" dirty="0"/>
              <a:t>1 cl är 1 hundradels liter = 0,01 liter.</a:t>
            </a:r>
          </a:p>
          <a:p>
            <a:endParaRPr lang="sv-SE" sz="900" dirty="0"/>
          </a:p>
          <a:p>
            <a:r>
              <a:rPr lang="sv-SE" dirty="0"/>
              <a:t>75 cl är 75 hundradels liter = 0,75 liter.</a:t>
            </a:r>
          </a:p>
          <a:p>
            <a:endParaRPr lang="sv-SE" sz="1200" dirty="0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DDB2A4C9-2245-804E-A31F-1286BBD4C411}"/>
              </a:ext>
            </a:extLst>
          </p:cNvPr>
          <p:cNvSpPr/>
          <p:nvPr/>
        </p:nvSpPr>
        <p:spPr>
          <a:xfrm>
            <a:off x="5221547" y="6023555"/>
            <a:ext cx="3722436" cy="3712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591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0" grpId="0"/>
      <p:bldP spid="11" grpId="0"/>
      <p:bldP spid="12" grpId="0"/>
      <p:bldP spid="15" grpId="0"/>
      <p:bldP spid="16" grpId="0"/>
      <p:bldP spid="17" grpId="0"/>
      <p:bldP spid="20" grpId="0" animBg="1"/>
      <p:bldP spid="27" grpId="0" animBg="1"/>
      <p:bldP spid="27" grpId="1" animBg="1"/>
      <p:bldP spid="30" grpId="0" animBg="1"/>
      <p:bldP spid="40" grpId="0" animBg="1"/>
      <p:bldP spid="40" grpId="1" animBg="1"/>
      <p:bldP spid="34" grpId="0" animBg="1"/>
      <p:bldP spid="35" grpId="0" animBg="1"/>
      <p:bldP spid="3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291774" y="622342"/>
            <a:ext cx="32044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kastrull är fylld med två och en halv liter vatten.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30762" y="47829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B04F0F2-14E2-9347-8E32-5048296DBDD2}"/>
              </a:ext>
            </a:extLst>
          </p:cNvPr>
          <p:cNvSpPr/>
          <p:nvPr/>
        </p:nvSpPr>
        <p:spPr>
          <a:xfrm>
            <a:off x="3593054" y="538289"/>
            <a:ext cx="27120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a) </a:t>
            </a:r>
            <a:r>
              <a:rPr lang="sv-SE" sz="2000" dirty="0"/>
              <a:t>Skriv volymen i liter. 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56BABAC-AE19-A444-9B63-64AEC2676AB2}"/>
              </a:ext>
            </a:extLst>
          </p:cNvPr>
          <p:cNvSpPr/>
          <p:nvPr/>
        </p:nvSpPr>
        <p:spPr>
          <a:xfrm>
            <a:off x="3563871" y="977141"/>
            <a:ext cx="30526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b) </a:t>
            </a:r>
            <a:r>
              <a:rPr lang="sv-SE" sz="2000" dirty="0"/>
              <a:t>Skriv volymen i deciliter.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545121" y="2829345"/>
            <a:ext cx="3748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a) Två och en halv liter </a:t>
            </a:r>
            <a:r>
              <a:rPr lang="sv-SE" sz="2000" dirty="0">
                <a:latin typeface="+mn-lt"/>
              </a:rPr>
              <a:t>=</a:t>
            </a:r>
            <a:endParaRPr lang="sv-SE" sz="2000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3366239" y="2829345"/>
            <a:ext cx="12705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2,5 liter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4CB863D-E681-7043-A3F8-859F1D762F7A}"/>
              </a:ext>
            </a:extLst>
          </p:cNvPr>
          <p:cNvSpPr/>
          <p:nvPr/>
        </p:nvSpPr>
        <p:spPr>
          <a:xfrm>
            <a:off x="545121" y="3453307"/>
            <a:ext cx="2181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b) 2,5 liter </a:t>
            </a:r>
            <a:r>
              <a:rPr lang="sv-SE" sz="2000" dirty="0">
                <a:latin typeface="+mn-lt"/>
              </a:rPr>
              <a:t>=</a:t>
            </a:r>
            <a:endParaRPr lang="sv-SE" sz="2000" dirty="0">
              <a:latin typeface="Bradley Hand" pitchFamily="2" charset="77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3E43C3A-CF7F-3C49-A303-33048C99ECC7}"/>
              </a:ext>
            </a:extLst>
          </p:cNvPr>
          <p:cNvSpPr/>
          <p:nvPr/>
        </p:nvSpPr>
        <p:spPr>
          <a:xfrm>
            <a:off x="2091199" y="3462304"/>
            <a:ext cx="12705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25 dl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C088586-891A-E64C-A713-F02FA7EE0A70}"/>
              </a:ext>
            </a:extLst>
          </p:cNvPr>
          <p:cNvSpPr/>
          <p:nvPr/>
        </p:nvSpPr>
        <p:spPr>
          <a:xfrm>
            <a:off x="3581953" y="1406409"/>
            <a:ext cx="55509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c) </a:t>
            </a:r>
            <a:r>
              <a:rPr lang="sv-SE" sz="2000" dirty="0"/>
              <a:t>Hur mycket mer vatten kan man hälla i kastrullen om den rymmer 3 liter? Svara i centiliter. </a:t>
            </a:r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7DA8C471-E57E-3048-9F0A-76F6DCA3B1FD}"/>
              </a:ext>
            </a:extLst>
          </p:cNvPr>
          <p:cNvGrpSpPr/>
          <p:nvPr/>
        </p:nvGrpSpPr>
        <p:grpSpPr>
          <a:xfrm>
            <a:off x="5341698" y="2573983"/>
            <a:ext cx="3748099" cy="1131079"/>
            <a:chOff x="4936967" y="2742224"/>
            <a:chExt cx="3748099" cy="1131079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1C1449B9-9231-D945-9EE8-5538FF57FBC4}"/>
                </a:ext>
              </a:extLst>
            </p:cNvPr>
            <p:cNvSpPr/>
            <p:nvPr/>
          </p:nvSpPr>
          <p:spPr>
            <a:xfrm>
              <a:off x="4936967" y="2742224"/>
              <a:ext cx="3748099" cy="113107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endParaRPr lang="sv-SE" sz="900" dirty="0"/>
            </a:p>
            <a:p>
              <a:r>
                <a:rPr lang="sv-SE" dirty="0"/>
                <a:t>En halv liter =       liter = 0,5 liter.</a:t>
              </a:r>
            </a:p>
            <a:p>
              <a:endParaRPr lang="sv-SE" sz="1200" dirty="0"/>
            </a:p>
            <a:p>
              <a:r>
                <a:rPr lang="sv-SE" dirty="0"/>
                <a:t>Då är två och en halv liter = 2,5 liter.</a:t>
              </a:r>
            </a:p>
            <a:p>
              <a:endParaRPr lang="sv-SE" sz="1050" dirty="0"/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42804C73-F536-BC49-9A5B-E06CBE589140}"/>
                </a:ext>
              </a:extLst>
            </p:cNvPr>
            <p:cNvSpPr/>
            <p:nvPr/>
          </p:nvSpPr>
          <p:spPr>
            <a:xfrm>
              <a:off x="6344908" y="2763268"/>
              <a:ext cx="4234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1</a:t>
              </a:r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6E030A99-B414-154B-A2B1-4B70A8475AFB}"/>
                </a:ext>
              </a:extLst>
            </p:cNvPr>
            <p:cNvSpPr/>
            <p:nvPr/>
          </p:nvSpPr>
          <p:spPr>
            <a:xfrm>
              <a:off x="6346803" y="3007524"/>
              <a:ext cx="4327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2</a:t>
              </a:r>
            </a:p>
          </p:txBody>
        </p:sp>
        <p:cxnSp>
          <p:nvCxnSpPr>
            <p:cNvPr id="23" name="Rak 22">
              <a:extLst>
                <a:ext uri="{FF2B5EF4-FFF2-40B4-BE49-F238E27FC236}">
                  <a16:creationId xmlns:a16="http://schemas.microsoft.com/office/drawing/2014/main" id="{559913FA-82AA-1F48-A762-2ADA92C6704B}"/>
                </a:ext>
              </a:extLst>
            </p:cNvPr>
            <p:cNvCxnSpPr>
              <a:cxnSpLocks/>
            </p:cNvCxnSpPr>
            <p:nvPr/>
          </p:nvCxnSpPr>
          <p:spPr>
            <a:xfrm>
              <a:off x="6392983" y="3071612"/>
              <a:ext cx="20572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Rektangel 26">
            <a:extLst>
              <a:ext uri="{FF2B5EF4-FFF2-40B4-BE49-F238E27FC236}">
                <a16:creationId xmlns:a16="http://schemas.microsoft.com/office/drawing/2014/main" id="{804F3E38-485F-F248-B06D-4D6B748A2EA9}"/>
              </a:ext>
            </a:extLst>
          </p:cNvPr>
          <p:cNvSpPr/>
          <p:nvPr/>
        </p:nvSpPr>
        <p:spPr>
          <a:xfrm>
            <a:off x="5399246" y="3168686"/>
            <a:ext cx="3430184" cy="5070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dirty="0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E5A30F8B-C352-F04B-B924-4F54E6476A19}"/>
              </a:ext>
            </a:extLst>
          </p:cNvPr>
          <p:cNvSpPr/>
          <p:nvPr/>
        </p:nvSpPr>
        <p:spPr>
          <a:xfrm>
            <a:off x="5341699" y="3923774"/>
            <a:ext cx="3253662" cy="4924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sz="800" dirty="0"/>
          </a:p>
          <a:p>
            <a:r>
              <a:rPr lang="sv-SE" dirty="0"/>
              <a:t>2 liter = 20 dl och 0,5 liter = </a:t>
            </a:r>
            <a:r>
              <a:rPr lang="sv-SE"/>
              <a:t>5 dl.</a:t>
            </a:r>
            <a:endParaRPr lang="sv-SE" sz="1200" dirty="0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CBF30E72-DAF4-6F45-9646-7FE2E2E1B14B}"/>
              </a:ext>
            </a:extLst>
          </p:cNvPr>
          <p:cNvSpPr/>
          <p:nvPr/>
        </p:nvSpPr>
        <p:spPr>
          <a:xfrm>
            <a:off x="545120" y="4151726"/>
            <a:ext cx="2181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c) 2,5 liter </a:t>
            </a:r>
            <a:r>
              <a:rPr lang="sv-SE" sz="2000" dirty="0">
                <a:latin typeface="+mn-lt"/>
              </a:rPr>
              <a:t>=</a:t>
            </a:r>
            <a:endParaRPr lang="sv-SE" sz="2000" dirty="0">
              <a:latin typeface="Bradley Hand" pitchFamily="2" charset="77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16832628-41A7-1F46-A5CA-5A1703EC028D}"/>
              </a:ext>
            </a:extLst>
          </p:cNvPr>
          <p:cNvSpPr/>
          <p:nvPr/>
        </p:nvSpPr>
        <p:spPr>
          <a:xfrm>
            <a:off x="2026424" y="4151726"/>
            <a:ext cx="12705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250 cl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53540BC0-1364-B44F-910D-9FA1CDE06E80}"/>
              </a:ext>
            </a:extLst>
          </p:cNvPr>
          <p:cNvSpPr/>
          <p:nvPr/>
        </p:nvSpPr>
        <p:spPr>
          <a:xfrm>
            <a:off x="803329" y="4598100"/>
            <a:ext cx="2181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Kan hälla i : 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CE7AB560-4CBF-A54E-B0CF-8A1A1BC1F670}"/>
              </a:ext>
            </a:extLst>
          </p:cNvPr>
          <p:cNvSpPr/>
          <p:nvPr/>
        </p:nvSpPr>
        <p:spPr>
          <a:xfrm>
            <a:off x="2226147" y="4605965"/>
            <a:ext cx="2540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(300 </a:t>
            </a:r>
            <a:r>
              <a:rPr lang="sv-SE" sz="2000" dirty="0">
                <a:latin typeface="+mn-lt"/>
              </a:rPr>
              <a:t>–</a:t>
            </a:r>
            <a:r>
              <a:rPr lang="sv-SE" sz="2000" dirty="0">
                <a:latin typeface="Bradley Hand" pitchFamily="2" charset="77"/>
              </a:rPr>
              <a:t> 250) cl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1087461D-6E3C-0E42-94A7-9DBAA1BB693E}"/>
              </a:ext>
            </a:extLst>
          </p:cNvPr>
          <p:cNvSpPr/>
          <p:nvPr/>
        </p:nvSpPr>
        <p:spPr>
          <a:xfrm>
            <a:off x="4131051" y="4598100"/>
            <a:ext cx="12705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50 cl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0C1EB7DD-0F93-7641-9404-C8C5B39EFF2B}"/>
              </a:ext>
            </a:extLst>
          </p:cNvPr>
          <p:cNvSpPr/>
          <p:nvPr/>
        </p:nvSpPr>
        <p:spPr>
          <a:xfrm>
            <a:off x="547972" y="5387177"/>
            <a:ext cx="9200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 	a) 2,5 liter		b) 25 dl	</a:t>
            </a:r>
          </a:p>
          <a:p>
            <a:r>
              <a:rPr lang="sv-SE" sz="2000" dirty="0">
                <a:latin typeface="Bradley Hand" pitchFamily="2" charset="77"/>
              </a:rPr>
              <a:t>		c)Man kan hälla i 50 cl i kastrullen.</a:t>
            </a:r>
          </a:p>
        </p:txBody>
      </p:sp>
      <p:pic>
        <p:nvPicPr>
          <p:cNvPr id="3076" name="Picture 4" descr="6 tips – så rengör du en vidbränd kastrull | Allas">
            <a:extLst>
              <a:ext uri="{FF2B5EF4-FFF2-40B4-BE49-F238E27FC236}">
                <a16:creationId xmlns:a16="http://schemas.microsoft.com/office/drawing/2014/main" id="{D14A411E-864E-4345-8BF8-3F69657716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" b="-2116"/>
          <a:stretch/>
        </p:blipFill>
        <p:spPr bwMode="auto">
          <a:xfrm>
            <a:off x="781707" y="1474463"/>
            <a:ext cx="1568649" cy="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81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0" grpId="0"/>
      <p:bldP spid="11" grpId="0"/>
      <p:bldP spid="12" grpId="0"/>
      <p:bldP spid="15" grpId="0"/>
      <p:bldP spid="27" grpId="0" animBg="1"/>
      <p:bldP spid="27" grpId="1" animBg="1"/>
      <p:bldP spid="41" grpId="0" animBg="1"/>
      <p:bldP spid="43" grpId="0"/>
      <p:bldP spid="44" grpId="0"/>
      <p:bldP spid="45" grpId="0"/>
      <p:bldP spid="46" grpId="0"/>
      <p:bldP spid="53" grpId="0"/>
      <p:bldP spid="54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40448</TotalTime>
  <Words>378</Words>
  <Application>Microsoft Macintosh PowerPoint</Application>
  <PresentationFormat>Bildspel på skärmen (4:3)</PresentationFormat>
  <Paragraphs>80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313</cp:revision>
  <dcterms:created xsi:type="dcterms:W3CDTF">2017-04-10T07:17:33Z</dcterms:created>
  <dcterms:modified xsi:type="dcterms:W3CDTF">2021-03-06T07:44:12Z</dcterms:modified>
</cp:coreProperties>
</file>