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38" r:id="rId2"/>
    <p:sldId id="339" r:id="rId3"/>
    <p:sldId id="324" r:id="rId4"/>
    <p:sldId id="337" r:id="rId5"/>
    <p:sldId id="340" r:id="rId6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2903"/>
    <a:srgbClr val="8E2503"/>
    <a:srgbClr val="721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0" autoAdjust="0"/>
    <p:restoredTop sz="99052" autoAdjust="0"/>
  </p:normalViewPr>
  <p:slideViewPr>
    <p:cSldViewPr snapToGrid="0" snapToObjects="1">
      <p:cViewPr varScale="1">
        <p:scale>
          <a:sx n="105" d="100"/>
          <a:sy n="105" d="100"/>
        </p:scale>
        <p:origin x="208" y="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2020-08-05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2020-08-05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2020-08-05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2020-08-05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2020-08-05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2020-08-05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2020-08-05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2020-08-05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2020-08-05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2020-08-05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2020-08-05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2020-08-05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2020-08-05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BE9EB76-3F99-314B-9034-60FA37599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44" y="174625"/>
            <a:ext cx="8900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400" b="1" dirty="0"/>
              <a:t>1.4			                  Tal med olika antal decimaler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2D0A5202-DE5F-8F42-85F1-5AB82EC25465}"/>
              </a:ext>
            </a:extLst>
          </p:cNvPr>
          <p:cNvSpPr/>
          <p:nvPr/>
        </p:nvSpPr>
        <p:spPr>
          <a:xfrm>
            <a:off x="3083355" y="999451"/>
            <a:ext cx="2977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E2503"/>
                </a:solidFill>
                <a:latin typeface="+mj-lt"/>
              </a:rPr>
              <a:t>Fler nollor men samma värde</a:t>
            </a:r>
            <a:endParaRPr lang="sv-SE" dirty="0">
              <a:solidFill>
                <a:srgbClr val="8E2503"/>
              </a:solidFill>
              <a:effectLst/>
              <a:latin typeface="+mj-lt"/>
            </a:endParaRPr>
          </a:p>
        </p:txBody>
      </p:sp>
      <p:grpSp>
        <p:nvGrpSpPr>
          <p:cNvPr id="13" name="Grupp 12">
            <a:extLst>
              <a:ext uri="{FF2B5EF4-FFF2-40B4-BE49-F238E27FC236}">
                <a16:creationId xmlns:a16="http://schemas.microsoft.com/office/drawing/2014/main" id="{0572D8D4-AECE-2B42-A5FB-96AE3C578ED6}"/>
              </a:ext>
            </a:extLst>
          </p:cNvPr>
          <p:cNvGrpSpPr/>
          <p:nvPr/>
        </p:nvGrpSpPr>
        <p:grpSpPr>
          <a:xfrm>
            <a:off x="1243562" y="1098856"/>
            <a:ext cx="7546108" cy="1978285"/>
            <a:chOff x="1243562" y="1098856"/>
            <a:chExt cx="7546108" cy="1978285"/>
          </a:xfrm>
        </p:grpSpPr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46995E44-DF7C-5D4B-A601-B8D022298ABA}"/>
                </a:ext>
              </a:extLst>
            </p:cNvPr>
            <p:cNvSpPr/>
            <p:nvPr/>
          </p:nvSpPr>
          <p:spPr>
            <a:xfrm>
              <a:off x="1243562" y="1567207"/>
              <a:ext cx="463479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/>
                <a:t>Sara har feber. Hennes temperatur är </a:t>
              </a:r>
              <a:r>
                <a:rPr lang="sv-SE" sz="2400" dirty="0">
                  <a:solidFill>
                    <a:srgbClr val="C00000"/>
                  </a:solidFill>
                </a:rPr>
                <a:t>39,0</a:t>
              </a:r>
              <a:r>
                <a:rPr lang="sv-SE" dirty="0"/>
                <a:t> </a:t>
              </a:r>
              <a:r>
                <a:rPr lang="sv-SE" baseline="30000" dirty="0" err="1"/>
                <a:t>o</a:t>
              </a:r>
              <a:r>
                <a:rPr lang="sv-SE" dirty="0" err="1"/>
                <a:t>C</a:t>
              </a:r>
              <a:r>
                <a:rPr lang="sv-SE" dirty="0"/>
                <a:t>. </a:t>
              </a:r>
            </a:p>
          </p:txBody>
        </p:sp>
        <p:grpSp>
          <p:nvGrpSpPr>
            <p:cNvPr id="10" name="Grupp 9">
              <a:extLst>
                <a:ext uri="{FF2B5EF4-FFF2-40B4-BE49-F238E27FC236}">
                  <a16:creationId xmlns:a16="http://schemas.microsoft.com/office/drawing/2014/main" id="{EAAD8B16-638E-864C-A29A-43451C8FEB97}"/>
                </a:ext>
              </a:extLst>
            </p:cNvPr>
            <p:cNvGrpSpPr/>
            <p:nvPr/>
          </p:nvGrpSpPr>
          <p:grpSpPr>
            <a:xfrm>
              <a:off x="6080225" y="1098856"/>
              <a:ext cx="2709445" cy="1978285"/>
              <a:chOff x="6080225" y="1098856"/>
              <a:chExt cx="2709445" cy="1978285"/>
            </a:xfrm>
          </p:grpSpPr>
          <p:pic>
            <p:nvPicPr>
              <p:cNvPr id="8" name="Bildobjekt 7">
                <a:extLst>
                  <a:ext uri="{FF2B5EF4-FFF2-40B4-BE49-F238E27FC236}">
                    <a16:creationId xmlns:a16="http://schemas.microsoft.com/office/drawing/2014/main" id="{BD4E6EEB-32EB-7246-BB4F-7612572C4B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148070" y="1241991"/>
                <a:ext cx="2641600" cy="1835150"/>
              </a:xfrm>
              <a:prstGeom prst="rect">
                <a:avLst/>
              </a:prstGeom>
            </p:spPr>
          </p:pic>
          <p:sp>
            <p:nvSpPr>
              <p:cNvPr id="9" name="Rektangel 8">
                <a:extLst>
                  <a:ext uri="{FF2B5EF4-FFF2-40B4-BE49-F238E27FC236}">
                    <a16:creationId xmlns:a16="http://schemas.microsoft.com/office/drawing/2014/main" id="{4308A9C7-D2A9-CC42-94BD-6C3CE01D1DA2}"/>
                  </a:ext>
                </a:extLst>
              </p:cNvPr>
              <p:cNvSpPr/>
              <p:nvPr/>
            </p:nvSpPr>
            <p:spPr>
              <a:xfrm rot="17072731">
                <a:off x="5941837" y="1237244"/>
                <a:ext cx="661476" cy="3847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F9ECFE4A-4F9C-F649-B14B-A0FF770B8D87}"/>
              </a:ext>
            </a:extLst>
          </p:cNvPr>
          <p:cNvSpPr/>
          <p:nvPr/>
        </p:nvSpPr>
        <p:spPr>
          <a:xfrm>
            <a:off x="1118079" y="2080956"/>
            <a:ext cx="4760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Hon säger att hon har ”trettionio graders feber”. 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99340803-8F36-1848-AD71-379576953473}"/>
              </a:ext>
            </a:extLst>
          </p:cNvPr>
          <p:cNvSpPr/>
          <p:nvPr/>
        </p:nvSpPr>
        <p:spPr>
          <a:xfrm>
            <a:off x="3096988" y="2912698"/>
            <a:ext cx="158279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2800" b="1" dirty="0">
                <a:solidFill>
                  <a:srgbClr val="9E2903"/>
                </a:solidFill>
              </a:rPr>
              <a:t>39,0 = 39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9D7B8C7A-3B06-9548-B7A0-E6F850386DC8}"/>
              </a:ext>
            </a:extLst>
          </p:cNvPr>
          <p:cNvSpPr/>
          <p:nvPr/>
        </p:nvSpPr>
        <p:spPr>
          <a:xfrm>
            <a:off x="1518326" y="3780860"/>
            <a:ext cx="50234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C00000"/>
                </a:solidFill>
              </a:rPr>
              <a:t>Värdet </a:t>
            </a:r>
            <a:r>
              <a:rPr lang="sv-SE" dirty="0"/>
              <a:t>på ett tal förändras inte om man lägger till en eller flera nollor sist i talet efter decimaltecknet. 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BB6FDB6E-1739-E048-B754-47A6114B38A1}"/>
              </a:ext>
            </a:extLst>
          </p:cNvPr>
          <p:cNvSpPr/>
          <p:nvPr/>
        </p:nvSpPr>
        <p:spPr>
          <a:xfrm>
            <a:off x="1518326" y="4664686"/>
            <a:ext cx="15786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Till exempel: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1D4FDAC0-191A-9D43-B733-E284D7AB3C1E}"/>
              </a:ext>
            </a:extLst>
          </p:cNvPr>
          <p:cNvSpPr/>
          <p:nvPr/>
        </p:nvSpPr>
        <p:spPr>
          <a:xfrm>
            <a:off x="3289256" y="4664686"/>
            <a:ext cx="29772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1 = 1,0 = 1,00 = 1,000 osv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943A771B-E386-FE44-B6E7-288510527C78}"/>
              </a:ext>
            </a:extLst>
          </p:cNvPr>
          <p:cNvSpPr/>
          <p:nvPr/>
        </p:nvSpPr>
        <p:spPr>
          <a:xfrm>
            <a:off x="3289256" y="5061534"/>
            <a:ext cx="29772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0,5 = 0,50 = 0,500 osv</a:t>
            </a:r>
          </a:p>
        </p:txBody>
      </p:sp>
    </p:spTree>
    <p:extLst>
      <p:ext uri="{BB962C8B-B14F-4D97-AF65-F5344CB8AC3E}">
        <p14:creationId xmlns:p14="http://schemas.microsoft.com/office/powerpoint/2010/main" val="293891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 animBg="1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D0A5202-DE5F-8F42-85F1-5AB82EC25465}"/>
              </a:ext>
            </a:extLst>
          </p:cNvPr>
          <p:cNvSpPr/>
          <p:nvPr/>
        </p:nvSpPr>
        <p:spPr>
          <a:xfrm>
            <a:off x="3289256" y="635164"/>
            <a:ext cx="1246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E2503"/>
                </a:solidFill>
                <a:latin typeface="+mj-lt"/>
              </a:rPr>
              <a:t>Jämföra tal</a:t>
            </a:r>
            <a:endParaRPr lang="sv-SE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F9ECFE4A-4F9C-F649-B14B-A0FF770B8D87}"/>
              </a:ext>
            </a:extLst>
          </p:cNvPr>
          <p:cNvSpPr/>
          <p:nvPr/>
        </p:nvSpPr>
        <p:spPr>
          <a:xfrm>
            <a:off x="1306985" y="1209393"/>
            <a:ext cx="59293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När man ska jämföra två tal i decimalform är det enklare om man först skriver talen så att de </a:t>
            </a:r>
            <a:r>
              <a:rPr lang="sv-SE" dirty="0">
                <a:solidFill>
                  <a:srgbClr val="C00000"/>
                </a:solidFill>
              </a:rPr>
              <a:t>har lika många decimaler</a:t>
            </a:r>
            <a:r>
              <a:rPr lang="sv-SE" dirty="0"/>
              <a:t>. 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25E4979E-EC01-BA48-9150-F5B921E840BB}"/>
              </a:ext>
            </a:extLst>
          </p:cNvPr>
          <p:cNvSpPr/>
          <p:nvPr/>
        </p:nvSpPr>
        <p:spPr>
          <a:xfrm>
            <a:off x="947315" y="1851813"/>
            <a:ext cx="71772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Då lägger man till en eller flera nollor till talet med minst antal decimaler. 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9769CEBE-DA2F-2A4E-9181-59CDFA8B28AA}"/>
              </a:ext>
            </a:extLst>
          </p:cNvPr>
          <p:cNvSpPr/>
          <p:nvPr/>
        </p:nvSpPr>
        <p:spPr>
          <a:xfrm>
            <a:off x="654725" y="2452408"/>
            <a:ext cx="7636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Jämför till exempel </a:t>
            </a:r>
            <a:r>
              <a:rPr lang="sv-SE" sz="2400" dirty="0">
                <a:solidFill>
                  <a:srgbClr val="C00000"/>
                </a:solidFill>
              </a:rPr>
              <a:t>0,5 </a:t>
            </a:r>
            <a:r>
              <a:rPr lang="sv-SE" dirty="0"/>
              <a:t>och </a:t>
            </a:r>
            <a:r>
              <a:rPr lang="sv-SE" sz="2400" dirty="0">
                <a:solidFill>
                  <a:srgbClr val="C00000"/>
                </a:solidFill>
              </a:rPr>
              <a:t>0,49</a:t>
            </a:r>
            <a:r>
              <a:rPr lang="sv-SE" dirty="0"/>
              <a:t> det vill säga</a:t>
            </a:r>
            <a:r>
              <a:rPr lang="sv-SE" sz="2400" dirty="0">
                <a:solidFill>
                  <a:srgbClr val="C00000"/>
                </a:solidFill>
              </a:rPr>
              <a:t> </a:t>
            </a:r>
            <a:r>
              <a:rPr lang="sv-SE" dirty="0">
                <a:solidFill>
                  <a:srgbClr val="C00000"/>
                </a:solidFill>
              </a:rPr>
              <a:t>5 tiondelar</a:t>
            </a:r>
            <a:r>
              <a:rPr lang="sv-SE" dirty="0"/>
              <a:t> och </a:t>
            </a:r>
            <a:r>
              <a:rPr lang="sv-SE" dirty="0">
                <a:solidFill>
                  <a:srgbClr val="C00000"/>
                </a:solidFill>
              </a:rPr>
              <a:t>49 hundradelar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F7BB8960-A5BE-2B40-86F4-26AEAABEB0D2}"/>
              </a:ext>
            </a:extLst>
          </p:cNvPr>
          <p:cNvSpPr/>
          <p:nvPr/>
        </p:nvSpPr>
        <p:spPr>
          <a:xfrm>
            <a:off x="1961597" y="3098739"/>
            <a:ext cx="5148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5 tiondelar = 50 hundradelar. Alltså är </a:t>
            </a:r>
            <a:r>
              <a:rPr lang="sv-SE" sz="2400" dirty="0">
                <a:solidFill>
                  <a:srgbClr val="C00000"/>
                </a:solidFill>
              </a:rPr>
              <a:t>0,5 = 0,50</a:t>
            </a:r>
            <a:r>
              <a:rPr lang="sv-SE" dirty="0"/>
              <a:t> .</a:t>
            </a:r>
            <a:endParaRPr lang="sv-SE" dirty="0">
              <a:solidFill>
                <a:srgbClr val="C00000"/>
              </a:solidFill>
            </a:endParaRPr>
          </a:p>
        </p:txBody>
      </p:sp>
      <p:grpSp>
        <p:nvGrpSpPr>
          <p:cNvPr id="6" name="Grupp 5">
            <a:extLst>
              <a:ext uri="{FF2B5EF4-FFF2-40B4-BE49-F238E27FC236}">
                <a16:creationId xmlns:a16="http://schemas.microsoft.com/office/drawing/2014/main" id="{3CD1419F-AE45-B34F-885D-4797135014D7}"/>
              </a:ext>
            </a:extLst>
          </p:cNvPr>
          <p:cNvGrpSpPr/>
          <p:nvPr/>
        </p:nvGrpSpPr>
        <p:grpSpPr>
          <a:xfrm>
            <a:off x="2316331" y="3574595"/>
            <a:ext cx="4142124" cy="1235817"/>
            <a:chOff x="2223733" y="4082897"/>
            <a:chExt cx="4142124" cy="1235817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159F7C63-B139-8141-8E08-F88AD82625B6}"/>
                </a:ext>
              </a:extLst>
            </p:cNvPr>
            <p:cNvSpPr/>
            <p:nvPr/>
          </p:nvSpPr>
          <p:spPr>
            <a:xfrm>
              <a:off x="2223733" y="4331474"/>
              <a:ext cx="414212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>
                  <a:solidFill>
                    <a:srgbClr val="C00000"/>
                  </a:solidFill>
                </a:rPr>
                <a:t>50 hundradelar </a:t>
              </a:r>
              <a:r>
                <a:rPr lang="sv-SE" dirty="0"/>
                <a:t>är mer än </a:t>
              </a:r>
              <a:r>
                <a:rPr lang="sv-SE" dirty="0">
                  <a:solidFill>
                    <a:srgbClr val="C00000"/>
                  </a:solidFill>
                </a:rPr>
                <a:t>49 hundradelar</a:t>
              </a:r>
              <a:r>
                <a:rPr lang="sv-SE" dirty="0"/>
                <a:t>. </a:t>
              </a:r>
              <a:endParaRPr lang="sv-SE" dirty="0">
                <a:solidFill>
                  <a:srgbClr val="C00000"/>
                </a:solidFill>
              </a:endParaRPr>
            </a:p>
          </p:txBody>
        </p:sp>
        <p:sp>
          <p:nvSpPr>
            <p:cNvPr id="23" name="Rektangel 22">
              <a:extLst>
                <a:ext uri="{FF2B5EF4-FFF2-40B4-BE49-F238E27FC236}">
                  <a16:creationId xmlns:a16="http://schemas.microsoft.com/office/drawing/2014/main" id="{A15F904C-5326-7443-B389-8A44A0ACF18B}"/>
                </a:ext>
              </a:extLst>
            </p:cNvPr>
            <p:cNvSpPr/>
            <p:nvPr/>
          </p:nvSpPr>
          <p:spPr>
            <a:xfrm>
              <a:off x="3003320" y="4700806"/>
              <a:ext cx="222843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400" dirty="0">
                  <a:solidFill>
                    <a:srgbClr val="C00000"/>
                  </a:solidFill>
                </a:rPr>
                <a:t>0,5 </a:t>
              </a:r>
              <a:r>
                <a:rPr lang="sv-SE" dirty="0"/>
                <a:t>är mer än </a:t>
              </a:r>
              <a:r>
                <a:rPr lang="sv-SE" sz="2400" dirty="0">
                  <a:solidFill>
                    <a:srgbClr val="C00000"/>
                  </a:solidFill>
                </a:rPr>
                <a:t>0,49</a:t>
              </a:r>
              <a:r>
                <a:rPr lang="sv-SE" dirty="0"/>
                <a:t>. </a:t>
              </a:r>
              <a:endParaRPr lang="sv-SE" dirty="0">
                <a:solidFill>
                  <a:srgbClr val="C00000"/>
                </a:solidFill>
              </a:endParaRPr>
            </a:p>
          </p:txBody>
        </p:sp>
        <p:sp>
          <p:nvSpPr>
            <p:cNvPr id="4" name="Rektangel 3">
              <a:extLst>
                <a:ext uri="{FF2B5EF4-FFF2-40B4-BE49-F238E27FC236}">
                  <a16:creationId xmlns:a16="http://schemas.microsoft.com/office/drawing/2014/main" id="{FC6DEA8D-7332-7749-B425-03B7D56D715A}"/>
                </a:ext>
              </a:extLst>
            </p:cNvPr>
            <p:cNvSpPr/>
            <p:nvPr/>
          </p:nvSpPr>
          <p:spPr>
            <a:xfrm>
              <a:off x="2223733" y="4082897"/>
              <a:ext cx="4142124" cy="1235817"/>
            </a:xfrm>
            <a:prstGeom prst="rect">
              <a:avLst/>
            </a:prstGeom>
            <a:noFill/>
            <a:ln w="38100"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4" name="Rektangel 23">
            <a:extLst>
              <a:ext uri="{FF2B5EF4-FFF2-40B4-BE49-F238E27FC236}">
                <a16:creationId xmlns:a16="http://schemas.microsoft.com/office/drawing/2014/main" id="{27120E80-8D66-8F46-BAE7-C0CFEEE8D88A}"/>
              </a:ext>
            </a:extLst>
          </p:cNvPr>
          <p:cNvSpPr/>
          <p:nvPr/>
        </p:nvSpPr>
        <p:spPr>
          <a:xfrm>
            <a:off x="1710235" y="5251759"/>
            <a:ext cx="15786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Till exempel: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8508E1A6-3881-4443-84D5-10A447E3A60C}"/>
              </a:ext>
            </a:extLst>
          </p:cNvPr>
          <p:cNvSpPr/>
          <p:nvPr/>
        </p:nvSpPr>
        <p:spPr>
          <a:xfrm>
            <a:off x="3047299" y="5265817"/>
            <a:ext cx="29772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Jämför talen </a:t>
            </a:r>
            <a:r>
              <a:rPr lang="sv-SE" b="1" dirty="0">
                <a:solidFill>
                  <a:srgbClr val="C00000"/>
                </a:solidFill>
              </a:rPr>
              <a:t>6,79</a:t>
            </a:r>
            <a:r>
              <a:rPr lang="sv-SE" dirty="0"/>
              <a:t> och </a:t>
            </a:r>
            <a:r>
              <a:rPr lang="sv-SE" b="1" dirty="0">
                <a:solidFill>
                  <a:srgbClr val="C00000"/>
                </a:solidFill>
              </a:rPr>
              <a:t>6,8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F1081E19-4A4E-1A47-8CCF-5871E5EF3AA8}"/>
              </a:ext>
            </a:extLst>
          </p:cNvPr>
          <p:cNvSpPr/>
          <p:nvPr/>
        </p:nvSpPr>
        <p:spPr>
          <a:xfrm>
            <a:off x="6192459" y="5265817"/>
            <a:ext cx="124130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dirty="0"/>
              <a:t>6,8 = 6,80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07D5655C-6FF9-7F41-A751-68CE707EE23E}"/>
              </a:ext>
            </a:extLst>
          </p:cNvPr>
          <p:cNvSpPr/>
          <p:nvPr/>
        </p:nvSpPr>
        <p:spPr>
          <a:xfrm>
            <a:off x="3170642" y="5621091"/>
            <a:ext cx="22020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C00000"/>
                </a:solidFill>
              </a:rPr>
              <a:t>6,8 </a:t>
            </a:r>
            <a:r>
              <a:rPr lang="sv-SE" dirty="0"/>
              <a:t>är större än </a:t>
            </a:r>
            <a:r>
              <a:rPr lang="sv-SE" b="1" dirty="0">
                <a:solidFill>
                  <a:srgbClr val="C00000"/>
                </a:solidFill>
              </a:rPr>
              <a:t>6,79</a:t>
            </a:r>
            <a:r>
              <a:rPr lang="sv-SE" dirty="0"/>
              <a:t>.</a:t>
            </a:r>
            <a:endParaRPr lang="sv-SE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5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8" grpId="0"/>
      <p:bldP spid="19" grpId="0"/>
      <p:bldP spid="21" grpId="0"/>
      <p:bldP spid="24" grpId="0"/>
      <p:bldP spid="25" grpId="0"/>
      <p:bldP spid="26" grpId="0" animBg="1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9B43CED9-D30B-B545-8809-207969304BCF}"/>
              </a:ext>
            </a:extLst>
          </p:cNvPr>
          <p:cNvSpPr/>
          <p:nvPr/>
        </p:nvSpPr>
        <p:spPr>
          <a:xfrm>
            <a:off x="3690646" y="264786"/>
            <a:ext cx="98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i="1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79A6C564-D49A-C04C-91CD-C7C18F41901D}"/>
              </a:ext>
            </a:extLst>
          </p:cNvPr>
          <p:cNvSpPr/>
          <p:nvPr/>
        </p:nvSpPr>
        <p:spPr>
          <a:xfrm>
            <a:off x="3461611" y="2134496"/>
            <a:ext cx="7036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0,2 </a:t>
            </a:r>
            <a:r>
              <a:rPr lang="sv-SE" dirty="0"/>
              <a:t>= 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176FF6A4-4771-5A4F-B64E-E76CCD5D888C}"/>
              </a:ext>
            </a:extLst>
          </p:cNvPr>
          <p:cNvSpPr/>
          <p:nvPr/>
        </p:nvSpPr>
        <p:spPr>
          <a:xfrm>
            <a:off x="4040293" y="2134496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0,20</a:t>
            </a:r>
            <a:endParaRPr lang="sv-SE" dirty="0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DA619439-643C-5240-9550-12E56A4B1656}"/>
              </a:ext>
            </a:extLst>
          </p:cNvPr>
          <p:cNvSpPr/>
          <p:nvPr/>
        </p:nvSpPr>
        <p:spPr>
          <a:xfrm>
            <a:off x="6907234" y="1961842"/>
            <a:ext cx="171683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Skriv först alla talen med två decimaler.  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DFF9DA3B-3A8E-3A48-B60D-227084AF44CE}"/>
              </a:ext>
            </a:extLst>
          </p:cNvPr>
          <p:cNvSpPr/>
          <p:nvPr/>
        </p:nvSpPr>
        <p:spPr>
          <a:xfrm>
            <a:off x="2235302" y="4659574"/>
            <a:ext cx="955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u="sng" dirty="0">
                <a:latin typeface="Bradley Hand" pitchFamily="2" charset="77"/>
              </a:rPr>
              <a:t>Svar</a:t>
            </a:r>
            <a:r>
              <a:rPr lang="sv-SE" sz="2000" dirty="0">
                <a:latin typeface="Bradley Hand" pitchFamily="2" charset="77"/>
              </a:rPr>
              <a:t>:</a:t>
            </a:r>
          </a:p>
        </p:txBody>
      </p:sp>
      <p:grpSp>
        <p:nvGrpSpPr>
          <p:cNvPr id="18" name="Grupp 17">
            <a:extLst>
              <a:ext uri="{FF2B5EF4-FFF2-40B4-BE49-F238E27FC236}">
                <a16:creationId xmlns:a16="http://schemas.microsoft.com/office/drawing/2014/main" id="{48902219-6521-6345-BAC2-C2C3425D4EFE}"/>
              </a:ext>
            </a:extLst>
          </p:cNvPr>
          <p:cNvGrpSpPr/>
          <p:nvPr/>
        </p:nvGrpSpPr>
        <p:grpSpPr>
          <a:xfrm>
            <a:off x="3080656" y="4678429"/>
            <a:ext cx="5266486" cy="400110"/>
            <a:chOff x="2451969" y="6060838"/>
            <a:chExt cx="5266486" cy="400110"/>
          </a:xfrm>
        </p:grpSpPr>
        <p:sp>
          <p:nvSpPr>
            <p:cNvPr id="19" name="Rektangel 18">
              <a:extLst>
                <a:ext uri="{FF2B5EF4-FFF2-40B4-BE49-F238E27FC236}">
                  <a16:creationId xmlns:a16="http://schemas.microsoft.com/office/drawing/2014/main" id="{15F2353A-13D6-FC40-8F2B-E578A09A077B}"/>
                </a:ext>
              </a:extLst>
            </p:cNvPr>
            <p:cNvSpPr/>
            <p:nvPr/>
          </p:nvSpPr>
          <p:spPr>
            <a:xfrm>
              <a:off x="2451969" y="6060838"/>
              <a:ext cx="5266486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0,2 är störst och 0,08 är minst.</a:t>
              </a:r>
              <a:endParaRPr lang="sv-SE" sz="2000" dirty="0"/>
            </a:p>
          </p:txBody>
        </p:sp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429A9C47-4314-A941-89A4-0483D7DC63C0}"/>
                </a:ext>
              </a:extLst>
            </p:cNvPr>
            <p:cNvSpPr/>
            <p:nvPr/>
          </p:nvSpPr>
          <p:spPr>
            <a:xfrm>
              <a:off x="2663776" y="6060838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  <p:sp>
        <p:nvSpPr>
          <p:cNvPr id="26" name="Rektangel 25">
            <a:extLst>
              <a:ext uri="{FF2B5EF4-FFF2-40B4-BE49-F238E27FC236}">
                <a16:creationId xmlns:a16="http://schemas.microsoft.com/office/drawing/2014/main" id="{60872A71-67FB-DB45-93E4-639A0AA28FD7}"/>
              </a:ext>
            </a:extLst>
          </p:cNvPr>
          <p:cNvSpPr/>
          <p:nvPr/>
        </p:nvSpPr>
        <p:spPr>
          <a:xfrm>
            <a:off x="2537961" y="969104"/>
            <a:ext cx="4078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Vilket tal är störst och vilket är minst? 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F1DCBFC5-854B-D240-AE56-8E461E47B864}"/>
              </a:ext>
            </a:extLst>
          </p:cNvPr>
          <p:cNvSpPr/>
          <p:nvPr/>
        </p:nvSpPr>
        <p:spPr>
          <a:xfrm>
            <a:off x="2235302" y="1364845"/>
            <a:ext cx="55345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0,18		0,19		0,2		0,1		0,08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F7985F4D-8D39-A547-89E0-3DA5C7B20BED}"/>
              </a:ext>
            </a:extLst>
          </p:cNvPr>
          <p:cNvSpPr/>
          <p:nvPr/>
        </p:nvSpPr>
        <p:spPr>
          <a:xfrm>
            <a:off x="3461611" y="2596975"/>
            <a:ext cx="7036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0,1 </a:t>
            </a:r>
            <a:r>
              <a:rPr lang="sv-SE" dirty="0"/>
              <a:t>= 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3B92A6D8-2D9E-2D4A-BD1C-B037A802462B}"/>
              </a:ext>
            </a:extLst>
          </p:cNvPr>
          <p:cNvSpPr/>
          <p:nvPr/>
        </p:nvSpPr>
        <p:spPr>
          <a:xfrm>
            <a:off x="4026986" y="2596975"/>
            <a:ext cx="617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0,10</a:t>
            </a:r>
            <a:endParaRPr lang="sv-SE" dirty="0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75DB6C99-E759-2245-AF45-60F43EF273DC}"/>
              </a:ext>
            </a:extLst>
          </p:cNvPr>
          <p:cNvSpPr/>
          <p:nvPr/>
        </p:nvSpPr>
        <p:spPr>
          <a:xfrm>
            <a:off x="6907234" y="2653405"/>
            <a:ext cx="2085509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0,2 = 20 hundradelar och </a:t>
            </a:r>
          </a:p>
          <a:p>
            <a:r>
              <a:rPr lang="sv-SE" sz="1400" dirty="0"/>
              <a:t>0,1 = 10 hundradelar 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55F09178-C09F-F14B-9355-E68E11157DCE}"/>
              </a:ext>
            </a:extLst>
          </p:cNvPr>
          <p:cNvSpPr/>
          <p:nvPr/>
        </p:nvSpPr>
        <p:spPr>
          <a:xfrm>
            <a:off x="6907234" y="3448755"/>
            <a:ext cx="1607267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Skriv sedan talen i storleksordning. 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31BFB641-ACF1-1244-ABC8-4B94CF18625D}"/>
              </a:ext>
            </a:extLst>
          </p:cNvPr>
          <p:cNvSpPr/>
          <p:nvPr/>
        </p:nvSpPr>
        <p:spPr>
          <a:xfrm>
            <a:off x="2069848" y="3544137"/>
            <a:ext cx="47340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0,20		0,19		0,18		0,10		0,08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134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2" grpId="0"/>
      <p:bldP spid="10" grpId="0" animBg="1"/>
      <p:bldP spid="16" grpId="0"/>
      <p:bldP spid="26" grpId="0"/>
      <p:bldP spid="27" grpId="0"/>
      <p:bldP spid="28" grpId="0"/>
      <p:bldP spid="29" grpId="0"/>
      <p:bldP spid="30" grpId="0" animBg="1"/>
      <p:bldP spid="31" grpId="0" animBg="1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9B43CED9-D30B-B545-8809-207969304BCF}"/>
              </a:ext>
            </a:extLst>
          </p:cNvPr>
          <p:cNvSpPr/>
          <p:nvPr/>
        </p:nvSpPr>
        <p:spPr>
          <a:xfrm>
            <a:off x="3690646" y="264786"/>
            <a:ext cx="98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i="1" dirty="0">
              <a:solidFill>
                <a:srgbClr val="8E2503"/>
              </a:solidFill>
              <a:effectLst/>
              <a:latin typeface="+mj-lt"/>
            </a:endParaRPr>
          </a:p>
        </p:txBody>
      </p:sp>
      <p:graphicFrame>
        <p:nvGraphicFramePr>
          <p:cNvPr id="17" name="Tabell 16">
            <a:extLst>
              <a:ext uri="{FF2B5EF4-FFF2-40B4-BE49-F238E27FC236}">
                <a16:creationId xmlns:a16="http://schemas.microsoft.com/office/drawing/2014/main" id="{F6568C38-DE9E-E844-9896-A22D2EF1A7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714775"/>
              </p:ext>
            </p:extLst>
          </p:nvPr>
        </p:nvGraphicFramePr>
        <p:xfrm>
          <a:off x="1844926" y="1016873"/>
          <a:ext cx="1618519" cy="274320"/>
        </p:xfrm>
        <a:graphic>
          <a:graphicData uri="http://schemas.openxmlformats.org/drawingml/2006/table">
            <a:tbl>
              <a:tblPr/>
              <a:tblGrid>
                <a:gridCol w="1618519">
                  <a:extLst>
                    <a:ext uri="{9D8B030D-6E8A-4147-A177-3AD203B41FA5}">
                      <a16:colId xmlns:a16="http://schemas.microsoft.com/office/drawing/2014/main" val="3592561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0" dirty="0">
                          <a:effectLst/>
                          <a:latin typeface="+mn-lt"/>
                        </a:rPr>
                        <a:t>a)  </a:t>
                      </a:r>
                      <a:r>
                        <a:rPr lang="sv-S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+ 0,5 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53111"/>
                  </a:ext>
                </a:extLst>
              </a:tr>
            </a:tbl>
          </a:graphicData>
        </a:graphic>
      </p:graphicFrame>
      <p:sp>
        <p:nvSpPr>
          <p:cNvPr id="21" name="Rektangel 20">
            <a:extLst>
              <a:ext uri="{FF2B5EF4-FFF2-40B4-BE49-F238E27FC236}">
                <a16:creationId xmlns:a16="http://schemas.microsoft.com/office/drawing/2014/main" id="{79A6C564-D49A-C04C-91CD-C7C18F41901D}"/>
              </a:ext>
            </a:extLst>
          </p:cNvPr>
          <p:cNvSpPr/>
          <p:nvPr/>
        </p:nvSpPr>
        <p:spPr>
          <a:xfrm>
            <a:off x="1390088" y="2034535"/>
            <a:ext cx="1658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a) 1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0,5 </a:t>
            </a:r>
            <a:r>
              <a:rPr lang="sv-SE" dirty="0"/>
              <a:t>=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176FF6A4-4771-5A4F-B64E-E76CCD5D888C}"/>
              </a:ext>
            </a:extLst>
          </p:cNvPr>
          <p:cNvSpPr/>
          <p:nvPr/>
        </p:nvSpPr>
        <p:spPr>
          <a:xfrm>
            <a:off x="2566928" y="2034535"/>
            <a:ext cx="50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1,5</a:t>
            </a:r>
            <a:endParaRPr lang="sv-SE" dirty="0"/>
          </a:p>
        </p:txBody>
      </p:sp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2438FC7F-4377-5940-AE48-23748C0DB9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35495"/>
              </p:ext>
            </p:extLst>
          </p:nvPr>
        </p:nvGraphicFramePr>
        <p:xfrm>
          <a:off x="3612384" y="1016873"/>
          <a:ext cx="1618519" cy="274320"/>
        </p:xfrm>
        <a:graphic>
          <a:graphicData uri="http://schemas.openxmlformats.org/drawingml/2006/table">
            <a:tbl>
              <a:tblPr/>
              <a:tblGrid>
                <a:gridCol w="1618519">
                  <a:extLst>
                    <a:ext uri="{9D8B030D-6E8A-4147-A177-3AD203B41FA5}">
                      <a16:colId xmlns:a16="http://schemas.microsoft.com/office/drawing/2014/main" val="3592561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 5 – 0,1 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53111"/>
                  </a:ext>
                </a:extLst>
              </a:tr>
            </a:tbl>
          </a:graphicData>
        </a:graphic>
      </p:graphicFrame>
      <p:sp>
        <p:nvSpPr>
          <p:cNvPr id="10" name="Rektangel 9">
            <a:extLst>
              <a:ext uri="{FF2B5EF4-FFF2-40B4-BE49-F238E27FC236}">
                <a16:creationId xmlns:a16="http://schemas.microsoft.com/office/drawing/2014/main" id="{DA619439-643C-5240-9550-12E56A4B1656}"/>
              </a:ext>
            </a:extLst>
          </p:cNvPr>
          <p:cNvSpPr/>
          <p:nvPr/>
        </p:nvSpPr>
        <p:spPr>
          <a:xfrm>
            <a:off x="5230903" y="1974828"/>
            <a:ext cx="1912026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kan tänka 1,0 + 0,5. 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1513404-8B2B-EF47-9A6F-207A32C882A4}"/>
              </a:ext>
            </a:extLst>
          </p:cNvPr>
          <p:cNvSpPr/>
          <p:nvPr/>
        </p:nvSpPr>
        <p:spPr>
          <a:xfrm>
            <a:off x="1380385" y="3251208"/>
            <a:ext cx="1381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b) 5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0,1 </a:t>
            </a:r>
            <a:r>
              <a:rPr lang="sv-SE" dirty="0"/>
              <a:t>=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F65BF0C2-084A-3B4A-A5CA-9F29BA6480D9}"/>
              </a:ext>
            </a:extLst>
          </p:cNvPr>
          <p:cNvSpPr/>
          <p:nvPr/>
        </p:nvSpPr>
        <p:spPr>
          <a:xfrm>
            <a:off x="3600526" y="3251208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 4,9</a:t>
            </a:r>
            <a:endParaRPr lang="sv-SE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63CA02AC-2D32-DC49-9703-DBFF750438E9}"/>
              </a:ext>
            </a:extLst>
          </p:cNvPr>
          <p:cNvSpPr/>
          <p:nvPr/>
        </p:nvSpPr>
        <p:spPr>
          <a:xfrm>
            <a:off x="5230903" y="3650449"/>
            <a:ext cx="342618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kan också tänka: 5 hela = 50 tiondelar. </a:t>
            </a:r>
          </a:p>
          <a:p>
            <a:r>
              <a:rPr lang="sv-SE" sz="1400" dirty="0"/>
              <a:t>50 tiondelar – 1 tiondel = 49 tiondelar = 4,9. 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F39CA89B-EB07-0840-829F-E213BD2E1627}"/>
              </a:ext>
            </a:extLst>
          </p:cNvPr>
          <p:cNvSpPr/>
          <p:nvPr/>
        </p:nvSpPr>
        <p:spPr>
          <a:xfrm>
            <a:off x="5230903" y="3008655"/>
            <a:ext cx="341673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Det är ofta enklare att räkna om man skriver termerna med lika många decimaler. 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DFF9DA3B-3A8E-3A48-B60D-227084AF44CE}"/>
              </a:ext>
            </a:extLst>
          </p:cNvPr>
          <p:cNvSpPr/>
          <p:nvPr/>
        </p:nvSpPr>
        <p:spPr>
          <a:xfrm>
            <a:off x="2302955" y="5578550"/>
            <a:ext cx="955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u="sng" dirty="0">
                <a:latin typeface="Bradley Hand" pitchFamily="2" charset="77"/>
              </a:rPr>
              <a:t>Svar</a:t>
            </a:r>
            <a:r>
              <a:rPr lang="sv-SE" sz="2000" dirty="0">
                <a:latin typeface="Bradley Hand" pitchFamily="2" charset="77"/>
              </a:rPr>
              <a:t>:</a:t>
            </a:r>
          </a:p>
        </p:txBody>
      </p:sp>
      <p:grpSp>
        <p:nvGrpSpPr>
          <p:cNvPr id="18" name="Grupp 17">
            <a:extLst>
              <a:ext uri="{FF2B5EF4-FFF2-40B4-BE49-F238E27FC236}">
                <a16:creationId xmlns:a16="http://schemas.microsoft.com/office/drawing/2014/main" id="{48902219-6521-6345-BAC2-C2C3425D4EFE}"/>
              </a:ext>
            </a:extLst>
          </p:cNvPr>
          <p:cNvGrpSpPr/>
          <p:nvPr/>
        </p:nvGrpSpPr>
        <p:grpSpPr>
          <a:xfrm>
            <a:off x="3148309" y="5597405"/>
            <a:ext cx="1414465" cy="400110"/>
            <a:chOff x="2451969" y="6060838"/>
            <a:chExt cx="1414465" cy="400110"/>
          </a:xfrm>
        </p:grpSpPr>
        <p:sp>
          <p:nvSpPr>
            <p:cNvPr id="19" name="Rektangel 18">
              <a:extLst>
                <a:ext uri="{FF2B5EF4-FFF2-40B4-BE49-F238E27FC236}">
                  <a16:creationId xmlns:a16="http://schemas.microsoft.com/office/drawing/2014/main" id="{15F2353A-13D6-FC40-8F2B-E578A09A077B}"/>
                </a:ext>
              </a:extLst>
            </p:cNvPr>
            <p:cNvSpPr/>
            <p:nvPr/>
          </p:nvSpPr>
          <p:spPr>
            <a:xfrm>
              <a:off x="2451969" y="6060838"/>
              <a:ext cx="141446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a</a:t>
              </a:r>
              <a:r>
                <a:rPr lang="sv-SE" sz="2000" dirty="0"/>
                <a:t>) </a:t>
              </a:r>
              <a:r>
                <a:rPr lang="sv-SE" sz="2000" dirty="0">
                  <a:latin typeface="Bradley Hand" pitchFamily="2" charset="77"/>
                </a:rPr>
                <a:t>1,5</a:t>
              </a:r>
              <a:endParaRPr lang="sv-SE" sz="2000" dirty="0"/>
            </a:p>
          </p:txBody>
        </p:sp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429A9C47-4314-A941-89A4-0483D7DC63C0}"/>
                </a:ext>
              </a:extLst>
            </p:cNvPr>
            <p:cNvSpPr/>
            <p:nvPr/>
          </p:nvSpPr>
          <p:spPr>
            <a:xfrm>
              <a:off x="2663776" y="6060838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  <p:grpSp>
        <p:nvGrpSpPr>
          <p:cNvPr id="23" name="Grupp 22">
            <a:extLst>
              <a:ext uri="{FF2B5EF4-FFF2-40B4-BE49-F238E27FC236}">
                <a16:creationId xmlns:a16="http://schemas.microsoft.com/office/drawing/2014/main" id="{9B20C765-CD7C-8345-8E86-D7DD0118C063}"/>
              </a:ext>
            </a:extLst>
          </p:cNvPr>
          <p:cNvGrpSpPr/>
          <p:nvPr/>
        </p:nvGrpSpPr>
        <p:grpSpPr>
          <a:xfrm>
            <a:off x="4174722" y="5597405"/>
            <a:ext cx="1414465" cy="400110"/>
            <a:chOff x="2451969" y="6060838"/>
            <a:chExt cx="1414465" cy="400110"/>
          </a:xfrm>
        </p:grpSpPr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9D60E6B5-1160-8C4F-898B-583E7E32537D}"/>
                </a:ext>
              </a:extLst>
            </p:cNvPr>
            <p:cNvSpPr/>
            <p:nvPr/>
          </p:nvSpPr>
          <p:spPr>
            <a:xfrm>
              <a:off x="2451969" y="6060838"/>
              <a:ext cx="141446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b</a:t>
              </a:r>
              <a:r>
                <a:rPr lang="sv-SE" sz="2000" dirty="0"/>
                <a:t>)  </a:t>
              </a:r>
              <a:r>
                <a:rPr lang="sv-SE" sz="2000" dirty="0">
                  <a:latin typeface="Bradley Hand" pitchFamily="2" charset="77"/>
                </a:rPr>
                <a:t>4,9</a:t>
              </a:r>
              <a:endParaRPr lang="sv-SE" sz="2000" dirty="0"/>
            </a:p>
          </p:txBody>
        </p:sp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8D3DD771-A20F-B840-BA4C-0493D7BF10EF}"/>
                </a:ext>
              </a:extLst>
            </p:cNvPr>
            <p:cNvSpPr/>
            <p:nvPr/>
          </p:nvSpPr>
          <p:spPr>
            <a:xfrm>
              <a:off x="2663776" y="6060838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  <p:graphicFrame>
        <p:nvGraphicFramePr>
          <p:cNvPr id="26" name="Tabell 25">
            <a:extLst>
              <a:ext uri="{FF2B5EF4-FFF2-40B4-BE49-F238E27FC236}">
                <a16:creationId xmlns:a16="http://schemas.microsoft.com/office/drawing/2014/main" id="{B98DA41F-1E8E-6B4D-8F50-D517A196E5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931278"/>
              </p:ext>
            </p:extLst>
          </p:nvPr>
        </p:nvGraphicFramePr>
        <p:xfrm>
          <a:off x="5481919" y="1013497"/>
          <a:ext cx="1618519" cy="274320"/>
        </p:xfrm>
        <a:graphic>
          <a:graphicData uri="http://schemas.openxmlformats.org/drawingml/2006/table">
            <a:tbl>
              <a:tblPr/>
              <a:tblGrid>
                <a:gridCol w="1618519">
                  <a:extLst>
                    <a:ext uri="{9D8B030D-6E8A-4147-A177-3AD203B41FA5}">
                      <a16:colId xmlns:a16="http://schemas.microsoft.com/office/drawing/2014/main" val="3592561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c)  0,1 + 0,01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53111"/>
                  </a:ext>
                </a:extLst>
              </a:tr>
            </a:tbl>
          </a:graphicData>
        </a:graphic>
      </p:graphicFrame>
      <p:sp>
        <p:nvSpPr>
          <p:cNvPr id="27" name="Rektangel 26">
            <a:extLst>
              <a:ext uri="{FF2B5EF4-FFF2-40B4-BE49-F238E27FC236}">
                <a16:creationId xmlns:a16="http://schemas.microsoft.com/office/drawing/2014/main" id="{8B2A9768-B4C9-1143-94FC-2929C90324EC}"/>
              </a:ext>
            </a:extLst>
          </p:cNvPr>
          <p:cNvSpPr/>
          <p:nvPr/>
        </p:nvSpPr>
        <p:spPr>
          <a:xfrm>
            <a:off x="2550561" y="3256738"/>
            <a:ext cx="1381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5,0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0,1 </a:t>
            </a:r>
            <a:r>
              <a:rPr lang="sv-SE" dirty="0"/>
              <a:t>=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F90FA97A-601A-AA4D-8973-6677922CDD9F}"/>
              </a:ext>
            </a:extLst>
          </p:cNvPr>
          <p:cNvSpPr/>
          <p:nvPr/>
        </p:nvSpPr>
        <p:spPr>
          <a:xfrm>
            <a:off x="1390088" y="4494727"/>
            <a:ext cx="1609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c) 0,1 </a:t>
            </a:r>
            <a:r>
              <a:rPr lang="sv-SE" dirty="0"/>
              <a:t>+</a:t>
            </a:r>
            <a:r>
              <a:rPr lang="sv-SE" dirty="0">
                <a:latin typeface="Bradley Hand" pitchFamily="2" charset="77"/>
              </a:rPr>
              <a:t> 0,01 </a:t>
            </a:r>
            <a:r>
              <a:rPr lang="sv-SE" dirty="0"/>
              <a:t>=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F2E4DEDE-F05F-E24E-AC58-3B05707115A6}"/>
              </a:ext>
            </a:extLst>
          </p:cNvPr>
          <p:cNvSpPr/>
          <p:nvPr/>
        </p:nvSpPr>
        <p:spPr>
          <a:xfrm>
            <a:off x="4190580" y="4442762"/>
            <a:ext cx="673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 0,11</a:t>
            </a:r>
            <a:endParaRPr lang="sv-SE" dirty="0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8A235CC4-4A9E-904C-8B55-68D2C64751DD}"/>
              </a:ext>
            </a:extLst>
          </p:cNvPr>
          <p:cNvSpPr/>
          <p:nvPr/>
        </p:nvSpPr>
        <p:spPr>
          <a:xfrm>
            <a:off x="2886054" y="4475450"/>
            <a:ext cx="1609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0,10 </a:t>
            </a:r>
            <a:r>
              <a:rPr lang="sv-SE" dirty="0"/>
              <a:t>+</a:t>
            </a:r>
            <a:r>
              <a:rPr lang="sv-SE" dirty="0">
                <a:latin typeface="Bradley Hand" pitchFamily="2" charset="77"/>
              </a:rPr>
              <a:t> 0,01 </a:t>
            </a:r>
            <a:r>
              <a:rPr lang="sv-SE" dirty="0"/>
              <a:t>=</a:t>
            </a:r>
          </a:p>
        </p:txBody>
      </p:sp>
      <p:grpSp>
        <p:nvGrpSpPr>
          <p:cNvPr id="31" name="Grupp 30">
            <a:extLst>
              <a:ext uri="{FF2B5EF4-FFF2-40B4-BE49-F238E27FC236}">
                <a16:creationId xmlns:a16="http://schemas.microsoft.com/office/drawing/2014/main" id="{E8ECD139-ED1C-D742-95A1-EF7A861B447D}"/>
              </a:ext>
            </a:extLst>
          </p:cNvPr>
          <p:cNvGrpSpPr/>
          <p:nvPr/>
        </p:nvGrpSpPr>
        <p:grpSpPr>
          <a:xfrm>
            <a:off x="5230903" y="5578550"/>
            <a:ext cx="1414465" cy="400110"/>
            <a:chOff x="2451969" y="6060838"/>
            <a:chExt cx="1414465" cy="400110"/>
          </a:xfrm>
        </p:grpSpPr>
        <p:sp>
          <p:nvSpPr>
            <p:cNvPr id="32" name="Rektangel 31">
              <a:extLst>
                <a:ext uri="{FF2B5EF4-FFF2-40B4-BE49-F238E27FC236}">
                  <a16:creationId xmlns:a16="http://schemas.microsoft.com/office/drawing/2014/main" id="{7580B508-D32C-0E4D-BC3C-A34408FE5DFF}"/>
                </a:ext>
              </a:extLst>
            </p:cNvPr>
            <p:cNvSpPr/>
            <p:nvPr/>
          </p:nvSpPr>
          <p:spPr>
            <a:xfrm>
              <a:off x="2451969" y="6060838"/>
              <a:ext cx="141446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c</a:t>
              </a:r>
              <a:r>
                <a:rPr lang="sv-SE" sz="2000" dirty="0"/>
                <a:t>)  </a:t>
              </a:r>
              <a:r>
                <a:rPr lang="sv-SE" sz="2000" dirty="0">
                  <a:latin typeface="Bradley Hand" pitchFamily="2" charset="77"/>
                </a:rPr>
                <a:t>0,11</a:t>
              </a:r>
              <a:endParaRPr lang="sv-SE" sz="2000" dirty="0"/>
            </a:p>
          </p:txBody>
        </p:sp>
        <p:sp>
          <p:nvSpPr>
            <p:cNvPr id="33" name="Rektangel 32">
              <a:extLst>
                <a:ext uri="{FF2B5EF4-FFF2-40B4-BE49-F238E27FC236}">
                  <a16:creationId xmlns:a16="http://schemas.microsoft.com/office/drawing/2014/main" id="{6DBD9C85-B0EF-8641-A2DB-BD634C6DC37A}"/>
                </a:ext>
              </a:extLst>
            </p:cNvPr>
            <p:cNvSpPr/>
            <p:nvPr/>
          </p:nvSpPr>
          <p:spPr>
            <a:xfrm>
              <a:off x="2663776" y="6060838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848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2" grpId="0"/>
      <p:bldP spid="10" grpId="0" animBg="1"/>
      <p:bldP spid="11" grpId="0"/>
      <p:bldP spid="12" grpId="0"/>
      <p:bldP spid="13" grpId="0" animBg="1"/>
      <p:bldP spid="14" grpId="0" animBg="1"/>
      <p:bldP spid="16" grpId="0"/>
      <p:bldP spid="27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9B43CED9-D30B-B545-8809-207969304BCF}"/>
              </a:ext>
            </a:extLst>
          </p:cNvPr>
          <p:cNvSpPr/>
          <p:nvPr/>
        </p:nvSpPr>
        <p:spPr>
          <a:xfrm>
            <a:off x="3690646" y="264786"/>
            <a:ext cx="98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i="1" dirty="0">
              <a:solidFill>
                <a:srgbClr val="8E2503"/>
              </a:solidFill>
              <a:effectLst/>
              <a:latin typeface="+mj-lt"/>
            </a:endParaRPr>
          </a:p>
        </p:txBody>
      </p:sp>
      <p:graphicFrame>
        <p:nvGraphicFramePr>
          <p:cNvPr id="17" name="Tabell 16">
            <a:extLst>
              <a:ext uri="{FF2B5EF4-FFF2-40B4-BE49-F238E27FC236}">
                <a16:creationId xmlns:a16="http://schemas.microsoft.com/office/drawing/2014/main" id="{F6568C38-DE9E-E844-9896-A22D2EF1A7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937177"/>
              </p:ext>
            </p:extLst>
          </p:nvPr>
        </p:nvGraphicFramePr>
        <p:xfrm>
          <a:off x="1844926" y="1016873"/>
          <a:ext cx="1618519" cy="274320"/>
        </p:xfrm>
        <a:graphic>
          <a:graphicData uri="http://schemas.openxmlformats.org/drawingml/2006/table">
            <a:tbl>
              <a:tblPr/>
              <a:tblGrid>
                <a:gridCol w="1618519">
                  <a:extLst>
                    <a:ext uri="{9D8B030D-6E8A-4147-A177-3AD203B41FA5}">
                      <a16:colId xmlns:a16="http://schemas.microsoft.com/office/drawing/2014/main" val="3592561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0" dirty="0">
                          <a:effectLst/>
                          <a:latin typeface="+mn-lt"/>
                        </a:rPr>
                        <a:t>a)  7,8</a:t>
                      </a:r>
                      <a:r>
                        <a:rPr lang="sv-S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+ 4 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53111"/>
                  </a:ext>
                </a:extLst>
              </a:tr>
            </a:tbl>
          </a:graphicData>
        </a:graphic>
      </p:graphicFrame>
      <p:sp>
        <p:nvSpPr>
          <p:cNvPr id="21" name="Rektangel 20">
            <a:extLst>
              <a:ext uri="{FF2B5EF4-FFF2-40B4-BE49-F238E27FC236}">
                <a16:creationId xmlns:a16="http://schemas.microsoft.com/office/drawing/2014/main" id="{79A6C564-D49A-C04C-91CD-C7C18F41901D}"/>
              </a:ext>
            </a:extLst>
          </p:cNvPr>
          <p:cNvSpPr/>
          <p:nvPr/>
        </p:nvSpPr>
        <p:spPr>
          <a:xfrm>
            <a:off x="1133615" y="2059759"/>
            <a:ext cx="1658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a) 7,8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4 </a:t>
            </a:r>
            <a:r>
              <a:rPr lang="sv-SE" dirty="0"/>
              <a:t>=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176FF6A4-4771-5A4F-B64E-E76CCD5D888C}"/>
              </a:ext>
            </a:extLst>
          </p:cNvPr>
          <p:cNvSpPr/>
          <p:nvPr/>
        </p:nvSpPr>
        <p:spPr>
          <a:xfrm>
            <a:off x="3492958" y="2059759"/>
            <a:ext cx="630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11,8</a:t>
            </a:r>
            <a:endParaRPr lang="sv-SE" dirty="0"/>
          </a:p>
        </p:txBody>
      </p:sp>
      <p:graphicFrame>
        <p:nvGraphicFramePr>
          <p:cNvPr id="9" name="Tabell 8">
            <a:extLst>
              <a:ext uri="{FF2B5EF4-FFF2-40B4-BE49-F238E27FC236}">
                <a16:creationId xmlns:a16="http://schemas.microsoft.com/office/drawing/2014/main" id="{2438FC7F-4377-5940-AE48-23748C0DB9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278014"/>
              </p:ext>
            </p:extLst>
          </p:nvPr>
        </p:nvGraphicFramePr>
        <p:xfrm>
          <a:off x="3612384" y="1016873"/>
          <a:ext cx="1618519" cy="274320"/>
        </p:xfrm>
        <a:graphic>
          <a:graphicData uri="http://schemas.openxmlformats.org/drawingml/2006/table">
            <a:tbl>
              <a:tblPr/>
              <a:tblGrid>
                <a:gridCol w="1618519">
                  <a:extLst>
                    <a:ext uri="{9D8B030D-6E8A-4147-A177-3AD203B41FA5}">
                      <a16:colId xmlns:a16="http://schemas.microsoft.com/office/drawing/2014/main" val="3592561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b)  0,3 + 0,04 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53111"/>
                  </a:ext>
                </a:extLst>
              </a:tr>
            </a:tbl>
          </a:graphicData>
        </a:graphic>
      </p:graphicFrame>
      <p:sp>
        <p:nvSpPr>
          <p:cNvPr id="10" name="Rektangel 9">
            <a:extLst>
              <a:ext uri="{FF2B5EF4-FFF2-40B4-BE49-F238E27FC236}">
                <a16:creationId xmlns:a16="http://schemas.microsoft.com/office/drawing/2014/main" id="{DA619439-643C-5240-9550-12E56A4B1656}"/>
              </a:ext>
            </a:extLst>
          </p:cNvPr>
          <p:cNvSpPr/>
          <p:nvPr/>
        </p:nvSpPr>
        <p:spPr>
          <a:xfrm>
            <a:off x="4974429" y="1885115"/>
            <a:ext cx="3172317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Addera 7 ental och 4 ental. Det är 11 ental. Med de 8 tiondelarna blir svaret 11 hela och 8 tiondelar eller 11,8. 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1513404-8B2B-EF47-9A6F-207A32C882A4}"/>
              </a:ext>
            </a:extLst>
          </p:cNvPr>
          <p:cNvSpPr/>
          <p:nvPr/>
        </p:nvSpPr>
        <p:spPr>
          <a:xfrm>
            <a:off x="1123912" y="3276432"/>
            <a:ext cx="1658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b) 0,3 </a:t>
            </a:r>
            <a:r>
              <a:rPr lang="sv-SE" dirty="0"/>
              <a:t>+</a:t>
            </a:r>
            <a:r>
              <a:rPr lang="sv-SE" dirty="0">
                <a:latin typeface="Bradley Hand" pitchFamily="2" charset="77"/>
              </a:rPr>
              <a:t> 0,04 </a:t>
            </a:r>
            <a:r>
              <a:rPr lang="sv-SE" dirty="0"/>
              <a:t>=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F65BF0C2-084A-3B4A-A5CA-9F29BA6480D9}"/>
              </a:ext>
            </a:extLst>
          </p:cNvPr>
          <p:cNvSpPr/>
          <p:nvPr/>
        </p:nvSpPr>
        <p:spPr>
          <a:xfrm>
            <a:off x="3983800" y="3276432"/>
            <a:ext cx="713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 0,34</a:t>
            </a:r>
            <a:endParaRPr lang="sv-SE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63CA02AC-2D32-DC49-9703-DBFF750438E9}"/>
              </a:ext>
            </a:extLst>
          </p:cNvPr>
          <p:cNvSpPr/>
          <p:nvPr/>
        </p:nvSpPr>
        <p:spPr>
          <a:xfrm>
            <a:off x="4974429" y="3680517"/>
            <a:ext cx="389793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Du kan också tänka: 3 tiondelar = 30 hundradelar</a:t>
            </a:r>
          </a:p>
          <a:p>
            <a:r>
              <a:rPr lang="sv-SE" sz="1400" dirty="0"/>
              <a:t>30 hundradelar + 4 hundradelar =  34 hundradelar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F39CA89B-EB07-0840-829F-E213BD2E1627}"/>
              </a:ext>
            </a:extLst>
          </p:cNvPr>
          <p:cNvSpPr/>
          <p:nvPr/>
        </p:nvSpPr>
        <p:spPr>
          <a:xfrm>
            <a:off x="4974429" y="3061529"/>
            <a:ext cx="3416735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Det är ofta enklare att räkna om man skriver termerna med lika många decimaler. 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DFF9DA3B-3A8E-3A48-B60D-227084AF44CE}"/>
              </a:ext>
            </a:extLst>
          </p:cNvPr>
          <p:cNvSpPr/>
          <p:nvPr/>
        </p:nvSpPr>
        <p:spPr>
          <a:xfrm>
            <a:off x="2138059" y="6030164"/>
            <a:ext cx="9552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u="sng" dirty="0">
                <a:latin typeface="Bradley Hand" pitchFamily="2" charset="77"/>
              </a:rPr>
              <a:t>Svar</a:t>
            </a:r>
            <a:r>
              <a:rPr lang="sv-SE" sz="2000" dirty="0">
                <a:latin typeface="Bradley Hand" pitchFamily="2" charset="77"/>
              </a:rPr>
              <a:t>:</a:t>
            </a:r>
          </a:p>
        </p:txBody>
      </p:sp>
      <p:grpSp>
        <p:nvGrpSpPr>
          <p:cNvPr id="18" name="Grupp 17">
            <a:extLst>
              <a:ext uri="{FF2B5EF4-FFF2-40B4-BE49-F238E27FC236}">
                <a16:creationId xmlns:a16="http://schemas.microsoft.com/office/drawing/2014/main" id="{48902219-6521-6345-BAC2-C2C3425D4EFE}"/>
              </a:ext>
            </a:extLst>
          </p:cNvPr>
          <p:cNvGrpSpPr/>
          <p:nvPr/>
        </p:nvGrpSpPr>
        <p:grpSpPr>
          <a:xfrm>
            <a:off x="2983413" y="6049019"/>
            <a:ext cx="1414465" cy="400110"/>
            <a:chOff x="2451969" y="6060838"/>
            <a:chExt cx="1414465" cy="400110"/>
          </a:xfrm>
        </p:grpSpPr>
        <p:sp>
          <p:nvSpPr>
            <p:cNvPr id="19" name="Rektangel 18">
              <a:extLst>
                <a:ext uri="{FF2B5EF4-FFF2-40B4-BE49-F238E27FC236}">
                  <a16:creationId xmlns:a16="http://schemas.microsoft.com/office/drawing/2014/main" id="{15F2353A-13D6-FC40-8F2B-E578A09A077B}"/>
                </a:ext>
              </a:extLst>
            </p:cNvPr>
            <p:cNvSpPr/>
            <p:nvPr/>
          </p:nvSpPr>
          <p:spPr>
            <a:xfrm>
              <a:off x="2451969" y="6060838"/>
              <a:ext cx="141446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a</a:t>
              </a:r>
              <a:r>
                <a:rPr lang="sv-SE" sz="2000" dirty="0"/>
                <a:t>) </a:t>
              </a:r>
              <a:r>
                <a:rPr lang="sv-SE" sz="2000" dirty="0">
                  <a:latin typeface="Bradley Hand" pitchFamily="2" charset="77"/>
                </a:rPr>
                <a:t>11,8</a:t>
              </a:r>
              <a:endParaRPr lang="sv-SE" sz="2000" dirty="0"/>
            </a:p>
          </p:txBody>
        </p:sp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429A9C47-4314-A941-89A4-0483D7DC63C0}"/>
                </a:ext>
              </a:extLst>
            </p:cNvPr>
            <p:cNvSpPr/>
            <p:nvPr/>
          </p:nvSpPr>
          <p:spPr>
            <a:xfrm>
              <a:off x="2663776" y="6060838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  <p:grpSp>
        <p:nvGrpSpPr>
          <p:cNvPr id="23" name="Grupp 22">
            <a:extLst>
              <a:ext uri="{FF2B5EF4-FFF2-40B4-BE49-F238E27FC236}">
                <a16:creationId xmlns:a16="http://schemas.microsoft.com/office/drawing/2014/main" id="{9B20C765-CD7C-8345-8E86-D7DD0118C063}"/>
              </a:ext>
            </a:extLst>
          </p:cNvPr>
          <p:cNvGrpSpPr/>
          <p:nvPr/>
        </p:nvGrpSpPr>
        <p:grpSpPr>
          <a:xfrm>
            <a:off x="4009826" y="6049019"/>
            <a:ext cx="1414465" cy="400110"/>
            <a:chOff x="2451969" y="6060838"/>
            <a:chExt cx="1414465" cy="400110"/>
          </a:xfrm>
        </p:grpSpPr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9D60E6B5-1160-8C4F-898B-583E7E32537D}"/>
                </a:ext>
              </a:extLst>
            </p:cNvPr>
            <p:cNvSpPr/>
            <p:nvPr/>
          </p:nvSpPr>
          <p:spPr>
            <a:xfrm>
              <a:off x="2451969" y="6060838"/>
              <a:ext cx="141446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b</a:t>
              </a:r>
              <a:r>
                <a:rPr lang="sv-SE" sz="2000" dirty="0"/>
                <a:t>)  </a:t>
              </a:r>
              <a:r>
                <a:rPr lang="sv-SE" sz="2000" dirty="0">
                  <a:latin typeface="Bradley Hand" pitchFamily="2" charset="77"/>
                </a:rPr>
                <a:t>0,34</a:t>
              </a:r>
              <a:endParaRPr lang="sv-SE" sz="2000" dirty="0"/>
            </a:p>
          </p:txBody>
        </p:sp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8D3DD771-A20F-B840-BA4C-0493D7BF10EF}"/>
                </a:ext>
              </a:extLst>
            </p:cNvPr>
            <p:cNvSpPr/>
            <p:nvPr/>
          </p:nvSpPr>
          <p:spPr>
            <a:xfrm>
              <a:off x="2663776" y="6060838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  <p:graphicFrame>
        <p:nvGraphicFramePr>
          <p:cNvPr id="26" name="Tabell 25">
            <a:extLst>
              <a:ext uri="{FF2B5EF4-FFF2-40B4-BE49-F238E27FC236}">
                <a16:creationId xmlns:a16="http://schemas.microsoft.com/office/drawing/2014/main" id="{B98DA41F-1E8E-6B4D-8F50-D517A196E5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135626"/>
              </p:ext>
            </p:extLst>
          </p:nvPr>
        </p:nvGraphicFramePr>
        <p:xfrm>
          <a:off x="5481919" y="1013497"/>
          <a:ext cx="1618519" cy="274320"/>
        </p:xfrm>
        <a:graphic>
          <a:graphicData uri="http://schemas.openxmlformats.org/drawingml/2006/table">
            <a:tbl>
              <a:tblPr/>
              <a:tblGrid>
                <a:gridCol w="1618519">
                  <a:extLst>
                    <a:ext uri="{9D8B030D-6E8A-4147-A177-3AD203B41FA5}">
                      <a16:colId xmlns:a16="http://schemas.microsoft.com/office/drawing/2014/main" val="3592561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c)  9,4 – 8</a:t>
                      </a:r>
                    </a:p>
                  </a:txBody>
                  <a:tcPr marL="47625" marR="476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53111"/>
                  </a:ext>
                </a:extLst>
              </a:tr>
            </a:tbl>
          </a:graphicData>
        </a:graphic>
      </p:graphicFrame>
      <p:sp>
        <p:nvSpPr>
          <p:cNvPr id="27" name="Rektangel 26">
            <a:extLst>
              <a:ext uri="{FF2B5EF4-FFF2-40B4-BE49-F238E27FC236}">
                <a16:creationId xmlns:a16="http://schemas.microsoft.com/office/drawing/2014/main" id="{8B2A9768-B4C9-1143-94FC-2929C90324EC}"/>
              </a:ext>
            </a:extLst>
          </p:cNvPr>
          <p:cNvSpPr/>
          <p:nvPr/>
        </p:nvSpPr>
        <p:spPr>
          <a:xfrm>
            <a:off x="2664919" y="3280216"/>
            <a:ext cx="1573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0,30 </a:t>
            </a:r>
            <a:r>
              <a:rPr lang="sv-SE" dirty="0"/>
              <a:t>+</a:t>
            </a:r>
            <a:r>
              <a:rPr lang="sv-SE" dirty="0">
                <a:latin typeface="Bradley Hand" pitchFamily="2" charset="77"/>
              </a:rPr>
              <a:t> 0,04 </a:t>
            </a:r>
            <a:r>
              <a:rPr lang="sv-SE" dirty="0"/>
              <a:t>=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F90FA97A-601A-AA4D-8973-6677922CDD9F}"/>
              </a:ext>
            </a:extLst>
          </p:cNvPr>
          <p:cNvSpPr/>
          <p:nvPr/>
        </p:nvSpPr>
        <p:spPr>
          <a:xfrm>
            <a:off x="1133615" y="4428321"/>
            <a:ext cx="1609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c) 9,4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8 </a:t>
            </a:r>
            <a:r>
              <a:rPr lang="sv-SE" dirty="0"/>
              <a:t>=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F2E4DEDE-F05F-E24E-AC58-3B05707115A6}"/>
              </a:ext>
            </a:extLst>
          </p:cNvPr>
          <p:cNvSpPr/>
          <p:nvPr/>
        </p:nvSpPr>
        <p:spPr>
          <a:xfrm>
            <a:off x="3451842" y="4424537"/>
            <a:ext cx="570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" pitchFamily="2" charset="77"/>
              </a:rPr>
              <a:t> 1,4</a:t>
            </a:r>
            <a:endParaRPr lang="sv-SE" dirty="0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8A235CC4-4A9E-904C-8B55-68D2C64751DD}"/>
              </a:ext>
            </a:extLst>
          </p:cNvPr>
          <p:cNvSpPr/>
          <p:nvPr/>
        </p:nvSpPr>
        <p:spPr>
          <a:xfrm>
            <a:off x="2349597" y="4424537"/>
            <a:ext cx="1609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9,4 </a:t>
            </a:r>
            <a:r>
              <a:rPr lang="sv-SE" dirty="0"/>
              <a:t>–</a:t>
            </a:r>
            <a:r>
              <a:rPr lang="sv-SE" dirty="0">
                <a:latin typeface="Bradley Hand" pitchFamily="2" charset="77"/>
              </a:rPr>
              <a:t> 8,0 </a:t>
            </a:r>
            <a:r>
              <a:rPr lang="sv-SE" dirty="0"/>
              <a:t>=</a:t>
            </a:r>
          </a:p>
        </p:txBody>
      </p:sp>
      <p:grpSp>
        <p:nvGrpSpPr>
          <p:cNvPr id="31" name="Grupp 30">
            <a:extLst>
              <a:ext uri="{FF2B5EF4-FFF2-40B4-BE49-F238E27FC236}">
                <a16:creationId xmlns:a16="http://schemas.microsoft.com/office/drawing/2014/main" id="{E8ECD139-ED1C-D742-95A1-EF7A861B447D}"/>
              </a:ext>
            </a:extLst>
          </p:cNvPr>
          <p:cNvGrpSpPr/>
          <p:nvPr/>
        </p:nvGrpSpPr>
        <p:grpSpPr>
          <a:xfrm>
            <a:off x="5066007" y="6030164"/>
            <a:ext cx="1414465" cy="400110"/>
            <a:chOff x="2451969" y="6060838"/>
            <a:chExt cx="1414465" cy="400110"/>
          </a:xfrm>
        </p:grpSpPr>
        <p:sp>
          <p:nvSpPr>
            <p:cNvPr id="32" name="Rektangel 31">
              <a:extLst>
                <a:ext uri="{FF2B5EF4-FFF2-40B4-BE49-F238E27FC236}">
                  <a16:creationId xmlns:a16="http://schemas.microsoft.com/office/drawing/2014/main" id="{7580B508-D32C-0E4D-BC3C-A34408FE5DFF}"/>
                </a:ext>
              </a:extLst>
            </p:cNvPr>
            <p:cNvSpPr/>
            <p:nvPr/>
          </p:nvSpPr>
          <p:spPr>
            <a:xfrm>
              <a:off x="2451969" y="6060838"/>
              <a:ext cx="141446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Bradley Hand" pitchFamily="2" charset="77"/>
                </a:rPr>
                <a:t>c</a:t>
              </a:r>
              <a:r>
                <a:rPr lang="sv-SE" sz="2000" dirty="0"/>
                <a:t>)  </a:t>
              </a:r>
              <a:r>
                <a:rPr lang="sv-SE" sz="2000" dirty="0">
                  <a:latin typeface="Bradley Hand" pitchFamily="2" charset="77"/>
                </a:rPr>
                <a:t>1,4</a:t>
              </a:r>
              <a:endParaRPr lang="sv-SE" sz="2000" dirty="0"/>
            </a:p>
          </p:txBody>
        </p:sp>
        <p:sp>
          <p:nvSpPr>
            <p:cNvPr id="33" name="Rektangel 32">
              <a:extLst>
                <a:ext uri="{FF2B5EF4-FFF2-40B4-BE49-F238E27FC236}">
                  <a16:creationId xmlns:a16="http://schemas.microsoft.com/office/drawing/2014/main" id="{6DBD9C85-B0EF-8641-A2DB-BD634C6DC37A}"/>
                </a:ext>
              </a:extLst>
            </p:cNvPr>
            <p:cNvSpPr/>
            <p:nvPr/>
          </p:nvSpPr>
          <p:spPr>
            <a:xfrm>
              <a:off x="2663776" y="6060838"/>
              <a:ext cx="58790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sv-SE" sz="2000" dirty="0">
                <a:latin typeface="Bradley Hand" pitchFamily="2" charset="77"/>
              </a:endParaRPr>
            </a:p>
          </p:txBody>
        </p:sp>
      </p:grpSp>
      <p:sp>
        <p:nvSpPr>
          <p:cNvPr id="34" name="Rektangel 33">
            <a:extLst>
              <a:ext uri="{FF2B5EF4-FFF2-40B4-BE49-F238E27FC236}">
                <a16:creationId xmlns:a16="http://schemas.microsoft.com/office/drawing/2014/main" id="{FC5C0D9D-DD50-C647-8B55-651EA884542B}"/>
              </a:ext>
            </a:extLst>
          </p:cNvPr>
          <p:cNvSpPr/>
          <p:nvPr/>
        </p:nvSpPr>
        <p:spPr>
          <a:xfrm>
            <a:off x="2349597" y="2059759"/>
            <a:ext cx="1609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7,8 </a:t>
            </a:r>
            <a:r>
              <a:rPr lang="sv-SE" dirty="0"/>
              <a:t>+</a:t>
            </a:r>
            <a:r>
              <a:rPr lang="sv-SE" dirty="0">
                <a:latin typeface="Bradley Hand" pitchFamily="2" charset="77"/>
              </a:rPr>
              <a:t> 4,0 </a:t>
            </a:r>
            <a:r>
              <a:rPr lang="sv-SE" dirty="0"/>
              <a:t>=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524F58F1-D100-6C45-917F-7C9386905479}"/>
              </a:ext>
            </a:extLst>
          </p:cNvPr>
          <p:cNvSpPr/>
          <p:nvPr/>
        </p:nvSpPr>
        <p:spPr>
          <a:xfrm>
            <a:off x="4974429" y="4436342"/>
            <a:ext cx="3172317" cy="7386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Subtrahera 9 ental med 8 ental. Då är det 1 ental kvar. Med de 4 tiondelarna blir svaret 1 hel och 4 tiondelar eller 1,4. </a:t>
            </a:r>
          </a:p>
        </p:txBody>
      </p:sp>
    </p:spTree>
    <p:extLst>
      <p:ext uri="{BB962C8B-B14F-4D97-AF65-F5344CB8AC3E}">
        <p14:creationId xmlns:p14="http://schemas.microsoft.com/office/powerpoint/2010/main" val="198828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2" grpId="0"/>
      <p:bldP spid="10" grpId="0" animBg="1"/>
      <p:bldP spid="11" grpId="0"/>
      <p:bldP spid="12" grpId="0"/>
      <p:bldP spid="13" grpId="0" animBg="1"/>
      <p:bldP spid="14" grpId="0" animBg="1"/>
      <p:bldP spid="16" grpId="0"/>
      <p:bldP spid="27" grpId="0"/>
      <p:bldP spid="28" grpId="0"/>
      <p:bldP spid="29" grpId="0"/>
      <p:bldP spid="30" grpId="0"/>
      <p:bldP spid="34" grpId="0"/>
      <p:bldP spid="35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23088</TotalTime>
  <Words>499</Words>
  <Application>Microsoft Macintosh PowerPoint</Application>
  <PresentationFormat>Bildspel på skärmen (4:3)</PresentationFormat>
  <Paragraphs>76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231</cp:revision>
  <dcterms:created xsi:type="dcterms:W3CDTF">2017-04-10T07:17:33Z</dcterms:created>
  <dcterms:modified xsi:type="dcterms:W3CDTF">2020-08-05T11:41:39Z</dcterms:modified>
</cp:coreProperties>
</file>