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26" r:id="rId2"/>
    <p:sldId id="322" r:id="rId3"/>
    <p:sldId id="336" r:id="rId4"/>
    <p:sldId id="324" r:id="rId5"/>
    <p:sldId id="337" r:id="rId6"/>
    <p:sldId id="333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8E25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9052" autoAdjust="0"/>
  </p:normalViewPr>
  <p:slideViewPr>
    <p:cSldViewPr snapToGrid="0" snapToObjects="1">
      <p:cViewPr varScale="1">
        <p:scale>
          <a:sx n="112" d="100"/>
          <a:sy n="112" d="100"/>
        </p:scale>
        <p:origin x="1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63AA5BBF-76C3-5E4B-853E-79AA2DF19687}"/>
              </a:ext>
            </a:extLst>
          </p:cNvPr>
          <p:cNvGrpSpPr/>
          <p:nvPr/>
        </p:nvGrpSpPr>
        <p:grpSpPr>
          <a:xfrm>
            <a:off x="5836713" y="2219612"/>
            <a:ext cx="1971306" cy="385331"/>
            <a:chOff x="3641399" y="5912229"/>
            <a:chExt cx="1941292" cy="385331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1383CDC3-B460-4343-9FCB-EF338EA6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1399" y="5912229"/>
              <a:ext cx="1941292" cy="384696"/>
            </a:xfrm>
            <a:prstGeom prst="rect">
              <a:avLst/>
            </a:prstGeom>
          </p:spPr>
        </p:pic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06F1B775-AECB-164A-9D82-2B123728A1F7}"/>
                </a:ext>
              </a:extLst>
            </p:cNvPr>
            <p:cNvGrpSpPr/>
            <p:nvPr/>
          </p:nvGrpSpPr>
          <p:grpSpPr>
            <a:xfrm>
              <a:off x="3641399" y="5912229"/>
              <a:ext cx="1524348" cy="385331"/>
              <a:chOff x="1117600" y="2747291"/>
              <a:chExt cx="5389521" cy="1371600"/>
            </a:xfrm>
          </p:grpSpPr>
          <p:pic>
            <p:nvPicPr>
              <p:cNvPr id="51" name="Bildobjekt 50">
                <a:extLst>
                  <a:ext uri="{FF2B5EF4-FFF2-40B4-BE49-F238E27FC236}">
                    <a16:creationId xmlns:a16="http://schemas.microsoft.com/office/drawing/2014/main" id="{F8AE82C9-2599-2344-BDD9-2393485B97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991" b="-768"/>
              <a:stretch/>
            </p:blipFill>
            <p:spPr>
              <a:xfrm>
                <a:off x="1117600" y="2749551"/>
                <a:ext cx="5389521" cy="1369340"/>
              </a:xfrm>
              <a:prstGeom prst="rect">
                <a:avLst/>
              </a:prstGeom>
            </p:spPr>
          </p:pic>
          <p:pic>
            <p:nvPicPr>
              <p:cNvPr id="52" name="Bildobjekt 51">
                <a:extLst>
                  <a:ext uri="{FF2B5EF4-FFF2-40B4-BE49-F238E27FC236}">
                    <a16:creationId xmlns:a16="http://schemas.microsoft.com/office/drawing/2014/main" id="{CD1BE689-2358-FB45-A71B-6E3AAF4E8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600" y="2747291"/>
                <a:ext cx="1485900" cy="1371600"/>
              </a:xfrm>
              <a:prstGeom prst="rect">
                <a:avLst/>
              </a:prstGeom>
            </p:spPr>
          </p:pic>
        </p:grp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5872685-D2C1-3F41-83CF-5A36903D4745}"/>
              </a:ext>
            </a:extLst>
          </p:cNvPr>
          <p:cNvGrpSpPr/>
          <p:nvPr/>
        </p:nvGrpSpPr>
        <p:grpSpPr>
          <a:xfrm>
            <a:off x="5836713" y="2206866"/>
            <a:ext cx="1971305" cy="398961"/>
            <a:chOff x="1111250" y="2736850"/>
            <a:chExt cx="6921500" cy="1387939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CFA23C52-6472-2343-AE48-54399D3E0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1250" y="2736850"/>
              <a:ext cx="6921500" cy="1384300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33F6C261-ACC5-BF48-8D20-A18ABB498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1250" y="2753189"/>
              <a:ext cx="5270500" cy="1371600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137EC3A0-92DE-7245-8C28-B62B03348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0624" y="2767184"/>
              <a:ext cx="1485900" cy="1346200"/>
            </a:xfrm>
            <a:prstGeom prst="rect">
              <a:avLst/>
            </a:prstGeom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5E976AB4-27F7-7A4B-856B-227255A0EC43}"/>
              </a:ext>
            </a:extLst>
          </p:cNvPr>
          <p:cNvGrpSpPr/>
          <p:nvPr/>
        </p:nvGrpSpPr>
        <p:grpSpPr>
          <a:xfrm>
            <a:off x="5828087" y="2204782"/>
            <a:ext cx="1971305" cy="406418"/>
            <a:chOff x="1111248" y="3181346"/>
            <a:chExt cx="6921498" cy="1384300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F523477-F03F-354B-B562-CAC128BE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1248" y="3206718"/>
              <a:ext cx="6921498" cy="1358901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D5981A7F-12A6-A041-8EFE-5534540D5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2094" y="3181346"/>
              <a:ext cx="3657600" cy="1384300"/>
            </a:xfrm>
            <a:prstGeom prst="rect">
              <a:avLst/>
            </a:prstGeom>
          </p:spPr>
        </p:pic>
      </p:grpSp>
      <p:sp>
        <p:nvSpPr>
          <p:cNvPr id="69" name="Rektangel 68">
            <a:extLst>
              <a:ext uri="{FF2B5EF4-FFF2-40B4-BE49-F238E27FC236}">
                <a16:creationId xmlns:a16="http://schemas.microsoft.com/office/drawing/2014/main" id="{50F9BFFB-FA61-B042-AEBE-A9A794F668C2}"/>
              </a:ext>
            </a:extLst>
          </p:cNvPr>
          <p:cNvSpPr/>
          <p:nvPr/>
        </p:nvSpPr>
        <p:spPr>
          <a:xfrm>
            <a:off x="3893523" y="704037"/>
            <a:ext cx="125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Platsvärde 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FFA62382-F823-B142-9AC6-50987430646F}"/>
              </a:ext>
            </a:extLst>
          </p:cNvPr>
          <p:cNvGrpSpPr/>
          <p:nvPr/>
        </p:nvGrpSpPr>
        <p:grpSpPr>
          <a:xfrm>
            <a:off x="1447303" y="3091139"/>
            <a:ext cx="5046444" cy="369332"/>
            <a:chOff x="1441816" y="4521585"/>
            <a:chExt cx="5046444" cy="369332"/>
          </a:xfrm>
        </p:grpSpPr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113F78CE-C93A-CE4A-8D53-024AC042325B}"/>
                </a:ext>
              </a:extLst>
            </p:cNvPr>
            <p:cNvSpPr/>
            <p:nvPr/>
          </p:nvSpPr>
          <p:spPr>
            <a:xfrm>
              <a:off x="1441816" y="4521585"/>
              <a:ext cx="36134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1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tiondelssiffra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0,1</a:t>
              </a:r>
              <a:endParaRPr lang="sv-SE" b="1" dirty="0">
                <a:effectLst/>
                <a:latin typeface="+mn-lt"/>
              </a:endParaRPr>
            </a:p>
          </p:txBody>
        </p:sp>
        <p:cxnSp>
          <p:nvCxnSpPr>
            <p:cNvPr id="112" name="Rak pil 111">
              <a:extLst>
                <a:ext uri="{FF2B5EF4-FFF2-40B4-BE49-F238E27FC236}">
                  <a16:creationId xmlns:a16="http://schemas.microsoft.com/office/drawing/2014/main" id="{347D100B-421E-7440-B5FB-1C85DE074635}"/>
                </a:ext>
              </a:extLst>
            </p:cNvPr>
            <p:cNvCxnSpPr>
              <a:cxnSpLocks/>
              <a:stCxn id="109" idx="3"/>
            </p:cNvCxnSpPr>
            <p:nvPr/>
          </p:nvCxnSpPr>
          <p:spPr>
            <a:xfrm>
              <a:off x="5055306" y="4706251"/>
              <a:ext cx="1432954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FE51AB72-EB5B-D647-8645-1F6A334C5C01}"/>
              </a:ext>
            </a:extLst>
          </p:cNvPr>
          <p:cNvGrpSpPr/>
          <p:nvPr/>
        </p:nvGrpSpPr>
        <p:grpSpPr>
          <a:xfrm>
            <a:off x="1447303" y="3516765"/>
            <a:ext cx="5537391" cy="369332"/>
            <a:chOff x="1441816" y="4926539"/>
            <a:chExt cx="5537391" cy="369332"/>
          </a:xfrm>
        </p:grpSpPr>
        <p:cxnSp>
          <p:nvCxnSpPr>
            <p:cNvPr id="121" name="Rak pil 120">
              <a:extLst>
                <a:ext uri="{FF2B5EF4-FFF2-40B4-BE49-F238E27FC236}">
                  <a16:creationId xmlns:a16="http://schemas.microsoft.com/office/drawing/2014/main" id="{25F50CC8-3780-4449-8D50-C656AD5D8310}"/>
                </a:ext>
              </a:extLst>
            </p:cNvPr>
            <p:cNvCxnSpPr>
              <a:cxnSpLocks/>
            </p:cNvCxnSpPr>
            <p:nvPr/>
          </p:nvCxnSpPr>
          <p:spPr>
            <a:xfrm>
              <a:off x="5355309" y="5119508"/>
              <a:ext cx="1623898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43483EBB-B875-0A40-892C-57F4EBB41B1E}"/>
                </a:ext>
              </a:extLst>
            </p:cNvPr>
            <p:cNvSpPr/>
            <p:nvPr/>
          </p:nvSpPr>
          <p:spPr>
            <a:xfrm>
              <a:off x="1441816" y="4926539"/>
              <a:ext cx="4031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2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hundradelssiffra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0,02</a:t>
              </a:r>
              <a:endParaRPr lang="sv-SE" sz="1600" b="1" dirty="0">
                <a:effectLst/>
                <a:latin typeface="+mn-lt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512B455F-7553-094C-A69E-0B071B78D728}"/>
              </a:ext>
            </a:extLst>
          </p:cNvPr>
          <p:cNvGrpSpPr/>
          <p:nvPr/>
        </p:nvGrpSpPr>
        <p:grpSpPr>
          <a:xfrm>
            <a:off x="1408744" y="3940410"/>
            <a:ext cx="6016625" cy="369332"/>
            <a:chOff x="1472879" y="5359609"/>
            <a:chExt cx="6016625" cy="369332"/>
          </a:xfrm>
        </p:grpSpPr>
        <p:cxnSp>
          <p:nvCxnSpPr>
            <p:cNvPr id="126" name="Rak pil 125">
              <a:extLst>
                <a:ext uri="{FF2B5EF4-FFF2-40B4-BE49-F238E27FC236}">
                  <a16:creationId xmlns:a16="http://schemas.microsoft.com/office/drawing/2014/main" id="{10CC7EC7-0B64-3041-8D09-FDFCC9E97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6372" y="5558811"/>
              <a:ext cx="2103132" cy="1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F7B37BC6-614A-3540-928F-89CBE0C95880}"/>
                </a:ext>
              </a:extLst>
            </p:cNvPr>
            <p:cNvSpPr/>
            <p:nvPr/>
          </p:nvSpPr>
          <p:spPr>
            <a:xfrm>
              <a:off x="1472879" y="5359609"/>
              <a:ext cx="4049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3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tusendelssiffra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0,003</a:t>
              </a:r>
              <a:r>
                <a:rPr lang="sv-SE" dirty="0">
                  <a:latin typeface="+mn-lt"/>
                </a:rPr>
                <a:t> </a:t>
              </a:r>
              <a:endParaRPr lang="sv-SE" dirty="0">
                <a:effectLst/>
                <a:latin typeface="+mn-lt"/>
              </a:endParaRPr>
            </a:p>
          </p:txBody>
        </p:sp>
      </p:grpSp>
      <p:sp>
        <p:nvSpPr>
          <p:cNvPr id="132" name="Rektangel 131">
            <a:extLst>
              <a:ext uri="{FF2B5EF4-FFF2-40B4-BE49-F238E27FC236}">
                <a16:creationId xmlns:a16="http://schemas.microsoft.com/office/drawing/2014/main" id="{039B4AD0-41AA-8040-898A-CCDA9E38DD51}"/>
              </a:ext>
            </a:extLst>
          </p:cNvPr>
          <p:cNvSpPr/>
          <p:nvPr/>
        </p:nvSpPr>
        <p:spPr>
          <a:xfrm>
            <a:off x="893370" y="1086350"/>
            <a:ext cx="8064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I vårt</a:t>
            </a:r>
            <a:r>
              <a:rPr lang="sv-SE" i="1" dirty="0">
                <a:latin typeface="+mn-lt"/>
              </a:rPr>
              <a:t> </a:t>
            </a:r>
            <a:r>
              <a:rPr lang="sv-SE" i="1" dirty="0">
                <a:solidFill>
                  <a:srgbClr val="9E2903"/>
                </a:solidFill>
                <a:latin typeface="+mn-lt"/>
              </a:rPr>
              <a:t>positionssystem </a:t>
            </a:r>
            <a:r>
              <a:rPr lang="sv-SE" dirty="0">
                <a:latin typeface="+mn-lt"/>
              </a:rPr>
              <a:t>är det en siffras plats i ett tal som avgör vilket värde den har.  </a:t>
            </a:r>
            <a:endParaRPr lang="sv-SE" dirty="0">
              <a:effectLst/>
              <a:latin typeface="+mn-lt"/>
            </a:endParaRP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8E1CD887-541C-A744-8951-53CFD62CEFCB}"/>
              </a:ext>
            </a:extLst>
          </p:cNvPr>
          <p:cNvSpPr/>
          <p:nvPr/>
        </p:nvSpPr>
        <p:spPr>
          <a:xfrm>
            <a:off x="2570822" y="1507297"/>
            <a:ext cx="390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säger att siffran har ett </a:t>
            </a:r>
            <a:r>
              <a:rPr lang="sv-SE" i="1" dirty="0">
                <a:solidFill>
                  <a:srgbClr val="9E2903"/>
                </a:solidFill>
              </a:rPr>
              <a:t>platsvärde</a:t>
            </a:r>
            <a:r>
              <a:rPr lang="sv-SE" dirty="0"/>
              <a:t>.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5589E20-B2A5-1A4C-9102-E6733713CB27}"/>
              </a:ext>
            </a:extLst>
          </p:cNvPr>
          <p:cNvGrpSpPr/>
          <p:nvPr/>
        </p:nvGrpSpPr>
        <p:grpSpPr>
          <a:xfrm>
            <a:off x="5848537" y="2216475"/>
            <a:ext cx="1954053" cy="385331"/>
            <a:chOff x="1117600" y="2747291"/>
            <a:chExt cx="6908800" cy="1371600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C1F1D447-BFBC-754C-A4EB-729526489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7600" y="2749550"/>
              <a:ext cx="6908800" cy="1358900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A63383E-E7EC-1249-BE89-6193EB6D9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7600" y="2747291"/>
              <a:ext cx="1485900" cy="1371600"/>
            </a:xfrm>
            <a:prstGeom prst="rect">
              <a:avLst/>
            </a:prstGeom>
          </p:spPr>
        </p:pic>
      </p:grp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3BD977-0C0B-4B4B-8553-9EBDBCBDD4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5338" y="2215169"/>
            <a:ext cx="1954054" cy="387937"/>
          </a:xfrm>
          <a:prstGeom prst="rect">
            <a:avLst/>
          </a:prstGeom>
        </p:spPr>
      </p:pic>
      <p:grpSp>
        <p:nvGrpSpPr>
          <p:cNvPr id="103" name="Grupp 102">
            <a:extLst>
              <a:ext uri="{FF2B5EF4-FFF2-40B4-BE49-F238E27FC236}">
                <a16:creationId xmlns:a16="http://schemas.microsoft.com/office/drawing/2014/main" id="{673365F5-1338-4B49-B892-B776286B804A}"/>
              </a:ext>
            </a:extLst>
          </p:cNvPr>
          <p:cNvGrpSpPr/>
          <p:nvPr/>
        </p:nvGrpSpPr>
        <p:grpSpPr>
          <a:xfrm>
            <a:off x="1447303" y="2661222"/>
            <a:ext cx="4463246" cy="369332"/>
            <a:chOff x="1444735" y="4099674"/>
            <a:chExt cx="4463246" cy="369332"/>
          </a:xfrm>
        </p:grpSpPr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AAAFC0BA-CF25-7E4B-BA09-B3D215381151}"/>
                </a:ext>
              </a:extLst>
            </p:cNvPr>
            <p:cNvSpPr/>
            <p:nvPr/>
          </p:nvSpPr>
          <p:spPr>
            <a:xfrm>
              <a:off x="1444735" y="4099674"/>
              <a:ext cx="3296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9E2903"/>
                  </a:solidFill>
                  <a:latin typeface="+mn-lt"/>
                </a:rPr>
                <a:t>0</a:t>
              </a:r>
              <a:r>
                <a:rPr lang="sv-SE" dirty="0">
                  <a:latin typeface="+mn-lt"/>
                </a:rPr>
                <a:t> är </a:t>
              </a:r>
              <a:r>
                <a:rPr lang="sv-SE" b="1" dirty="0">
                  <a:solidFill>
                    <a:srgbClr val="9E2903"/>
                  </a:solidFill>
                  <a:latin typeface="+mn-lt"/>
                </a:rPr>
                <a:t>entalssiffra</a:t>
              </a:r>
              <a:r>
                <a:rPr lang="sv-SE" dirty="0">
                  <a:latin typeface="+mn-lt"/>
                </a:rPr>
                <a:t> och har värdet </a:t>
              </a:r>
              <a:r>
                <a:rPr lang="sv-SE" b="1" dirty="0">
                  <a:latin typeface="+mn-lt"/>
                </a:rPr>
                <a:t>0</a:t>
              </a:r>
              <a:r>
                <a:rPr lang="sv-SE" dirty="0">
                  <a:latin typeface="+mn-lt"/>
                </a:rPr>
                <a:t> </a:t>
              </a:r>
              <a:endParaRPr lang="sv-SE" dirty="0">
                <a:effectLst/>
                <a:latin typeface="+mn-lt"/>
              </a:endParaRPr>
            </a:p>
          </p:txBody>
        </p:sp>
        <p:cxnSp>
          <p:nvCxnSpPr>
            <p:cNvPr id="107" name="Rak pil 106">
              <a:extLst>
                <a:ext uri="{FF2B5EF4-FFF2-40B4-BE49-F238E27FC236}">
                  <a16:creationId xmlns:a16="http://schemas.microsoft.com/office/drawing/2014/main" id="{28F81EED-1654-AC49-A837-CD8394EBC96C}"/>
                </a:ext>
              </a:extLst>
            </p:cNvPr>
            <p:cNvCxnSpPr>
              <a:cxnSpLocks/>
            </p:cNvCxnSpPr>
            <p:nvPr/>
          </p:nvCxnSpPr>
          <p:spPr>
            <a:xfrm>
              <a:off x="4612746" y="4289621"/>
              <a:ext cx="1295235" cy="0"/>
            </a:xfrm>
            <a:prstGeom prst="straightConnector1">
              <a:avLst/>
            </a:prstGeom>
            <a:ln>
              <a:solidFill>
                <a:srgbClr val="9E2903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ktangel 1">
            <a:extLst>
              <a:ext uri="{FF2B5EF4-FFF2-40B4-BE49-F238E27FC236}">
                <a16:creationId xmlns:a16="http://schemas.microsoft.com/office/drawing/2014/main" id="{03D47411-4D40-214F-A376-C79F270C3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1.3	           				  Addition och subtraktion</a:t>
            </a:r>
          </a:p>
        </p:txBody>
      </p:sp>
    </p:spTree>
    <p:extLst>
      <p:ext uri="{BB962C8B-B14F-4D97-AF65-F5344CB8AC3E}">
        <p14:creationId xmlns:p14="http://schemas.microsoft.com/office/powerpoint/2010/main" val="23112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0121 0.064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1.11111E-6 0.126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0139 0.188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0034 0.251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32" grpId="0"/>
      <p:bldP spid="1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815036" y="895116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Addition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849470" y="1595858"/>
            <a:ext cx="7491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mycket är </a:t>
            </a:r>
            <a:r>
              <a:rPr lang="sv-SE" sz="2400" dirty="0">
                <a:solidFill>
                  <a:srgbClr val="C00000"/>
                </a:solidFill>
              </a:rPr>
              <a:t>0,8 + 0,7</a:t>
            </a:r>
            <a:r>
              <a:rPr lang="sv-SE" dirty="0"/>
              <a:t>, det vill säga </a:t>
            </a:r>
            <a:r>
              <a:rPr lang="sv-SE" sz="2400" dirty="0">
                <a:solidFill>
                  <a:srgbClr val="C00000"/>
                </a:solidFill>
              </a:rPr>
              <a:t>8 tiondelar</a:t>
            </a:r>
            <a:r>
              <a:rPr lang="sv-SE" dirty="0"/>
              <a:t> plus </a:t>
            </a:r>
            <a:r>
              <a:rPr lang="sv-SE" sz="2400" dirty="0">
                <a:solidFill>
                  <a:srgbClr val="C00000"/>
                </a:solidFill>
              </a:rPr>
              <a:t>7 tiondelar</a:t>
            </a:r>
            <a:r>
              <a:rPr lang="sv-SE" dirty="0"/>
              <a:t>?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16E0CAF-E91F-014F-9028-419A00D6912A}"/>
              </a:ext>
            </a:extLst>
          </p:cNvPr>
          <p:cNvSpPr/>
          <p:nvPr/>
        </p:nvSpPr>
        <p:spPr>
          <a:xfrm>
            <a:off x="4052112" y="2624401"/>
            <a:ext cx="377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Sträckorna är sammanlagt är </a:t>
            </a:r>
            <a:r>
              <a:rPr lang="sv-SE" sz="2400" dirty="0">
                <a:solidFill>
                  <a:srgbClr val="C00000"/>
                </a:solidFill>
              </a:rPr>
              <a:t>1,5 </a:t>
            </a:r>
            <a:r>
              <a:rPr lang="sv-SE" dirty="0"/>
              <a:t>cm.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1470998" y="5531243"/>
            <a:ext cx="7288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</a:rPr>
              <a:t>8 tiondelar + 7 tiondelar = 15 tiondelar = 1 hel och 5 tiondelar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522151-D61B-684C-AC8F-38B330BFC70A}"/>
              </a:ext>
            </a:extLst>
          </p:cNvPr>
          <p:cNvSpPr/>
          <p:nvPr/>
        </p:nvSpPr>
        <p:spPr>
          <a:xfrm>
            <a:off x="3493370" y="6104426"/>
            <a:ext cx="324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0,8 + 0,7 = 1,5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57B5072-28D6-5747-A6ED-7FD95C826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721" y="3256529"/>
            <a:ext cx="5051296" cy="1116475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2BCAE8BC-664B-7048-862F-07299CFFC3B2}"/>
              </a:ext>
            </a:extLst>
          </p:cNvPr>
          <p:cNvGrpSpPr/>
          <p:nvPr/>
        </p:nvGrpSpPr>
        <p:grpSpPr>
          <a:xfrm>
            <a:off x="2613620" y="2855234"/>
            <a:ext cx="683739" cy="310243"/>
            <a:chOff x="2613620" y="2172482"/>
            <a:chExt cx="683739" cy="310243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582CC8A9-77F4-C045-89F9-26A49AC6E83F}"/>
                </a:ext>
              </a:extLst>
            </p:cNvPr>
            <p:cNvGrpSpPr/>
            <p:nvPr/>
          </p:nvGrpSpPr>
          <p:grpSpPr>
            <a:xfrm>
              <a:off x="2652363" y="2286205"/>
              <a:ext cx="469209" cy="196520"/>
              <a:chOff x="5084931" y="2577970"/>
              <a:chExt cx="550806" cy="83946"/>
            </a:xfrm>
          </p:grpSpPr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29544C24-0A21-A94D-A33F-85CAD0FC75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931" y="2620163"/>
                <a:ext cx="55080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Rak 23">
                <a:extLst>
                  <a:ext uri="{FF2B5EF4-FFF2-40B4-BE49-F238E27FC236}">
                    <a16:creationId xmlns:a16="http://schemas.microsoft.com/office/drawing/2014/main" id="{337F5B2B-1DDC-8F4D-9EE5-CBF701D99E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4931" y="2577970"/>
                <a:ext cx="0" cy="8394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03BA4DFF-D538-1044-B09C-81D837A01D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5737" y="2578408"/>
                <a:ext cx="0" cy="835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881E78E-B923-D743-9D6C-6F680303305C}"/>
                </a:ext>
              </a:extLst>
            </p:cNvPr>
            <p:cNvSpPr/>
            <p:nvPr/>
          </p:nvSpPr>
          <p:spPr>
            <a:xfrm>
              <a:off x="2613620" y="2172482"/>
              <a:ext cx="6837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0,8</a:t>
              </a:r>
              <a:r>
                <a:rPr lang="sv-SE" sz="800" dirty="0">
                  <a:solidFill>
                    <a:srgbClr val="C00000"/>
                  </a:solidFill>
                </a:rPr>
                <a:t>cm</a:t>
              </a:r>
              <a:endParaRPr lang="sv-SE" sz="11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8238A89A-881F-504D-872C-388B22BE65AC}"/>
              </a:ext>
            </a:extLst>
          </p:cNvPr>
          <p:cNvGrpSpPr/>
          <p:nvPr/>
        </p:nvGrpSpPr>
        <p:grpSpPr>
          <a:xfrm>
            <a:off x="2613619" y="2471528"/>
            <a:ext cx="659806" cy="312317"/>
            <a:chOff x="2605461" y="2171433"/>
            <a:chExt cx="724579" cy="312317"/>
          </a:xfrm>
        </p:grpSpPr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88FDAA60-6CEF-CF44-93FD-86EEC01975EA}"/>
                </a:ext>
              </a:extLst>
            </p:cNvPr>
            <p:cNvGrpSpPr/>
            <p:nvPr/>
          </p:nvGrpSpPr>
          <p:grpSpPr>
            <a:xfrm>
              <a:off x="2651368" y="2287230"/>
              <a:ext cx="465548" cy="196520"/>
              <a:chOff x="5083760" y="2578408"/>
              <a:chExt cx="546508" cy="83946"/>
            </a:xfrm>
          </p:grpSpPr>
          <p:cxnSp>
            <p:nvCxnSpPr>
              <p:cNvPr id="38" name="Rak 37">
                <a:extLst>
                  <a:ext uri="{FF2B5EF4-FFF2-40B4-BE49-F238E27FC236}">
                    <a16:creationId xmlns:a16="http://schemas.microsoft.com/office/drawing/2014/main" id="{31E6BDBE-D76E-0544-9589-A08DFE94B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931" y="2620163"/>
                <a:ext cx="54533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Rak 38">
                <a:extLst>
                  <a:ext uri="{FF2B5EF4-FFF2-40B4-BE49-F238E27FC236}">
                    <a16:creationId xmlns:a16="http://schemas.microsoft.com/office/drawing/2014/main" id="{5942633F-F7E7-4D46-B1DC-B6BCD322C3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3760" y="2578408"/>
                <a:ext cx="0" cy="8394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3FD4D4B3-F2E6-A14D-9C4F-919C964CF8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0268" y="2578408"/>
                <a:ext cx="0" cy="835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6DAF7C7C-E869-AE44-A10A-8E777C859EC2}"/>
                </a:ext>
              </a:extLst>
            </p:cNvPr>
            <p:cNvSpPr/>
            <p:nvPr/>
          </p:nvSpPr>
          <p:spPr>
            <a:xfrm>
              <a:off x="2605461" y="2171433"/>
              <a:ext cx="7245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0,7</a:t>
              </a:r>
              <a:r>
                <a:rPr lang="sv-SE" sz="800" dirty="0">
                  <a:solidFill>
                    <a:srgbClr val="C00000"/>
                  </a:solidFill>
                </a:rPr>
                <a:t>cm</a:t>
              </a:r>
              <a:endParaRPr lang="sv-SE" sz="11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B2DB4231-21AC-7743-869C-711989F97D3F}"/>
              </a:ext>
            </a:extLst>
          </p:cNvPr>
          <p:cNvGrpSpPr/>
          <p:nvPr/>
        </p:nvGrpSpPr>
        <p:grpSpPr>
          <a:xfrm>
            <a:off x="2652369" y="2615127"/>
            <a:ext cx="1452695" cy="361283"/>
            <a:chOff x="2652367" y="2121434"/>
            <a:chExt cx="770578" cy="361283"/>
          </a:xfrm>
        </p:grpSpPr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26A904E3-0BF1-024C-BDB0-DB2E7A907EE8}"/>
                </a:ext>
              </a:extLst>
            </p:cNvPr>
            <p:cNvGrpSpPr/>
            <p:nvPr/>
          </p:nvGrpSpPr>
          <p:grpSpPr>
            <a:xfrm>
              <a:off x="2652367" y="2286195"/>
              <a:ext cx="472599" cy="196522"/>
              <a:chOff x="5084931" y="2577970"/>
              <a:chExt cx="554785" cy="83947"/>
            </a:xfrm>
          </p:grpSpPr>
          <p:cxnSp>
            <p:nvCxnSpPr>
              <p:cNvPr id="44" name="Rak 43">
                <a:extLst>
                  <a:ext uri="{FF2B5EF4-FFF2-40B4-BE49-F238E27FC236}">
                    <a16:creationId xmlns:a16="http://schemas.microsoft.com/office/drawing/2014/main" id="{B5D51D19-B030-834A-A883-DECDF9D419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931" y="2620163"/>
                <a:ext cx="55280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EBB1139B-BFBC-EE48-BA87-D22520E3B4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4931" y="2577970"/>
                <a:ext cx="0" cy="8394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B2C5FC1E-568C-9741-8BC7-7A8D460169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9716" y="2578409"/>
                <a:ext cx="0" cy="8350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515F3E1F-4905-324F-8989-E3D00F5C332B}"/>
                </a:ext>
              </a:extLst>
            </p:cNvPr>
            <p:cNvSpPr/>
            <p:nvPr/>
          </p:nvSpPr>
          <p:spPr>
            <a:xfrm>
              <a:off x="2774002" y="2121434"/>
              <a:ext cx="6489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solidFill>
                    <a:srgbClr val="C00000"/>
                  </a:solidFill>
                </a:rPr>
                <a:t>1,5</a:t>
              </a:r>
              <a:r>
                <a:rPr lang="sv-SE" sz="1100" dirty="0">
                  <a:solidFill>
                    <a:srgbClr val="C00000"/>
                  </a:solidFill>
                </a:rPr>
                <a:t> </a:t>
              </a:r>
              <a:r>
                <a:rPr lang="sv-SE" sz="800" dirty="0">
                  <a:solidFill>
                    <a:srgbClr val="C00000"/>
                  </a:solidFill>
                </a:rPr>
                <a:t>cm</a:t>
              </a:r>
              <a:endParaRPr lang="sv-SE" sz="11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5 0.01899 L 0.05087 0.05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815036" y="212364"/>
            <a:ext cx="130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Subtraktion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727931" y="922652"/>
            <a:ext cx="7688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mycket är </a:t>
            </a:r>
            <a:r>
              <a:rPr lang="sv-SE" sz="2400" dirty="0">
                <a:solidFill>
                  <a:srgbClr val="C00000"/>
                </a:solidFill>
              </a:rPr>
              <a:t>1,3 – 0,5</a:t>
            </a:r>
            <a:r>
              <a:rPr lang="sv-SE" dirty="0"/>
              <a:t>, det vill säga </a:t>
            </a:r>
            <a:r>
              <a:rPr lang="sv-SE" sz="2400" dirty="0">
                <a:solidFill>
                  <a:srgbClr val="C00000"/>
                </a:solidFill>
              </a:rPr>
              <a:t>13 tiondelar</a:t>
            </a:r>
            <a:r>
              <a:rPr lang="sv-SE" dirty="0"/>
              <a:t> minus </a:t>
            </a:r>
            <a:r>
              <a:rPr lang="sv-SE" sz="2400" dirty="0">
                <a:solidFill>
                  <a:srgbClr val="C00000"/>
                </a:solidFill>
              </a:rPr>
              <a:t>5 tiondelar</a:t>
            </a:r>
            <a:r>
              <a:rPr lang="sv-SE" dirty="0"/>
              <a:t>?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16E0CAF-E91F-014F-9028-419A00D6912A}"/>
              </a:ext>
            </a:extLst>
          </p:cNvPr>
          <p:cNvSpPr/>
          <p:nvPr/>
        </p:nvSpPr>
        <p:spPr>
          <a:xfrm>
            <a:off x="1745210" y="1871584"/>
            <a:ext cx="4241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Sträckan som är markerad är </a:t>
            </a:r>
            <a:r>
              <a:rPr lang="sv-SE" sz="2400" dirty="0">
                <a:solidFill>
                  <a:srgbClr val="C00000"/>
                </a:solidFill>
              </a:rPr>
              <a:t>1,3 </a:t>
            </a:r>
            <a:r>
              <a:rPr lang="sv-SE" dirty="0"/>
              <a:t>dm lång.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2662022" y="4360414"/>
            <a:ext cx="4516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</a:rPr>
              <a:t>13 tiondelar – 5 tiondelar = 8 tiondelar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522151-D61B-684C-AC8F-38B330BFC70A}"/>
              </a:ext>
            </a:extLst>
          </p:cNvPr>
          <p:cNvSpPr/>
          <p:nvPr/>
        </p:nvSpPr>
        <p:spPr>
          <a:xfrm>
            <a:off x="3579514" y="4921127"/>
            <a:ext cx="324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1,3 – 0,5 = 0,8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EE4D93-157E-2843-A6C1-6084B1361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00" y="2826830"/>
            <a:ext cx="6208294" cy="495826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2BCAE8BC-664B-7048-862F-07299CFFC3B2}"/>
              </a:ext>
            </a:extLst>
          </p:cNvPr>
          <p:cNvGrpSpPr/>
          <p:nvPr/>
        </p:nvGrpSpPr>
        <p:grpSpPr>
          <a:xfrm>
            <a:off x="1745210" y="2398348"/>
            <a:ext cx="5554492" cy="492889"/>
            <a:chOff x="2652363" y="1989836"/>
            <a:chExt cx="469209" cy="492889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582CC8A9-77F4-C045-89F9-26A49AC6E83F}"/>
                </a:ext>
              </a:extLst>
            </p:cNvPr>
            <p:cNvGrpSpPr/>
            <p:nvPr/>
          </p:nvGrpSpPr>
          <p:grpSpPr>
            <a:xfrm>
              <a:off x="2652363" y="2286205"/>
              <a:ext cx="469209" cy="196520"/>
              <a:chOff x="5084931" y="2577970"/>
              <a:chExt cx="550806" cy="83946"/>
            </a:xfrm>
          </p:grpSpPr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29544C24-0A21-A94D-A33F-85CAD0FC75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4931" y="2620163"/>
                <a:ext cx="550806" cy="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Rak 23">
                <a:extLst>
                  <a:ext uri="{FF2B5EF4-FFF2-40B4-BE49-F238E27FC236}">
                    <a16:creationId xmlns:a16="http://schemas.microsoft.com/office/drawing/2014/main" id="{337F5B2B-1DDC-8F4D-9EE5-CBF701D99E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84931" y="2577970"/>
                <a:ext cx="0" cy="83946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03BA4DFF-D538-1044-B09C-81D837A01D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5737" y="2578408"/>
                <a:ext cx="0" cy="83508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881E78E-B923-D743-9D6C-6F680303305C}"/>
                </a:ext>
              </a:extLst>
            </p:cNvPr>
            <p:cNvSpPr/>
            <p:nvPr/>
          </p:nvSpPr>
          <p:spPr>
            <a:xfrm>
              <a:off x="2870786" y="1989836"/>
              <a:ext cx="995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solidFill>
                    <a:srgbClr val="C00000"/>
                  </a:solidFill>
                </a:rPr>
                <a:t>1,3 </a:t>
              </a:r>
              <a:r>
                <a:rPr lang="sv-SE" sz="1600" dirty="0">
                  <a:solidFill>
                    <a:srgbClr val="C00000"/>
                  </a:solidFill>
                </a:rPr>
                <a:t>dm</a:t>
              </a:r>
              <a:endParaRPr lang="sv-SE" dirty="0">
                <a:solidFill>
                  <a:srgbClr val="C00000"/>
                </a:solidFill>
              </a:endParaRPr>
            </a:p>
          </p:txBody>
        </p:sp>
      </p:grpSp>
      <p:pic>
        <p:nvPicPr>
          <p:cNvPr id="8" name="Bild 7" descr="Sax">
            <a:extLst>
              <a:ext uri="{FF2B5EF4-FFF2-40B4-BE49-F238E27FC236}">
                <a16:creationId xmlns:a16="http://schemas.microsoft.com/office/drawing/2014/main" id="{7B40AD82-2DA6-8E42-A6AF-95F424DD5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104160">
            <a:off x="4855509" y="2592375"/>
            <a:ext cx="643821" cy="594258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141497F8-E0FB-F144-A729-5EED2BC019FE}"/>
              </a:ext>
            </a:extLst>
          </p:cNvPr>
          <p:cNvGrpSpPr/>
          <p:nvPr/>
        </p:nvGrpSpPr>
        <p:grpSpPr>
          <a:xfrm>
            <a:off x="1745210" y="2364764"/>
            <a:ext cx="5737624" cy="584345"/>
            <a:chOff x="1897610" y="3381127"/>
            <a:chExt cx="5737624" cy="584345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00079CD9-7BD4-7F44-A5EA-ECB800A85496}"/>
                </a:ext>
              </a:extLst>
            </p:cNvPr>
            <p:cNvGrpSpPr/>
            <p:nvPr/>
          </p:nvGrpSpPr>
          <p:grpSpPr>
            <a:xfrm>
              <a:off x="1897610" y="3381127"/>
              <a:ext cx="5554492" cy="538007"/>
              <a:chOff x="2652363" y="1944710"/>
              <a:chExt cx="469209" cy="538007"/>
            </a:xfrm>
          </p:grpSpPr>
          <p:grpSp>
            <p:nvGrpSpPr>
              <p:cNvPr id="32" name="Grupp 31">
                <a:extLst>
                  <a:ext uri="{FF2B5EF4-FFF2-40B4-BE49-F238E27FC236}">
                    <a16:creationId xmlns:a16="http://schemas.microsoft.com/office/drawing/2014/main" id="{BB6C1629-9CCA-334A-A738-61B19933E965}"/>
                  </a:ext>
                </a:extLst>
              </p:cNvPr>
              <p:cNvGrpSpPr/>
              <p:nvPr/>
            </p:nvGrpSpPr>
            <p:grpSpPr>
              <a:xfrm>
                <a:off x="2652363" y="2286195"/>
                <a:ext cx="469209" cy="196522"/>
                <a:chOff x="5084931" y="2577970"/>
                <a:chExt cx="550806" cy="83947"/>
              </a:xfrm>
            </p:grpSpPr>
            <p:cxnSp>
              <p:nvCxnSpPr>
                <p:cNvPr id="34" name="Rak 33">
                  <a:extLst>
                    <a:ext uri="{FF2B5EF4-FFF2-40B4-BE49-F238E27FC236}">
                      <a16:creationId xmlns:a16="http://schemas.microsoft.com/office/drawing/2014/main" id="{FDF8C882-2EF9-2949-BD8F-6A420DB79F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84931" y="2620163"/>
                  <a:ext cx="55080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ak 46">
                  <a:extLst>
                    <a:ext uri="{FF2B5EF4-FFF2-40B4-BE49-F238E27FC236}">
                      <a16:creationId xmlns:a16="http://schemas.microsoft.com/office/drawing/2014/main" id="{CBC90DC6-2F2B-AF42-B274-0151FC1D4E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84931" y="2577970"/>
                  <a:ext cx="0" cy="8394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id="{AC1316F9-0AB1-2A45-A8E7-34D7A341C3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27678" y="2578409"/>
                  <a:ext cx="0" cy="8350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7C41F9E4-080D-CA41-A27F-412B31575C52}"/>
                  </a:ext>
                </a:extLst>
              </p:cNvPr>
              <p:cNvSpPr/>
              <p:nvPr/>
            </p:nvSpPr>
            <p:spPr>
              <a:xfrm>
                <a:off x="2775707" y="1944710"/>
                <a:ext cx="16272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sv-SE" sz="2000" dirty="0">
                    <a:solidFill>
                      <a:srgbClr val="C00000"/>
                    </a:solidFill>
                  </a:rPr>
                  <a:t>0,8 </a:t>
                </a:r>
                <a:r>
                  <a:rPr lang="sv-SE" sz="1600" dirty="0">
                    <a:solidFill>
                      <a:srgbClr val="C00000"/>
                    </a:solidFill>
                  </a:rPr>
                  <a:t>dm</a:t>
                </a:r>
                <a:endParaRPr lang="sv-SE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22D4406-AE27-E247-8432-653D1E4BA8EA}"/>
                </a:ext>
              </a:extLst>
            </p:cNvPr>
            <p:cNvSpPr/>
            <p:nvPr/>
          </p:nvSpPr>
          <p:spPr>
            <a:xfrm>
              <a:off x="5376631" y="3697900"/>
              <a:ext cx="2258603" cy="2675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9" name="Rektangel 48">
            <a:extLst>
              <a:ext uri="{FF2B5EF4-FFF2-40B4-BE49-F238E27FC236}">
                <a16:creationId xmlns:a16="http://schemas.microsoft.com/office/drawing/2014/main" id="{78FD9A80-CAB6-5B4B-9045-2C2497E6CD2F}"/>
              </a:ext>
            </a:extLst>
          </p:cNvPr>
          <p:cNvSpPr/>
          <p:nvPr/>
        </p:nvSpPr>
        <p:spPr>
          <a:xfrm>
            <a:off x="5403817" y="3214925"/>
            <a:ext cx="2451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klipper bort </a:t>
            </a:r>
            <a:r>
              <a:rPr lang="sv-SE" sz="2400" dirty="0">
                <a:solidFill>
                  <a:srgbClr val="C00000"/>
                </a:solidFill>
              </a:rPr>
              <a:t>0,5 </a:t>
            </a:r>
            <a:r>
              <a:rPr lang="sv-SE" dirty="0"/>
              <a:t>dm. 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D4CEEDC2-F799-4A4F-A4CD-89371DD0E80D}"/>
              </a:ext>
            </a:extLst>
          </p:cNvPr>
          <p:cNvSpPr/>
          <p:nvPr/>
        </p:nvSpPr>
        <p:spPr>
          <a:xfrm>
            <a:off x="1710093" y="3214926"/>
            <a:ext cx="3566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Kvar blir en sträcka som är </a:t>
            </a:r>
            <a:r>
              <a:rPr lang="sv-SE" sz="2400" dirty="0">
                <a:solidFill>
                  <a:srgbClr val="C00000"/>
                </a:solidFill>
              </a:rPr>
              <a:t>0,8 </a:t>
            </a:r>
            <a:r>
              <a:rPr lang="sv-SE" dirty="0"/>
              <a:t>dm. </a:t>
            </a:r>
          </a:p>
        </p:txBody>
      </p:sp>
    </p:spTree>
    <p:extLst>
      <p:ext uri="{BB962C8B-B14F-4D97-AF65-F5344CB8AC3E}">
        <p14:creationId xmlns:p14="http://schemas.microsoft.com/office/powerpoint/2010/main" val="1382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21" grpId="0"/>
      <p:bldP spid="22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97640"/>
              </p:ext>
            </p:extLst>
          </p:nvPr>
        </p:nvGraphicFramePr>
        <p:xfrm>
          <a:off x="2463954" y="965559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0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 + 0,6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230969" y="2000068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0,8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0,6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3614991" y="20000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1,4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01432"/>
              </p:ext>
            </p:extLst>
          </p:nvPr>
        </p:nvGraphicFramePr>
        <p:xfrm>
          <a:off x="5532407" y="949293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0,07 + 0,04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392912" y="1746394"/>
            <a:ext cx="326767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8 tiondelar + 6 tiondelar = 14 tiondelar.</a:t>
            </a:r>
          </a:p>
          <a:p>
            <a:r>
              <a:rPr lang="sv-SE" sz="1400" dirty="0"/>
              <a:t>Tio tiondelar växlar vi upp till en hel. Det är 4 tiondelar över, så svaret är 1,4.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2297210" y="4484600"/>
            <a:ext cx="191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0,07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0,04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3903227" y="4476600"/>
            <a:ext cx="673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0,11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CA02AC-2D32-DC49-9703-DBFF750438E9}"/>
              </a:ext>
            </a:extLst>
          </p:cNvPr>
          <p:cNvSpPr/>
          <p:nvPr/>
        </p:nvSpPr>
        <p:spPr>
          <a:xfrm>
            <a:off x="5589187" y="4410757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7 hundradelar + 4 hundradelar =  </a:t>
            </a:r>
          </a:p>
          <a:p>
            <a:r>
              <a:rPr lang="sv-SE" sz="1400" dirty="0"/>
              <a:t>11 hundradelar, vilket är 0,11.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392912" y="2663077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Du kan också titta på din linjal och se att 0,8 cm + 0,6 cm är lika med 1,4 cm.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302955" y="5578550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148309" y="5597405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1,4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174722" y="5597405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0,11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3" grpId="0" animBg="1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19951"/>
              </p:ext>
            </p:extLst>
          </p:nvPr>
        </p:nvGraphicFramePr>
        <p:xfrm>
          <a:off x="2010574" y="981062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0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 – 0,4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1978133" y="2013219"/>
            <a:ext cx="165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1,2 </a:t>
            </a:r>
            <a:r>
              <a:rPr lang="sv-SE" dirty="0"/>
              <a:t>– </a:t>
            </a:r>
            <a:r>
              <a:rPr lang="sv-SE" dirty="0">
                <a:latin typeface="Bradley Hand" pitchFamily="2" charset="77"/>
              </a:rPr>
              <a:t>0,4 </a:t>
            </a:r>
            <a:r>
              <a:rPr lang="sv-SE" dirty="0"/>
              <a:t>=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3362155" y="2013219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0,8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61351"/>
              </p:ext>
            </p:extLst>
          </p:nvPr>
        </p:nvGraphicFramePr>
        <p:xfrm>
          <a:off x="5079027" y="964796"/>
          <a:ext cx="1618519" cy="274320"/>
        </p:xfrm>
        <a:graphic>
          <a:graphicData uri="http://schemas.openxmlformats.org/drawingml/2006/table">
            <a:tbl>
              <a:tblPr/>
              <a:tblGrid>
                <a:gridCol w="1618519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 0,15 – 0,06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368450" y="1764121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1,2 = 12 tiondelar. </a:t>
            </a:r>
          </a:p>
          <a:p>
            <a:r>
              <a:rPr lang="sv-SE" sz="1400" dirty="0"/>
              <a:t>12 tiondelar – 4 tiondelar = 8 tiondelar.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1513404-8B2B-EF47-9A6F-207A32C882A4}"/>
              </a:ext>
            </a:extLst>
          </p:cNvPr>
          <p:cNvSpPr/>
          <p:nvPr/>
        </p:nvSpPr>
        <p:spPr>
          <a:xfrm>
            <a:off x="1978133" y="4461970"/>
            <a:ext cx="191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0,15 </a:t>
            </a:r>
            <a:r>
              <a:rPr lang="sv-SE" dirty="0"/>
              <a:t>–</a:t>
            </a:r>
            <a:r>
              <a:rPr lang="sv-SE" dirty="0">
                <a:latin typeface="Bradley Hand" pitchFamily="2" charset="77"/>
              </a:rPr>
              <a:t> 0,06 </a:t>
            </a:r>
            <a:r>
              <a:rPr lang="sv-SE" dirty="0"/>
              <a:t>=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5BF0C2-084A-3B4A-A5CA-9F29BA6480D9}"/>
              </a:ext>
            </a:extLst>
          </p:cNvPr>
          <p:cNvSpPr/>
          <p:nvPr/>
        </p:nvSpPr>
        <p:spPr>
          <a:xfrm>
            <a:off x="3584150" y="4453970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 0,09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CA02AC-2D32-DC49-9703-DBFF750438E9}"/>
              </a:ext>
            </a:extLst>
          </p:cNvPr>
          <p:cNvSpPr/>
          <p:nvPr/>
        </p:nvSpPr>
        <p:spPr>
          <a:xfrm>
            <a:off x="5079027" y="4399656"/>
            <a:ext cx="384295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0,15 = 15 hundradelar. </a:t>
            </a:r>
          </a:p>
          <a:p>
            <a:r>
              <a:rPr lang="sv-SE" sz="1400" dirty="0"/>
              <a:t>15 hundradelar – 6 hundradelar = 9 hundradelar.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368450" y="2481134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titta på din linjal och se att 1,2 cm – 0,4 cm är lika med 0,8 cm. 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FF9DA3B-3A8E-3A48-B60D-227084AF44CE}"/>
              </a:ext>
            </a:extLst>
          </p:cNvPr>
          <p:cNvSpPr/>
          <p:nvPr/>
        </p:nvSpPr>
        <p:spPr>
          <a:xfrm>
            <a:off x="2302955" y="5578550"/>
            <a:ext cx="955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</a:t>
            </a:r>
            <a:r>
              <a:rPr lang="sv-SE" sz="2000" dirty="0">
                <a:latin typeface="Bradley Hand" pitchFamily="2" charset="77"/>
              </a:rPr>
              <a:t>: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48902219-6521-6345-BAC2-C2C3425D4EFE}"/>
              </a:ext>
            </a:extLst>
          </p:cNvPr>
          <p:cNvGrpSpPr/>
          <p:nvPr/>
        </p:nvGrpSpPr>
        <p:grpSpPr>
          <a:xfrm>
            <a:off x="3148309" y="5597405"/>
            <a:ext cx="1414465" cy="400110"/>
            <a:chOff x="2451969" y="6060838"/>
            <a:chExt cx="1414465" cy="40011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5F2353A-13D6-FC40-8F2B-E578A09A077B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a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0,8</a:t>
              </a:r>
              <a:endParaRPr lang="sv-SE" sz="2000" dirty="0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429A9C47-4314-A941-89A4-0483D7DC63C0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B20C765-CD7C-8345-8E86-D7DD0118C063}"/>
              </a:ext>
            </a:extLst>
          </p:cNvPr>
          <p:cNvGrpSpPr/>
          <p:nvPr/>
        </p:nvGrpSpPr>
        <p:grpSpPr>
          <a:xfrm>
            <a:off x="4174722" y="5597405"/>
            <a:ext cx="1414465" cy="400110"/>
            <a:chOff x="2451969" y="6060838"/>
            <a:chExt cx="1414465" cy="400110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D60E6B5-1160-8C4F-898B-583E7E32537D}"/>
                </a:ext>
              </a:extLst>
            </p:cNvPr>
            <p:cNvSpPr/>
            <p:nvPr/>
          </p:nvSpPr>
          <p:spPr>
            <a:xfrm>
              <a:off x="2451969" y="6060838"/>
              <a:ext cx="14144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b</a:t>
              </a:r>
              <a:r>
                <a:rPr lang="sv-SE" sz="2000" dirty="0"/>
                <a:t>)  </a:t>
              </a:r>
              <a:r>
                <a:rPr lang="sv-SE" sz="2000" dirty="0">
                  <a:latin typeface="Bradley Hand" pitchFamily="2" charset="77"/>
                </a:rPr>
                <a:t>0,09</a:t>
              </a:r>
              <a:endParaRPr lang="sv-SE" sz="2000" dirty="0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D3DD771-A20F-B840-BA4C-0493D7BF10EF}"/>
                </a:ext>
              </a:extLst>
            </p:cNvPr>
            <p:cNvSpPr/>
            <p:nvPr/>
          </p:nvSpPr>
          <p:spPr>
            <a:xfrm>
              <a:off x="2663776" y="6060838"/>
              <a:ext cx="5879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dirty="0">
                <a:latin typeface="Bradley Han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4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1" grpId="0"/>
      <p:bldP spid="12" grpId="0"/>
      <p:bldP spid="13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744648"/>
              </p:ext>
            </p:extLst>
          </p:nvPr>
        </p:nvGraphicFramePr>
        <p:xfrm>
          <a:off x="1768049" y="1784396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 mycket vägde abborrarna sammanlagt?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82691"/>
              </p:ext>
            </p:extLst>
          </p:nvPr>
        </p:nvGraphicFramePr>
        <p:xfrm>
          <a:off x="2052056" y="4154102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33924"/>
              </p:ext>
            </p:extLst>
          </p:nvPr>
        </p:nvGraphicFramePr>
        <p:xfrm>
          <a:off x="2788403" y="4154102"/>
          <a:ext cx="4268667" cy="27432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Bradley Hand" pitchFamily="2" charset="77"/>
                          <a:ea typeface="+mn-ea"/>
                          <a:cs typeface="+mn-cs"/>
                        </a:rPr>
                        <a:t>Sammanlagt vägde abborrarna 1,2 kg.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6" name="Grupp 5">
            <a:extLst>
              <a:ext uri="{FF2B5EF4-FFF2-40B4-BE49-F238E27FC236}">
                <a16:creationId xmlns:a16="http://schemas.microsoft.com/office/drawing/2014/main" id="{0E1B99E7-2C45-C344-9B08-31BD0DC07400}"/>
              </a:ext>
            </a:extLst>
          </p:cNvPr>
          <p:cNvGrpSpPr/>
          <p:nvPr/>
        </p:nvGrpSpPr>
        <p:grpSpPr>
          <a:xfrm>
            <a:off x="1720811" y="907826"/>
            <a:ext cx="6570806" cy="963373"/>
            <a:chOff x="1720811" y="907826"/>
            <a:chExt cx="6570806" cy="963373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47947EE-06CF-1D46-BC5C-A9A5EB3B774B}"/>
                </a:ext>
              </a:extLst>
            </p:cNvPr>
            <p:cNvSpPr/>
            <p:nvPr/>
          </p:nvSpPr>
          <p:spPr>
            <a:xfrm>
              <a:off x="1720811" y="960973"/>
              <a:ext cx="49292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err="1"/>
                <a:t>Semir</a:t>
              </a:r>
              <a:r>
                <a:rPr lang="sv-SE" dirty="0"/>
                <a:t> fiskade i en sjö och fick två abborrar. Den ena vägde 0,7 kg och den andra 0,5 kg. 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6FD27E4C-9BD8-3E4F-9790-EDD753B49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85" t="7969" r="3685" b="10030"/>
            <a:stretch/>
          </p:blipFill>
          <p:spPr>
            <a:xfrm>
              <a:off x="6369864" y="907826"/>
              <a:ext cx="1921753" cy="963373"/>
            </a:xfrm>
            <a:prstGeom prst="ellipse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E049DD50-11A9-724C-BDD9-7D3C05F8CE9A}"/>
              </a:ext>
            </a:extLst>
          </p:cNvPr>
          <p:cNvSpPr/>
          <p:nvPr/>
        </p:nvSpPr>
        <p:spPr>
          <a:xfrm>
            <a:off x="2052056" y="2921743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Sammanlagt: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032E279-2E8C-9C4B-B9FE-F10570C3F9E3}"/>
              </a:ext>
            </a:extLst>
          </p:cNvPr>
          <p:cNvSpPr/>
          <p:nvPr/>
        </p:nvSpPr>
        <p:spPr>
          <a:xfrm>
            <a:off x="3560344" y="2921743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0,7 kg </a:t>
            </a:r>
            <a:r>
              <a:rPr lang="sv-SE" dirty="0">
                <a:latin typeface="+mn-lt"/>
              </a:rPr>
              <a:t>+</a:t>
            </a:r>
            <a:r>
              <a:rPr lang="sv-SE" dirty="0">
                <a:latin typeface="Bradley Hand" pitchFamily="2" charset="77"/>
              </a:rPr>
              <a:t> 0,5 kg </a:t>
            </a:r>
            <a:r>
              <a:rPr lang="sv-SE" dirty="0">
                <a:latin typeface="+mn-lt"/>
              </a:rPr>
              <a:t>=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A7BB64D-9825-1847-B1C9-62AF3272AFB8}"/>
              </a:ext>
            </a:extLst>
          </p:cNvPr>
          <p:cNvSpPr/>
          <p:nvPr/>
        </p:nvSpPr>
        <p:spPr>
          <a:xfrm>
            <a:off x="5349538" y="2921743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1,2 kg</a:t>
            </a:r>
          </a:p>
        </p:txBody>
      </p:sp>
    </p:spTree>
    <p:extLst>
      <p:ext uri="{BB962C8B-B14F-4D97-AF65-F5344CB8AC3E}">
        <p14:creationId xmlns:p14="http://schemas.microsoft.com/office/powerpoint/2010/main" val="9951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21962</TotalTime>
  <Words>400</Words>
  <Application>Microsoft Macintosh PowerPoint</Application>
  <PresentationFormat>Bildspel på skärmen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226</cp:revision>
  <dcterms:created xsi:type="dcterms:W3CDTF">2017-04-10T07:17:33Z</dcterms:created>
  <dcterms:modified xsi:type="dcterms:W3CDTF">2021-01-06T17:04:30Z</dcterms:modified>
</cp:coreProperties>
</file>