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60" r:id="rId2"/>
    <p:sldId id="363" r:id="rId3"/>
    <p:sldId id="364" r:id="rId4"/>
    <p:sldId id="365" r:id="rId5"/>
    <p:sldId id="366" r:id="rId6"/>
    <p:sldId id="368" r:id="rId7"/>
    <p:sldId id="369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B"/>
    <a:srgbClr val="FFC104"/>
    <a:srgbClr val="8E2503"/>
    <a:srgbClr val="721E02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9052" autoAdjust="0"/>
  </p:normalViewPr>
  <p:slideViewPr>
    <p:cSldViewPr snapToGrid="0" snapToObjects="1">
      <p:cViewPr varScale="1">
        <p:scale>
          <a:sx n="108" d="100"/>
          <a:sy n="108" d="100"/>
        </p:scale>
        <p:origin x="5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337019" y="990150"/>
            <a:ext cx="2971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Centimeter och millimeter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1153050" y="1614378"/>
            <a:ext cx="7738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Med linjalen kan du mäta sträckor i centimeter och millimeter.</a:t>
            </a:r>
          </a:p>
        </p:txBody>
      </p: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0E137CCF-9EFA-F94F-A05B-225093A187D7}"/>
              </a:ext>
            </a:extLst>
          </p:cNvPr>
          <p:cNvGrpSpPr/>
          <p:nvPr/>
        </p:nvGrpSpPr>
        <p:grpSpPr>
          <a:xfrm>
            <a:off x="3337019" y="4846767"/>
            <a:ext cx="3346547" cy="1130434"/>
            <a:chOff x="5718112" y="3981199"/>
            <a:chExt cx="3346547" cy="1130434"/>
          </a:xfrm>
        </p:grpSpPr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92A1ED01-97DA-6A45-8806-D475EFE5B2AD}"/>
                </a:ext>
              </a:extLst>
            </p:cNvPr>
            <p:cNvSpPr/>
            <p:nvPr/>
          </p:nvSpPr>
          <p:spPr>
            <a:xfrm>
              <a:off x="5718112" y="3981199"/>
              <a:ext cx="3346547" cy="96949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1 cm  = 10 mm</a:t>
              </a:r>
            </a:p>
            <a:p>
              <a:endParaRPr lang="sv-SE" sz="900" dirty="0">
                <a:solidFill>
                  <a:srgbClr val="C00000"/>
                </a:solidFill>
              </a:endParaRPr>
            </a:p>
            <a:p>
              <a:r>
                <a:rPr lang="sv-SE" sz="2400" dirty="0">
                  <a:solidFill>
                    <a:srgbClr val="C00000"/>
                  </a:solidFill>
                </a:rPr>
                <a:t>1 mm =       cm = 0,1 cm</a:t>
              </a:r>
              <a:endParaRPr lang="sv-SE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CF2EA5BF-73F5-3D41-882B-2D4E5BD14C01}"/>
                </a:ext>
              </a:extLst>
            </p:cNvPr>
            <p:cNvGrpSpPr/>
            <p:nvPr/>
          </p:nvGrpSpPr>
          <p:grpSpPr>
            <a:xfrm>
              <a:off x="6724001" y="4335120"/>
              <a:ext cx="593853" cy="776513"/>
              <a:chOff x="7114183" y="1919497"/>
              <a:chExt cx="593853" cy="776513"/>
            </a:xfrm>
          </p:grpSpPr>
          <p:sp>
            <p:nvSpPr>
              <p:cNvPr id="114" name="Rektangel 113">
                <a:extLst>
                  <a:ext uri="{FF2B5EF4-FFF2-40B4-BE49-F238E27FC236}">
                    <a16:creationId xmlns:a16="http://schemas.microsoft.com/office/drawing/2014/main" id="{0BF2F4DC-33B7-224E-82B3-68F4C2862C2B}"/>
                  </a:ext>
                </a:extLst>
              </p:cNvPr>
              <p:cNvSpPr/>
              <p:nvPr/>
            </p:nvSpPr>
            <p:spPr>
              <a:xfrm>
                <a:off x="7188016" y="1919497"/>
                <a:ext cx="3689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Rektangel 114">
                <a:extLst>
                  <a:ext uri="{FF2B5EF4-FFF2-40B4-BE49-F238E27FC236}">
                    <a16:creationId xmlns:a16="http://schemas.microsoft.com/office/drawing/2014/main" id="{CE4B4B10-D2F4-C549-86DC-96D420C2BC3E}"/>
                  </a:ext>
                </a:extLst>
              </p:cNvPr>
              <p:cNvSpPr/>
              <p:nvPr/>
            </p:nvSpPr>
            <p:spPr>
              <a:xfrm>
                <a:off x="7114183" y="2234345"/>
                <a:ext cx="5938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10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B6CD3660-A6B2-8744-ABA9-A82BC4716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04933" y="2314465"/>
                <a:ext cx="30469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51" name="Rektangel 150">
            <a:extLst>
              <a:ext uri="{FF2B5EF4-FFF2-40B4-BE49-F238E27FC236}">
                <a16:creationId xmlns:a16="http://schemas.microsoft.com/office/drawing/2014/main" id="{7EDAEE51-4D11-814B-8EEF-70953A821E5C}"/>
              </a:ext>
            </a:extLst>
          </p:cNvPr>
          <p:cNvSpPr/>
          <p:nvPr/>
        </p:nvSpPr>
        <p:spPr>
          <a:xfrm>
            <a:off x="1803094" y="2183651"/>
            <a:ext cx="6611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Den här sträckan är 13 mm eller 1 cm 3 mm lång.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4560FA65-60FC-2C4C-B09A-3E89ADCC4F8B}"/>
              </a:ext>
            </a:extLst>
          </p:cNvPr>
          <p:cNvSpPr/>
          <p:nvPr/>
        </p:nvSpPr>
        <p:spPr>
          <a:xfrm>
            <a:off x="952960" y="6278601"/>
            <a:ext cx="7738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läser talet </a:t>
            </a:r>
            <a:r>
              <a:rPr lang="sv-SE" sz="2000" dirty="0">
                <a:solidFill>
                  <a:srgbClr val="C00000"/>
                </a:solidFill>
              </a:rPr>
              <a:t>1,3</a:t>
            </a:r>
            <a:r>
              <a:rPr lang="sv-SE" sz="2000" dirty="0"/>
              <a:t> som </a:t>
            </a:r>
            <a:r>
              <a:rPr lang="sv-SE" sz="2000" dirty="0">
                <a:solidFill>
                  <a:srgbClr val="C00000"/>
                </a:solidFill>
              </a:rPr>
              <a:t>”en hel och tre tiondelar” </a:t>
            </a:r>
            <a:r>
              <a:rPr lang="sv-SE" sz="2000" dirty="0"/>
              <a:t>eller </a:t>
            </a:r>
            <a:r>
              <a:rPr lang="sv-SE" sz="2000" dirty="0">
                <a:solidFill>
                  <a:srgbClr val="C00000"/>
                </a:solidFill>
              </a:rPr>
              <a:t>”ett komma tre”</a:t>
            </a:r>
            <a:r>
              <a:rPr lang="sv-SE" sz="2000" dirty="0"/>
              <a:t>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F305ECB-C074-8A45-84D3-E8ECB22BB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094" y="3634677"/>
            <a:ext cx="4255334" cy="969496"/>
          </a:xfrm>
          <a:prstGeom prst="rect">
            <a:avLst/>
          </a:prstGeom>
        </p:spPr>
      </p:pic>
      <p:sp>
        <p:nvSpPr>
          <p:cNvPr id="66" name="Rektangel 65">
            <a:extLst>
              <a:ext uri="{FF2B5EF4-FFF2-40B4-BE49-F238E27FC236}">
                <a16:creationId xmlns:a16="http://schemas.microsoft.com/office/drawing/2014/main" id="{C9EBAED6-ED50-9842-AB94-BC4BA977670A}"/>
              </a:ext>
            </a:extLst>
          </p:cNvPr>
          <p:cNvSpPr/>
          <p:nvPr/>
        </p:nvSpPr>
        <p:spPr>
          <a:xfrm>
            <a:off x="2066002" y="2583761"/>
            <a:ext cx="5018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Eftersom</a:t>
            </a:r>
            <a:r>
              <a:rPr lang="sv-SE" sz="2000" dirty="0">
                <a:solidFill>
                  <a:srgbClr val="C00000"/>
                </a:solidFill>
              </a:rPr>
              <a:t> 1 mm = 0,1 cm </a:t>
            </a:r>
            <a:r>
              <a:rPr lang="sv-SE" sz="2000" dirty="0"/>
              <a:t>så är </a:t>
            </a:r>
            <a:r>
              <a:rPr lang="sv-SE" sz="2000" dirty="0">
                <a:solidFill>
                  <a:srgbClr val="C00000"/>
                </a:solidFill>
              </a:rPr>
              <a:t>13 mm = 1,3 cm</a:t>
            </a:r>
            <a:r>
              <a:rPr lang="sv-SE" sz="2000" dirty="0"/>
              <a:t>.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545AA015-CF4C-7241-B5F2-9AE63076082E}"/>
              </a:ext>
            </a:extLst>
          </p:cNvPr>
          <p:cNvGrpSpPr/>
          <p:nvPr/>
        </p:nvGrpSpPr>
        <p:grpSpPr>
          <a:xfrm>
            <a:off x="3092509" y="3496017"/>
            <a:ext cx="668217" cy="110557"/>
            <a:chOff x="5084931" y="2566027"/>
            <a:chExt cx="553869" cy="110557"/>
          </a:xfrm>
        </p:grpSpPr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0688C855-D8F9-734A-A275-6E3E70264F5C}"/>
                </a:ext>
              </a:extLst>
            </p:cNvPr>
            <p:cNvCxnSpPr/>
            <p:nvPr/>
          </p:nvCxnSpPr>
          <p:spPr>
            <a:xfrm>
              <a:off x="5084931" y="2620163"/>
              <a:ext cx="55386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Rak 78">
              <a:extLst>
                <a:ext uri="{FF2B5EF4-FFF2-40B4-BE49-F238E27FC236}">
                  <a16:creationId xmlns:a16="http://schemas.microsoft.com/office/drawing/2014/main" id="{BE67E8E0-6AA6-1C46-AA0B-16889FA919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4931" y="2566027"/>
              <a:ext cx="0" cy="1082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Rak 80">
              <a:extLst>
                <a:ext uri="{FF2B5EF4-FFF2-40B4-BE49-F238E27FC236}">
                  <a16:creationId xmlns:a16="http://schemas.microsoft.com/office/drawing/2014/main" id="{9924E450-E8D1-374A-A794-837110A860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5737" y="2568313"/>
              <a:ext cx="0" cy="1082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ktangel 19">
            <a:extLst>
              <a:ext uri="{FF2B5EF4-FFF2-40B4-BE49-F238E27FC236}">
                <a16:creationId xmlns:a16="http://schemas.microsoft.com/office/drawing/2014/main" id="{998FD483-DED2-B945-B980-053960857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09" y="247063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1.2	                                   Mer om tal i decimalform</a:t>
            </a:r>
          </a:p>
        </p:txBody>
      </p:sp>
    </p:spTree>
    <p:extLst>
      <p:ext uri="{BB962C8B-B14F-4D97-AF65-F5344CB8AC3E}">
        <p14:creationId xmlns:p14="http://schemas.microsoft.com/office/powerpoint/2010/main" val="38280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151" grpId="0"/>
      <p:bldP spid="52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ktangel 150">
            <a:extLst>
              <a:ext uri="{FF2B5EF4-FFF2-40B4-BE49-F238E27FC236}">
                <a16:creationId xmlns:a16="http://schemas.microsoft.com/office/drawing/2014/main" id="{7EDAEE51-4D11-814B-8EEF-70953A821E5C}"/>
              </a:ext>
            </a:extLst>
          </p:cNvPr>
          <p:cNvSpPr/>
          <p:nvPr/>
        </p:nvSpPr>
        <p:spPr>
          <a:xfrm>
            <a:off x="1779343" y="1046181"/>
            <a:ext cx="6611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Den här sträckan är 35 mm eller 3 cm 5 mm lång.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4560FA65-60FC-2C4C-B09A-3E89ADCC4F8B}"/>
              </a:ext>
            </a:extLst>
          </p:cNvPr>
          <p:cNvSpPr/>
          <p:nvPr/>
        </p:nvSpPr>
        <p:spPr>
          <a:xfrm>
            <a:off x="992226" y="4488862"/>
            <a:ext cx="7738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läser talet </a:t>
            </a:r>
            <a:r>
              <a:rPr lang="sv-SE" sz="2000" dirty="0">
                <a:solidFill>
                  <a:srgbClr val="C00000"/>
                </a:solidFill>
              </a:rPr>
              <a:t>3,5</a:t>
            </a:r>
            <a:r>
              <a:rPr lang="sv-SE" sz="2000" dirty="0"/>
              <a:t> som </a:t>
            </a:r>
            <a:r>
              <a:rPr lang="sv-SE" sz="2000" dirty="0">
                <a:solidFill>
                  <a:srgbClr val="C00000"/>
                </a:solidFill>
              </a:rPr>
              <a:t>”tre hela och fem tiondelar” </a:t>
            </a:r>
            <a:r>
              <a:rPr lang="sv-SE" sz="2000" dirty="0"/>
              <a:t>eller </a:t>
            </a:r>
            <a:r>
              <a:rPr lang="sv-SE" sz="2000" dirty="0">
                <a:solidFill>
                  <a:srgbClr val="C00000"/>
                </a:solidFill>
              </a:rPr>
              <a:t>”tre komma fem”</a:t>
            </a:r>
            <a:r>
              <a:rPr lang="sv-SE" sz="2000" dirty="0"/>
              <a:t>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F305ECB-C074-8A45-84D3-E8ECB22BB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343" y="2694431"/>
            <a:ext cx="4255334" cy="969496"/>
          </a:xfrm>
          <a:prstGeom prst="rect">
            <a:avLst/>
          </a:prstGeom>
        </p:spPr>
      </p:pic>
      <p:sp>
        <p:nvSpPr>
          <p:cNvPr id="66" name="Rektangel 65">
            <a:extLst>
              <a:ext uri="{FF2B5EF4-FFF2-40B4-BE49-F238E27FC236}">
                <a16:creationId xmlns:a16="http://schemas.microsoft.com/office/drawing/2014/main" id="{C9EBAED6-ED50-9842-AB94-BC4BA977670A}"/>
              </a:ext>
            </a:extLst>
          </p:cNvPr>
          <p:cNvSpPr/>
          <p:nvPr/>
        </p:nvSpPr>
        <p:spPr>
          <a:xfrm>
            <a:off x="3068759" y="1647288"/>
            <a:ext cx="2819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Det kan vi skriva 3,5 cm.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545AA015-CF4C-7241-B5F2-9AE63076082E}"/>
              </a:ext>
            </a:extLst>
          </p:cNvPr>
          <p:cNvGrpSpPr/>
          <p:nvPr/>
        </p:nvGrpSpPr>
        <p:grpSpPr>
          <a:xfrm>
            <a:off x="3068759" y="2443735"/>
            <a:ext cx="1792884" cy="222593"/>
            <a:chOff x="5084931" y="2566027"/>
            <a:chExt cx="550806" cy="110557"/>
          </a:xfrm>
        </p:grpSpPr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0688C855-D8F9-734A-A275-6E3E70264F5C}"/>
                </a:ext>
              </a:extLst>
            </p:cNvPr>
            <p:cNvCxnSpPr>
              <a:cxnSpLocks/>
            </p:cNvCxnSpPr>
            <p:nvPr/>
          </p:nvCxnSpPr>
          <p:spPr>
            <a:xfrm>
              <a:off x="5084931" y="2620163"/>
              <a:ext cx="55080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Rak 78">
              <a:extLst>
                <a:ext uri="{FF2B5EF4-FFF2-40B4-BE49-F238E27FC236}">
                  <a16:creationId xmlns:a16="http://schemas.microsoft.com/office/drawing/2014/main" id="{BE67E8E0-6AA6-1C46-AA0B-16889FA919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4931" y="2566027"/>
              <a:ext cx="0" cy="1082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Rak 80">
              <a:extLst>
                <a:ext uri="{FF2B5EF4-FFF2-40B4-BE49-F238E27FC236}">
                  <a16:creationId xmlns:a16="http://schemas.microsoft.com/office/drawing/2014/main" id="{9924E450-E8D1-374A-A794-837110A860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5737" y="2568313"/>
              <a:ext cx="0" cy="1082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08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52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313268" y="372633"/>
            <a:ext cx="2971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Meter och centimeter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1764824" y="2359129"/>
            <a:ext cx="7738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/>
              <a:t>Shermin</a:t>
            </a:r>
            <a:r>
              <a:rPr lang="sv-SE" sz="2000" dirty="0"/>
              <a:t> är 145 cm lång. Vi kan också säga att </a:t>
            </a:r>
            <a:r>
              <a:rPr lang="sv-SE" sz="2000" dirty="0" err="1"/>
              <a:t>Shermins</a:t>
            </a:r>
            <a:endParaRPr lang="sv-SE" sz="2000" dirty="0"/>
          </a:p>
          <a:p>
            <a:r>
              <a:rPr lang="sv-SE" sz="2000" dirty="0"/>
              <a:t>längd är 1 m 45 cm, vilket vi kan skriva 1,45 m.</a:t>
            </a:r>
          </a:p>
        </p:txBody>
      </p: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0E137CCF-9EFA-F94F-A05B-225093A187D7}"/>
              </a:ext>
            </a:extLst>
          </p:cNvPr>
          <p:cNvGrpSpPr/>
          <p:nvPr/>
        </p:nvGrpSpPr>
        <p:grpSpPr>
          <a:xfrm>
            <a:off x="3313268" y="4229250"/>
            <a:ext cx="3346547" cy="1130434"/>
            <a:chOff x="5718112" y="3981199"/>
            <a:chExt cx="3346547" cy="1130434"/>
          </a:xfrm>
        </p:grpSpPr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92A1ED01-97DA-6A45-8806-D475EFE5B2AD}"/>
                </a:ext>
              </a:extLst>
            </p:cNvPr>
            <p:cNvSpPr/>
            <p:nvPr/>
          </p:nvSpPr>
          <p:spPr>
            <a:xfrm>
              <a:off x="5718112" y="3981199"/>
              <a:ext cx="3346547" cy="96949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1 m  = 100 cm</a:t>
              </a:r>
            </a:p>
            <a:p>
              <a:endParaRPr lang="sv-SE" sz="900" dirty="0">
                <a:solidFill>
                  <a:srgbClr val="C00000"/>
                </a:solidFill>
              </a:endParaRPr>
            </a:p>
            <a:p>
              <a:r>
                <a:rPr lang="sv-SE" sz="2400" dirty="0">
                  <a:solidFill>
                    <a:srgbClr val="C00000"/>
                  </a:solidFill>
                </a:rPr>
                <a:t>1 cm =         m = 0,01 m</a:t>
              </a:r>
              <a:endParaRPr lang="sv-SE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CF2EA5BF-73F5-3D41-882B-2D4E5BD14C01}"/>
                </a:ext>
              </a:extLst>
            </p:cNvPr>
            <p:cNvGrpSpPr/>
            <p:nvPr/>
          </p:nvGrpSpPr>
          <p:grpSpPr>
            <a:xfrm>
              <a:off x="6620585" y="4338667"/>
              <a:ext cx="697270" cy="772966"/>
              <a:chOff x="7010767" y="1923044"/>
              <a:chExt cx="697270" cy="772966"/>
            </a:xfrm>
          </p:grpSpPr>
          <p:sp>
            <p:nvSpPr>
              <p:cNvPr id="114" name="Rektangel 113">
                <a:extLst>
                  <a:ext uri="{FF2B5EF4-FFF2-40B4-BE49-F238E27FC236}">
                    <a16:creationId xmlns:a16="http://schemas.microsoft.com/office/drawing/2014/main" id="{0BF2F4DC-33B7-224E-82B3-68F4C2862C2B}"/>
                  </a:ext>
                </a:extLst>
              </p:cNvPr>
              <p:cNvSpPr/>
              <p:nvPr/>
            </p:nvSpPr>
            <p:spPr>
              <a:xfrm>
                <a:off x="7145797" y="1923044"/>
                <a:ext cx="3689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Rektangel 114">
                <a:extLst>
                  <a:ext uri="{FF2B5EF4-FFF2-40B4-BE49-F238E27FC236}">
                    <a16:creationId xmlns:a16="http://schemas.microsoft.com/office/drawing/2014/main" id="{CE4B4B10-D2F4-C549-86DC-96D420C2BC3E}"/>
                  </a:ext>
                </a:extLst>
              </p:cNvPr>
              <p:cNvSpPr/>
              <p:nvPr/>
            </p:nvSpPr>
            <p:spPr>
              <a:xfrm>
                <a:off x="7010767" y="2234345"/>
                <a:ext cx="6972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100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B6CD3660-A6B2-8744-ABA9-A82BC4716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5457" y="2314465"/>
                <a:ext cx="374173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4560FA65-60FC-2C4C-B09A-3E89ADCC4F8B}"/>
              </a:ext>
            </a:extLst>
          </p:cNvPr>
          <p:cNvSpPr/>
          <p:nvPr/>
        </p:nvSpPr>
        <p:spPr>
          <a:xfrm>
            <a:off x="1524299" y="5670985"/>
            <a:ext cx="6777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läser talet </a:t>
            </a:r>
            <a:r>
              <a:rPr lang="sv-SE" sz="2000" dirty="0">
                <a:solidFill>
                  <a:srgbClr val="C00000"/>
                </a:solidFill>
              </a:rPr>
              <a:t>1,45</a:t>
            </a:r>
            <a:r>
              <a:rPr lang="sv-SE" sz="2000" dirty="0"/>
              <a:t> som </a:t>
            </a:r>
            <a:r>
              <a:rPr lang="sv-SE" sz="2000" dirty="0">
                <a:solidFill>
                  <a:srgbClr val="C00000"/>
                </a:solidFill>
              </a:rPr>
              <a:t>”en hel och fyrtiofem hundradelar” </a:t>
            </a:r>
            <a:r>
              <a:rPr lang="sv-SE" sz="2000" dirty="0"/>
              <a:t>eller</a:t>
            </a:r>
          </a:p>
          <a:p>
            <a:r>
              <a:rPr lang="sv-SE" sz="2000" dirty="0"/>
              <a:t> </a:t>
            </a:r>
            <a:r>
              <a:rPr lang="sv-SE" sz="2000" dirty="0">
                <a:solidFill>
                  <a:srgbClr val="C00000"/>
                </a:solidFill>
              </a:rPr>
              <a:t>”ett komma fyrtiofem”</a:t>
            </a:r>
            <a:r>
              <a:rPr lang="sv-SE" sz="2000" dirty="0"/>
              <a:t>.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C9EBAED6-ED50-9842-AB94-BC4BA977670A}"/>
              </a:ext>
            </a:extLst>
          </p:cNvPr>
          <p:cNvSpPr/>
          <p:nvPr/>
        </p:nvSpPr>
        <p:spPr>
          <a:xfrm>
            <a:off x="2121403" y="3443614"/>
            <a:ext cx="5018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Eftersom</a:t>
            </a:r>
            <a:r>
              <a:rPr lang="sv-SE" sz="2000" dirty="0">
                <a:solidFill>
                  <a:srgbClr val="C00000"/>
                </a:solidFill>
              </a:rPr>
              <a:t> 1 cm = 0,01 m </a:t>
            </a:r>
            <a:r>
              <a:rPr lang="sv-SE" sz="2000" dirty="0"/>
              <a:t>så är </a:t>
            </a:r>
            <a:r>
              <a:rPr lang="sv-SE" sz="2000" dirty="0">
                <a:solidFill>
                  <a:srgbClr val="C00000"/>
                </a:solidFill>
              </a:rPr>
              <a:t>145 cm = 1,45 m</a:t>
            </a:r>
            <a:r>
              <a:rPr lang="sv-SE" sz="2000" dirty="0"/>
              <a:t>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43C82A7-7DB1-7445-861B-B76D0D40B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396" y="852863"/>
            <a:ext cx="3308276" cy="13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52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769295" y="341507"/>
            <a:ext cx="2287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Kronor och ören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0E137CCF-9EFA-F94F-A05B-225093A187D7}"/>
              </a:ext>
            </a:extLst>
          </p:cNvPr>
          <p:cNvGrpSpPr/>
          <p:nvPr/>
        </p:nvGrpSpPr>
        <p:grpSpPr>
          <a:xfrm>
            <a:off x="3398812" y="3626508"/>
            <a:ext cx="3346547" cy="1130434"/>
            <a:chOff x="5718112" y="3981199"/>
            <a:chExt cx="3346547" cy="1130434"/>
          </a:xfrm>
        </p:grpSpPr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92A1ED01-97DA-6A45-8806-D475EFE5B2AD}"/>
                </a:ext>
              </a:extLst>
            </p:cNvPr>
            <p:cNvSpPr/>
            <p:nvPr/>
          </p:nvSpPr>
          <p:spPr>
            <a:xfrm>
              <a:off x="5718112" y="3981199"/>
              <a:ext cx="3346547" cy="96949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2400" dirty="0">
                  <a:solidFill>
                    <a:srgbClr val="C00000"/>
                  </a:solidFill>
                </a:rPr>
                <a:t>1 kr  = 100 öre</a:t>
              </a:r>
            </a:p>
            <a:p>
              <a:endParaRPr lang="sv-SE" sz="900" dirty="0">
                <a:solidFill>
                  <a:srgbClr val="C00000"/>
                </a:solidFill>
              </a:endParaRPr>
            </a:p>
            <a:p>
              <a:r>
                <a:rPr lang="sv-SE" sz="2400" dirty="0">
                  <a:solidFill>
                    <a:srgbClr val="C00000"/>
                  </a:solidFill>
                </a:rPr>
                <a:t>1 öre =         kr = 0,01 kr</a:t>
              </a:r>
              <a:endParaRPr lang="sv-SE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CF2EA5BF-73F5-3D41-882B-2D4E5BD14C01}"/>
                </a:ext>
              </a:extLst>
            </p:cNvPr>
            <p:cNvGrpSpPr/>
            <p:nvPr/>
          </p:nvGrpSpPr>
          <p:grpSpPr>
            <a:xfrm>
              <a:off x="6620585" y="4338667"/>
              <a:ext cx="697270" cy="772966"/>
              <a:chOff x="7010767" y="1923044"/>
              <a:chExt cx="697270" cy="772966"/>
            </a:xfrm>
          </p:grpSpPr>
          <p:sp>
            <p:nvSpPr>
              <p:cNvPr id="114" name="Rektangel 113">
                <a:extLst>
                  <a:ext uri="{FF2B5EF4-FFF2-40B4-BE49-F238E27FC236}">
                    <a16:creationId xmlns:a16="http://schemas.microsoft.com/office/drawing/2014/main" id="{0BF2F4DC-33B7-224E-82B3-68F4C2862C2B}"/>
                  </a:ext>
                </a:extLst>
              </p:cNvPr>
              <p:cNvSpPr/>
              <p:nvPr/>
            </p:nvSpPr>
            <p:spPr>
              <a:xfrm>
                <a:off x="7145797" y="1923044"/>
                <a:ext cx="3689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Rektangel 114">
                <a:extLst>
                  <a:ext uri="{FF2B5EF4-FFF2-40B4-BE49-F238E27FC236}">
                    <a16:creationId xmlns:a16="http://schemas.microsoft.com/office/drawing/2014/main" id="{CE4B4B10-D2F4-C549-86DC-96D420C2BC3E}"/>
                  </a:ext>
                </a:extLst>
              </p:cNvPr>
              <p:cNvSpPr/>
              <p:nvPr/>
            </p:nvSpPr>
            <p:spPr>
              <a:xfrm>
                <a:off x="7010767" y="2234345"/>
                <a:ext cx="6972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>
                    <a:solidFill>
                      <a:srgbClr val="C00000"/>
                    </a:solidFill>
                  </a:rPr>
                  <a:t>100</a:t>
                </a:r>
              </a:p>
            </p:txBody>
          </p: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B6CD3660-A6B2-8744-ABA9-A82BC4716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35457" y="2314465"/>
                <a:ext cx="374173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4560FA65-60FC-2C4C-B09A-3E89ADCC4F8B}"/>
              </a:ext>
            </a:extLst>
          </p:cNvPr>
          <p:cNvSpPr/>
          <p:nvPr/>
        </p:nvSpPr>
        <p:spPr>
          <a:xfrm>
            <a:off x="2397200" y="5105768"/>
            <a:ext cx="5375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tablettask kan till exempel kosta </a:t>
            </a:r>
            <a:r>
              <a:rPr lang="sv-SE" sz="2000" dirty="0">
                <a:solidFill>
                  <a:srgbClr val="C00000"/>
                </a:solidFill>
              </a:rPr>
              <a:t>12 kr 50 öre</a:t>
            </a:r>
            <a:r>
              <a:rPr lang="sv-SE" sz="2000" dirty="0"/>
              <a:t>. </a:t>
            </a:r>
          </a:p>
          <a:p>
            <a:r>
              <a:rPr lang="sv-SE" sz="2000" dirty="0"/>
              <a:t>Det skriver vi </a:t>
            </a:r>
            <a:r>
              <a:rPr lang="sv-SE" sz="2000" dirty="0">
                <a:solidFill>
                  <a:srgbClr val="C00000"/>
                </a:solidFill>
              </a:rPr>
              <a:t>12,50 kr</a:t>
            </a:r>
            <a:r>
              <a:rPr lang="sv-SE" sz="2000" dirty="0"/>
              <a:t>.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92FC20FD-ADD2-EF44-A919-2783B19ADC5A}"/>
              </a:ext>
            </a:extLst>
          </p:cNvPr>
          <p:cNvGrpSpPr/>
          <p:nvPr/>
        </p:nvGrpSpPr>
        <p:grpSpPr>
          <a:xfrm>
            <a:off x="2225741" y="1076952"/>
            <a:ext cx="4157157" cy="1015663"/>
            <a:chOff x="2160321" y="1076952"/>
            <a:chExt cx="4157157" cy="1015663"/>
          </a:xfrm>
        </p:grpSpPr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A7096128-B4FB-D14B-93A6-CA748787340D}"/>
                </a:ext>
              </a:extLst>
            </p:cNvPr>
            <p:cNvSpPr/>
            <p:nvPr/>
          </p:nvSpPr>
          <p:spPr>
            <a:xfrm>
              <a:off x="2160321" y="1076952"/>
              <a:ext cx="350558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I många länder i Europa använder man euro och cent när man ska betala.</a:t>
              </a:r>
            </a:p>
          </p:txBody>
        </p:sp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6075DEEF-D297-5548-B223-80392785896B}"/>
                </a:ext>
              </a:extLst>
            </p:cNvPr>
            <p:cNvGrpSpPr/>
            <p:nvPr/>
          </p:nvGrpSpPr>
          <p:grpSpPr>
            <a:xfrm>
              <a:off x="5446167" y="1151422"/>
              <a:ext cx="871311" cy="680776"/>
              <a:chOff x="3769295" y="786793"/>
              <a:chExt cx="1374640" cy="1027758"/>
            </a:xfrm>
          </p:grpSpPr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757D0484-BCE7-CF4F-99B0-F869F39FBF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718"/>
              <a:stretch/>
            </p:blipFill>
            <p:spPr>
              <a:xfrm>
                <a:off x="4368124" y="808267"/>
                <a:ext cx="775811" cy="789590"/>
              </a:xfrm>
              <a:prstGeom prst="ellipse">
                <a:avLst/>
              </a:prstGeom>
            </p:spPr>
          </p:pic>
          <p:pic>
            <p:nvPicPr>
              <p:cNvPr id="19" name="Bildobjekt 18">
                <a:extLst>
                  <a:ext uri="{FF2B5EF4-FFF2-40B4-BE49-F238E27FC236}">
                    <a16:creationId xmlns:a16="http://schemas.microsoft.com/office/drawing/2014/main" id="{722F7AB9-B0A5-6044-B508-D44E1E4AC7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9295" y="786793"/>
                <a:ext cx="826550" cy="826550"/>
              </a:xfrm>
              <a:prstGeom prst="ellipse">
                <a:avLst/>
              </a:prstGeom>
            </p:spPr>
          </p:pic>
          <p:pic>
            <p:nvPicPr>
              <p:cNvPr id="20" name="Bildobjekt 19">
                <a:extLst>
                  <a:ext uri="{FF2B5EF4-FFF2-40B4-BE49-F238E27FC236}">
                    <a16:creationId xmlns:a16="http://schemas.microsoft.com/office/drawing/2014/main" id="{9BB415E8-E946-7943-8C14-C425390ADB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0405"/>
              <a:stretch/>
            </p:blipFill>
            <p:spPr>
              <a:xfrm>
                <a:off x="4284219" y="1227558"/>
                <a:ext cx="573145" cy="586993"/>
              </a:xfrm>
              <a:prstGeom prst="ellipse">
                <a:avLst/>
              </a:prstGeom>
            </p:spPr>
          </p:pic>
        </p:grp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FF33AD2B-7CF8-F14F-BBEC-E8AB61D7D7DF}"/>
              </a:ext>
            </a:extLst>
          </p:cNvPr>
          <p:cNvSpPr/>
          <p:nvPr/>
        </p:nvSpPr>
        <p:spPr>
          <a:xfrm>
            <a:off x="6730305" y="1416298"/>
            <a:ext cx="2023514" cy="4001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sz="2000" dirty="0"/>
              <a:t>1 euro = 100 cent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E4EBBC5F-E1D3-0B4C-83FA-3B35070DC733}"/>
              </a:ext>
            </a:extLst>
          </p:cNvPr>
          <p:cNvGrpSpPr/>
          <p:nvPr/>
        </p:nvGrpSpPr>
        <p:grpSpPr>
          <a:xfrm>
            <a:off x="2160321" y="2122949"/>
            <a:ext cx="4485304" cy="1172719"/>
            <a:chOff x="2160321" y="2122949"/>
            <a:chExt cx="4485304" cy="1172719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5E8CCE31-537D-4340-9FBA-0946F9E9D21E}"/>
                </a:ext>
              </a:extLst>
            </p:cNvPr>
            <p:cNvSpPr/>
            <p:nvPr/>
          </p:nvSpPr>
          <p:spPr>
            <a:xfrm>
              <a:off x="2160321" y="2329592"/>
              <a:ext cx="289650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I Sverige använder vi kronor och ören.</a:t>
              </a:r>
            </a:p>
          </p:txBody>
        </p:sp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C381B45C-E0D9-A244-9141-DD7BCF741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847" t="1" b="32669"/>
            <a:stretch/>
          </p:blipFill>
          <p:spPr>
            <a:xfrm>
              <a:off x="4588082" y="2122949"/>
              <a:ext cx="2057543" cy="1172719"/>
            </a:xfrm>
            <a:prstGeom prst="ellipse">
              <a:avLst/>
            </a:prstGeom>
          </p:spPr>
        </p:pic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89FDBF96-5288-F549-B6C6-C9318C6BB49D}"/>
              </a:ext>
            </a:extLst>
          </p:cNvPr>
          <p:cNvSpPr/>
          <p:nvPr/>
        </p:nvSpPr>
        <p:spPr>
          <a:xfrm>
            <a:off x="6745359" y="2509253"/>
            <a:ext cx="2023514" cy="4001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sz="2000" dirty="0"/>
              <a:t>1 krona = 100 öre</a:t>
            </a:r>
          </a:p>
        </p:txBody>
      </p:sp>
    </p:spTree>
    <p:extLst>
      <p:ext uri="{BB962C8B-B14F-4D97-AF65-F5344CB8AC3E}">
        <p14:creationId xmlns:p14="http://schemas.microsoft.com/office/powerpoint/2010/main" val="31584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2" grpId="0"/>
      <p:bldP spid="22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FAC4842A-2D8E-9042-8FB7-9F0435D0BDD0}"/>
              </a:ext>
            </a:extLst>
          </p:cNvPr>
          <p:cNvSpPr/>
          <p:nvPr/>
        </p:nvSpPr>
        <p:spPr>
          <a:xfrm>
            <a:off x="3829149" y="556080"/>
            <a:ext cx="1485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Tallinjen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A7096128-B4FB-D14B-93A6-CA748787340D}"/>
              </a:ext>
            </a:extLst>
          </p:cNvPr>
          <p:cNvSpPr/>
          <p:nvPr/>
        </p:nvSpPr>
        <p:spPr>
          <a:xfrm>
            <a:off x="1445434" y="1437127"/>
            <a:ext cx="7738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På den här </a:t>
            </a:r>
            <a:r>
              <a:rPr lang="sv-SE" sz="2000" i="1" dirty="0">
                <a:solidFill>
                  <a:srgbClr val="C00000"/>
                </a:solidFill>
              </a:rPr>
              <a:t>tallinjen</a:t>
            </a:r>
            <a:r>
              <a:rPr lang="sv-SE" sz="2000" dirty="0"/>
              <a:t> har vi markerat alla heltal från 0 till 10.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849EF1EE-CCB5-A945-AEBE-17C12F260B6F}"/>
              </a:ext>
            </a:extLst>
          </p:cNvPr>
          <p:cNvGrpSpPr/>
          <p:nvPr/>
        </p:nvGrpSpPr>
        <p:grpSpPr>
          <a:xfrm>
            <a:off x="1592391" y="3922520"/>
            <a:ext cx="6375400" cy="1314926"/>
            <a:chOff x="1384300" y="1571625"/>
            <a:chExt cx="6375400" cy="1314926"/>
          </a:xfrm>
        </p:grpSpPr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71E4C95-D989-8647-9ADC-AB46547C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4300" y="1571625"/>
              <a:ext cx="6375400" cy="1314926"/>
            </a:xfrm>
            <a:prstGeom prst="rect">
              <a:avLst/>
            </a:prstGeom>
          </p:spPr>
        </p:pic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0534790A-ADF2-8C42-8F42-899633CB311A}"/>
                </a:ext>
              </a:extLst>
            </p:cNvPr>
            <p:cNvGrpSpPr/>
            <p:nvPr/>
          </p:nvGrpSpPr>
          <p:grpSpPr>
            <a:xfrm>
              <a:off x="2004294" y="1643590"/>
              <a:ext cx="520361" cy="645534"/>
              <a:chOff x="2004294" y="1643590"/>
              <a:chExt cx="520361" cy="645534"/>
            </a:xfrm>
          </p:grpSpPr>
          <p:pic>
            <p:nvPicPr>
              <p:cNvPr id="29" name="Bildobjekt 28">
                <a:extLst>
                  <a:ext uri="{FF2B5EF4-FFF2-40B4-BE49-F238E27FC236}">
                    <a16:creationId xmlns:a16="http://schemas.microsoft.com/office/drawing/2014/main" id="{EDF47871-AE06-F347-83C5-0470693BA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30" name="Bildobjekt 29">
                <a:extLst>
                  <a:ext uri="{FF2B5EF4-FFF2-40B4-BE49-F238E27FC236}">
                    <a16:creationId xmlns:a16="http://schemas.microsoft.com/office/drawing/2014/main" id="{44F4108C-96E1-3D4E-A8AE-B6A17F1E7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26CBB3B1-1591-2943-92CC-BF594942B6AA}"/>
                </a:ext>
              </a:extLst>
            </p:cNvPr>
            <p:cNvGrpSpPr/>
            <p:nvPr/>
          </p:nvGrpSpPr>
          <p:grpSpPr>
            <a:xfrm>
              <a:off x="2951651" y="1643590"/>
              <a:ext cx="520361" cy="645534"/>
              <a:chOff x="2004294" y="1643590"/>
              <a:chExt cx="520361" cy="645534"/>
            </a:xfrm>
          </p:grpSpPr>
          <p:pic>
            <p:nvPicPr>
              <p:cNvPr id="27" name="Bildobjekt 26">
                <a:extLst>
                  <a:ext uri="{FF2B5EF4-FFF2-40B4-BE49-F238E27FC236}">
                    <a16:creationId xmlns:a16="http://schemas.microsoft.com/office/drawing/2014/main" id="{F9C45F92-5390-A34C-96E4-7426F68ED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28" name="Bildobjekt 27">
                <a:extLst>
                  <a:ext uri="{FF2B5EF4-FFF2-40B4-BE49-F238E27FC236}">
                    <a16:creationId xmlns:a16="http://schemas.microsoft.com/office/drawing/2014/main" id="{DB5D87EE-9F6B-2B4C-AD0D-CF966C91E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A98964B6-061E-534F-B628-702A0AB26813}"/>
                </a:ext>
              </a:extLst>
            </p:cNvPr>
            <p:cNvGrpSpPr/>
            <p:nvPr/>
          </p:nvGrpSpPr>
          <p:grpSpPr>
            <a:xfrm>
              <a:off x="4998995" y="1640534"/>
              <a:ext cx="520361" cy="645534"/>
              <a:chOff x="2004294" y="1643590"/>
              <a:chExt cx="520361" cy="645534"/>
            </a:xfrm>
          </p:grpSpPr>
          <p:pic>
            <p:nvPicPr>
              <p:cNvPr id="25" name="Bildobjekt 24">
                <a:extLst>
                  <a:ext uri="{FF2B5EF4-FFF2-40B4-BE49-F238E27FC236}">
                    <a16:creationId xmlns:a16="http://schemas.microsoft.com/office/drawing/2014/main" id="{EF8E2282-CFC5-354A-BD1C-93BFB8267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907795" y="1865263"/>
                <a:ext cx="520361" cy="327362"/>
              </a:xfrm>
              <a:prstGeom prst="rect">
                <a:avLst/>
              </a:prstGeom>
            </p:spPr>
          </p:pic>
          <p:pic>
            <p:nvPicPr>
              <p:cNvPr id="26" name="Bildobjekt 25">
                <a:extLst>
                  <a:ext uri="{FF2B5EF4-FFF2-40B4-BE49-F238E27FC236}">
                    <a16:creationId xmlns:a16="http://schemas.microsoft.com/office/drawing/2014/main" id="{3C346F45-F3B3-B94E-93B9-E78F3D6DED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294" y="1643590"/>
                <a:ext cx="520361" cy="327362"/>
              </a:xfrm>
              <a:prstGeom prst="rect">
                <a:avLst/>
              </a:prstGeom>
            </p:spPr>
          </p:pic>
        </p:grpSp>
      </p:grpSp>
      <p:sp>
        <p:nvSpPr>
          <p:cNvPr id="31" name="Rektangel 30">
            <a:extLst>
              <a:ext uri="{FF2B5EF4-FFF2-40B4-BE49-F238E27FC236}">
                <a16:creationId xmlns:a16="http://schemas.microsoft.com/office/drawing/2014/main" id="{845DA002-3F85-4C43-9A49-7699DCBC8379}"/>
              </a:ext>
            </a:extLst>
          </p:cNvPr>
          <p:cNvSpPr/>
          <p:nvPr/>
        </p:nvSpPr>
        <p:spPr>
          <a:xfrm>
            <a:off x="1445434" y="1877908"/>
            <a:ext cx="6980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Avståndet mellan två heltal är indelat i tio lika delar, tiondelar.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B972109C-EDC0-C645-BB9D-F43519CB4797}"/>
              </a:ext>
            </a:extLst>
          </p:cNvPr>
          <p:cNvSpPr/>
          <p:nvPr/>
        </p:nvSpPr>
        <p:spPr>
          <a:xfrm>
            <a:off x="2611241" y="2735425"/>
            <a:ext cx="476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markerar talen </a:t>
            </a:r>
            <a:r>
              <a:rPr lang="sv-SE" sz="2000" b="1" dirty="0">
                <a:solidFill>
                  <a:srgbClr val="C00000"/>
                </a:solidFill>
              </a:rPr>
              <a:t>0,7 </a:t>
            </a:r>
            <a:r>
              <a:rPr lang="sv-SE" sz="2000" dirty="0"/>
              <a:t>och </a:t>
            </a:r>
            <a:r>
              <a:rPr lang="sv-SE" sz="2000" b="1" dirty="0">
                <a:solidFill>
                  <a:srgbClr val="C00000"/>
                </a:solidFill>
              </a:rPr>
              <a:t>2,5</a:t>
            </a:r>
            <a:r>
              <a:rPr lang="sv-SE" sz="2000" dirty="0"/>
              <a:t> samt </a:t>
            </a:r>
            <a:r>
              <a:rPr lang="sv-SE" sz="2000" b="1" dirty="0">
                <a:solidFill>
                  <a:srgbClr val="C00000"/>
                </a:solidFill>
              </a:rPr>
              <a:t>6,3</a:t>
            </a:r>
            <a:r>
              <a:rPr lang="sv-SE" sz="2000" dirty="0"/>
              <a:t>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848EBCF-00F7-E44C-8253-F21E5DF4C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933" y="4066256"/>
            <a:ext cx="401308" cy="59182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B5D98D0-70E5-0244-8F56-890B6FD78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647" y="4097898"/>
            <a:ext cx="425004" cy="59182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5239FC0-F6F9-8747-A0E3-7AF864AC4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086" y="4075101"/>
            <a:ext cx="386746" cy="5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6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A86A367-B8D7-0146-BD06-E4D28F981354}"/>
              </a:ext>
            </a:extLst>
          </p:cNvPr>
          <p:cNvSpPr/>
          <p:nvPr/>
        </p:nvSpPr>
        <p:spPr>
          <a:xfrm>
            <a:off x="3857774" y="171971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53B46F9-8AE2-1843-BE8D-15FFCE2B63A2}"/>
              </a:ext>
            </a:extLst>
          </p:cNvPr>
          <p:cNvSpPr/>
          <p:nvPr/>
        </p:nvSpPr>
        <p:spPr>
          <a:xfrm>
            <a:off x="2175794" y="667490"/>
            <a:ext cx="5186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Mät sträckan. Skriv längden på tre olika sätt.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E975ED5-7380-7A4C-BE70-EAE405C89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703"/>
          <a:stretch/>
        </p:blipFill>
        <p:spPr>
          <a:xfrm>
            <a:off x="3107273" y="1453250"/>
            <a:ext cx="4255334" cy="594274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8579EC27-1626-104A-ABCA-25366B93E2E4}"/>
              </a:ext>
            </a:extLst>
          </p:cNvPr>
          <p:cNvGrpSpPr/>
          <p:nvPr/>
        </p:nvGrpSpPr>
        <p:grpSpPr>
          <a:xfrm>
            <a:off x="3390689" y="1202554"/>
            <a:ext cx="1173691" cy="222593"/>
            <a:chOff x="5084931" y="2566027"/>
            <a:chExt cx="550806" cy="110557"/>
          </a:xfrm>
        </p:grpSpPr>
        <p:cxnSp>
          <p:nvCxnSpPr>
            <p:cNvPr id="6" name="Rak 5">
              <a:extLst>
                <a:ext uri="{FF2B5EF4-FFF2-40B4-BE49-F238E27FC236}">
                  <a16:creationId xmlns:a16="http://schemas.microsoft.com/office/drawing/2014/main" id="{3494B1D0-DD6A-6B4C-A7BC-C05E63D9D06C}"/>
                </a:ext>
              </a:extLst>
            </p:cNvPr>
            <p:cNvCxnSpPr>
              <a:cxnSpLocks/>
            </p:cNvCxnSpPr>
            <p:nvPr/>
          </p:nvCxnSpPr>
          <p:spPr>
            <a:xfrm>
              <a:off x="5084931" y="2620163"/>
              <a:ext cx="55080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AD01740-DC87-A249-97D5-2BE667CD4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4931" y="2566027"/>
              <a:ext cx="0" cy="1082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Rak 7">
              <a:extLst>
                <a:ext uri="{FF2B5EF4-FFF2-40B4-BE49-F238E27FC236}">
                  <a16:creationId xmlns:a16="http://schemas.microsoft.com/office/drawing/2014/main" id="{621AB3BA-4577-5548-92E0-F5031FA20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5737" y="2568313"/>
              <a:ext cx="0" cy="1082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F1A195EC-BA4B-3C48-9D72-2A4E95A4E696}"/>
              </a:ext>
            </a:extLst>
          </p:cNvPr>
          <p:cNvSpPr/>
          <p:nvPr/>
        </p:nvSpPr>
        <p:spPr>
          <a:xfrm>
            <a:off x="2261919" y="2495685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853F5F0C-DD11-2540-ABD3-F8214071F99A}"/>
              </a:ext>
            </a:extLst>
          </p:cNvPr>
          <p:cNvGrpSpPr/>
          <p:nvPr/>
        </p:nvGrpSpPr>
        <p:grpSpPr>
          <a:xfrm>
            <a:off x="3107273" y="2514540"/>
            <a:ext cx="3636427" cy="400110"/>
            <a:chOff x="2451969" y="6060838"/>
            <a:chExt cx="3636427" cy="400110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FE2219AE-92AB-3444-9136-6717F7FFA6B2}"/>
                </a:ext>
              </a:extLst>
            </p:cNvPr>
            <p:cNvSpPr/>
            <p:nvPr/>
          </p:nvSpPr>
          <p:spPr>
            <a:xfrm>
              <a:off x="2451969" y="6060838"/>
              <a:ext cx="36364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23 mm </a:t>
              </a:r>
              <a:r>
                <a:rPr lang="sv-SE" sz="2000" dirty="0">
                  <a:latin typeface="+mn-lt"/>
                </a:rPr>
                <a:t>=</a:t>
              </a:r>
              <a:r>
                <a:rPr lang="sv-SE" sz="2000" dirty="0">
                  <a:latin typeface="Bradley Hand" pitchFamily="2" charset="77"/>
                </a:rPr>
                <a:t> 2 cm 3 mm </a:t>
              </a:r>
              <a:r>
                <a:rPr lang="sv-SE" sz="2000" dirty="0"/>
                <a:t>= </a:t>
              </a:r>
              <a:r>
                <a:rPr lang="sv-SE" sz="2000" dirty="0">
                  <a:latin typeface="Bradley Hand" pitchFamily="2" charset="77"/>
                </a:rPr>
                <a:t>2,3 cm </a:t>
              </a:r>
              <a:endParaRPr lang="sv-SE" sz="2000" dirty="0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075229B5-54AB-BD48-9C92-3F4E4A3D7DD1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92E3B422-47F2-884B-8D63-CF8D56CCFD51}"/>
              </a:ext>
            </a:extLst>
          </p:cNvPr>
          <p:cNvSpPr/>
          <p:nvPr/>
        </p:nvSpPr>
        <p:spPr>
          <a:xfrm>
            <a:off x="3944554" y="3866654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6E93022-2E78-DD4E-92B9-56760329729F}"/>
              </a:ext>
            </a:extLst>
          </p:cNvPr>
          <p:cNvSpPr/>
          <p:nvPr/>
        </p:nvSpPr>
        <p:spPr>
          <a:xfrm>
            <a:off x="3319080" y="4446724"/>
            <a:ext cx="2893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Skriv längderna i meter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935C76F-FA5A-3E43-A191-F2070A80E98D}"/>
              </a:ext>
            </a:extLst>
          </p:cNvPr>
          <p:cNvSpPr/>
          <p:nvPr/>
        </p:nvSpPr>
        <p:spPr>
          <a:xfrm>
            <a:off x="2360858" y="484444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2434B4D-0446-E84C-A932-6017477FD228}"/>
              </a:ext>
            </a:extLst>
          </p:cNvPr>
          <p:cNvSpPr/>
          <p:nvPr/>
        </p:nvSpPr>
        <p:spPr>
          <a:xfrm>
            <a:off x="4714488" y="4836639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A070978A-601A-154D-BD59-28EC991DCDF1}"/>
              </a:ext>
            </a:extLst>
          </p:cNvPr>
          <p:cNvSpPr/>
          <p:nvPr/>
        </p:nvSpPr>
        <p:spPr>
          <a:xfrm>
            <a:off x="2681850" y="4849226"/>
            <a:ext cx="1589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 m 65 cm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340181A9-A8AC-3C4D-AA37-3B9335ECD487}"/>
              </a:ext>
            </a:extLst>
          </p:cNvPr>
          <p:cNvSpPr/>
          <p:nvPr/>
        </p:nvSpPr>
        <p:spPr>
          <a:xfrm>
            <a:off x="5049796" y="4836639"/>
            <a:ext cx="1419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2 m 34 cm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0E0F7F16-317A-A14E-B6B3-BA5B1C206E1D}"/>
              </a:ext>
            </a:extLst>
          </p:cNvPr>
          <p:cNvSpPr/>
          <p:nvPr/>
        </p:nvSpPr>
        <p:spPr>
          <a:xfrm>
            <a:off x="2473726" y="5857527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8257FA7A-C408-A04E-863D-0C3888428CE1}"/>
              </a:ext>
            </a:extLst>
          </p:cNvPr>
          <p:cNvGrpSpPr/>
          <p:nvPr/>
        </p:nvGrpSpPr>
        <p:grpSpPr>
          <a:xfrm>
            <a:off x="3319080" y="5876382"/>
            <a:ext cx="1414465" cy="400110"/>
            <a:chOff x="2451969" y="6060838"/>
            <a:chExt cx="1414465" cy="400110"/>
          </a:xfrm>
        </p:grpSpPr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1E28F9BD-14FE-0346-843C-1C53CA7B8799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1,65 m</a:t>
              </a:r>
              <a:endParaRPr lang="sv-SE" sz="2000" dirty="0"/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4A5C6E68-2DD7-5647-9DF2-8775639F0F3D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87B632EC-1860-AB43-B9CA-ABDECF581D4A}"/>
              </a:ext>
            </a:extLst>
          </p:cNvPr>
          <p:cNvGrpSpPr/>
          <p:nvPr/>
        </p:nvGrpSpPr>
        <p:grpSpPr>
          <a:xfrm>
            <a:off x="5049796" y="5878978"/>
            <a:ext cx="1414465" cy="400110"/>
            <a:chOff x="2451969" y="6060838"/>
            <a:chExt cx="1414465" cy="400110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29A97041-D505-7742-8421-05347CE27006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2,34 m</a:t>
              </a:r>
              <a:endParaRPr lang="sv-SE" sz="2000" dirty="0"/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6A14F19E-88F8-8845-8BB8-AC57FD15153D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28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23" grpId="0"/>
      <p:bldP spid="24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92E3B422-47F2-884B-8D63-CF8D56CCFD51}"/>
              </a:ext>
            </a:extLst>
          </p:cNvPr>
          <p:cNvSpPr/>
          <p:nvPr/>
        </p:nvSpPr>
        <p:spPr>
          <a:xfrm>
            <a:off x="3909133" y="492833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6E93022-2E78-DD4E-92B9-56760329729F}"/>
              </a:ext>
            </a:extLst>
          </p:cNvPr>
          <p:cNvSpPr/>
          <p:nvPr/>
        </p:nvSpPr>
        <p:spPr>
          <a:xfrm>
            <a:off x="3741467" y="1104200"/>
            <a:ext cx="2893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Skriv i kronor.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935C76F-FA5A-3E43-A191-F2070A80E98D}"/>
              </a:ext>
            </a:extLst>
          </p:cNvPr>
          <p:cNvSpPr/>
          <p:nvPr/>
        </p:nvSpPr>
        <p:spPr>
          <a:xfrm>
            <a:off x="1878623" y="1568652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2434B4D-0446-E84C-A932-6017477FD228}"/>
              </a:ext>
            </a:extLst>
          </p:cNvPr>
          <p:cNvSpPr/>
          <p:nvPr/>
        </p:nvSpPr>
        <p:spPr>
          <a:xfrm>
            <a:off x="4232253" y="1560849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A070978A-601A-154D-BD59-28EC991DCDF1}"/>
              </a:ext>
            </a:extLst>
          </p:cNvPr>
          <p:cNvSpPr/>
          <p:nvPr/>
        </p:nvSpPr>
        <p:spPr>
          <a:xfrm>
            <a:off x="2199615" y="1573436"/>
            <a:ext cx="1589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8 kr 50 öre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340181A9-A8AC-3C4D-AA37-3B9335ECD487}"/>
              </a:ext>
            </a:extLst>
          </p:cNvPr>
          <p:cNvSpPr/>
          <p:nvPr/>
        </p:nvSpPr>
        <p:spPr>
          <a:xfrm>
            <a:off x="4567561" y="1560849"/>
            <a:ext cx="1419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14 kr 75 öre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0E0F7F16-317A-A14E-B6B3-BA5B1C206E1D}"/>
              </a:ext>
            </a:extLst>
          </p:cNvPr>
          <p:cNvSpPr/>
          <p:nvPr/>
        </p:nvSpPr>
        <p:spPr>
          <a:xfrm>
            <a:off x="1927948" y="2382379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8257FA7A-C408-A04E-863D-0C3888428CE1}"/>
              </a:ext>
            </a:extLst>
          </p:cNvPr>
          <p:cNvGrpSpPr/>
          <p:nvPr/>
        </p:nvGrpSpPr>
        <p:grpSpPr>
          <a:xfrm>
            <a:off x="2773302" y="2401234"/>
            <a:ext cx="1414465" cy="400110"/>
            <a:chOff x="2451969" y="6060838"/>
            <a:chExt cx="1414465" cy="400110"/>
          </a:xfrm>
        </p:grpSpPr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1E28F9BD-14FE-0346-843C-1C53CA7B8799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8,50 kr</a:t>
              </a:r>
              <a:endParaRPr lang="sv-SE" sz="2000" dirty="0"/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4A5C6E68-2DD7-5647-9DF2-8775639F0F3D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87B632EC-1860-AB43-B9CA-ABDECF581D4A}"/>
              </a:ext>
            </a:extLst>
          </p:cNvPr>
          <p:cNvGrpSpPr/>
          <p:nvPr/>
        </p:nvGrpSpPr>
        <p:grpSpPr>
          <a:xfrm>
            <a:off x="4504018" y="2403830"/>
            <a:ext cx="1868059" cy="400110"/>
            <a:chOff x="2451969" y="6060838"/>
            <a:chExt cx="1868059" cy="400110"/>
          </a:xfrm>
        </p:grpSpPr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29A97041-D505-7742-8421-05347CE27006}"/>
                </a:ext>
              </a:extLst>
            </p:cNvPr>
            <p:cNvSpPr/>
            <p:nvPr/>
          </p:nvSpPr>
          <p:spPr>
            <a:xfrm>
              <a:off x="2451969" y="6060838"/>
              <a:ext cx="18680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14,75 kr</a:t>
              </a:r>
              <a:endParaRPr lang="sv-SE" sz="2000" dirty="0"/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6A14F19E-88F8-8845-8BB8-AC57FD15153D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C78A39C0-17DB-0F47-8EFA-C12214B8C6DF}"/>
              </a:ext>
            </a:extLst>
          </p:cNvPr>
          <p:cNvSpPr/>
          <p:nvPr/>
        </p:nvSpPr>
        <p:spPr>
          <a:xfrm>
            <a:off x="6387063" y="1533355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BE91B2D-1B51-7648-B2E2-36BDDE86AA86}"/>
              </a:ext>
            </a:extLst>
          </p:cNvPr>
          <p:cNvSpPr/>
          <p:nvPr/>
        </p:nvSpPr>
        <p:spPr>
          <a:xfrm>
            <a:off x="6634748" y="1555755"/>
            <a:ext cx="1419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60 öre</a:t>
            </a:r>
          </a:p>
        </p:txBody>
      </p:sp>
      <p:grpSp>
        <p:nvGrpSpPr>
          <p:cNvPr id="41" name="Grupp 40">
            <a:extLst>
              <a:ext uri="{FF2B5EF4-FFF2-40B4-BE49-F238E27FC236}">
                <a16:creationId xmlns:a16="http://schemas.microsoft.com/office/drawing/2014/main" id="{65DCC034-5FC7-F34F-9F16-1B3B9F19E3D6}"/>
              </a:ext>
            </a:extLst>
          </p:cNvPr>
          <p:cNvGrpSpPr/>
          <p:nvPr/>
        </p:nvGrpSpPr>
        <p:grpSpPr>
          <a:xfrm>
            <a:off x="6391536" y="2376336"/>
            <a:ext cx="1868059" cy="400110"/>
            <a:chOff x="2451969" y="6060838"/>
            <a:chExt cx="1868059" cy="400110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9E07BA86-0D80-B748-BB76-46CE78AD90D2}"/>
                </a:ext>
              </a:extLst>
            </p:cNvPr>
            <p:cNvSpPr/>
            <p:nvPr/>
          </p:nvSpPr>
          <p:spPr>
            <a:xfrm>
              <a:off x="2451969" y="6060838"/>
              <a:ext cx="18680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0,60 kr</a:t>
              </a:r>
              <a:endParaRPr lang="sv-SE" sz="2000" dirty="0"/>
            </a:p>
          </p:txBody>
        </p: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1253961B-6EFD-694B-BCF7-671972FB906C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22AC2553-AD1F-4049-92CE-83839F69CF2E}"/>
              </a:ext>
            </a:extLst>
          </p:cNvPr>
          <p:cNvSpPr/>
          <p:nvPr/>
        </p:nvSpPr>
        <p:spPr>
          <a:xfrm>
            <a:off x="3985041" y="3273985"/>
            <a:ext cx="1080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2FCAC8D-7D7B-9C48-A34E-9AABE1446986}"/>
              </a:ext>
            </a:extLst>
          </p:cNvPr>
          <p:cNvSpPr/>
          <p:nvPr/>
        </p:nvSpPr>
        <p:spPr>
          <a:xfrm>
            <a:off x="3089772" y="3730020"/>
            <a:ext cx="3861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Vilka tal pekar pilarna på? 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B56AB80-A7D5-4E4C-95C4-CDBB069B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27" y="4171633"/>
            <a:ext cx="6240995" cy="1234967"/>
          </a:xfrm>
          <a:prstGeom prst="rect">
            <a:avLst/>
          </a:prstGeom>
        </p:spPr>
      </p:pic>
      <p:sp>
        <p:nvSpPr>
          <p:cNvPr id="46" name="Rektangel 45">
            <a:extLst>
              <a:ext uri="{FF2B5EF4-FFF2-40B4-BE49-F238E27FC236}">
                <a16:creationId xmlns:a16="http://schemas.microsoft.com/office/drawing/2014/main" id="{B94F5B54-73BE-FA4C-B868-3B084C01A10E}"/>
              </a:ext>
            </a:extLst>
          </p:cNvPr>
          <p:cNvSpPr/>
          <p:nvPr/>
        </p:nvSpPr>
        <p:spPr>
          <a:xfrm>
            <a:off x="1333063" y="5943606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47" name="Grupp 46">
            <a:extLst>
              <a:ext uri="{FF2B5EF4-FFF2-40B4-BE49-F238E27FC236}">
                <a16:creationId xmlns:a16="http://schemas.microsoft.com/office/drawing/2014/main" id="{93505215-F130-2E4E-ACE2-373D363DEAD0}"/>
              </a:ext>
            </a:extLst>
          </p:cNvPr>
          <p:cNvGrpSpPr/>
          <p:nvPr/>
        </p:nvGrpSpPr>
        <p:grpSpPr>
          <a:xfrm>
            <a:off x="2178417" y="5962461"/>
            <a:ext cx="1040895" cy="400110"/>
            <a:chOff x="2451969" y="6060838"/>
            <a:chExt cx="1040895" cy="400110"/>
          </a:xfrm>
        </p:grpSpPr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6AF08C26-266C-9C4A-9B93-8B873E83066C}"/>
                </a:ext>
              </a:extLst>
            </p:cNvPr>
            <p:cNvSpPr/>
            <p:nvPr/>
          </p:nvSpPr>
          <p:spPr>
            <a:xfrm>
              <a:off x="2451969" y="6060838"/>
              <a:ext cx="10408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1,5</a:t>
              </a:r>
              <a:endParaRPr lang="sv-SE" sz="2000" dirty="0"/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09E377E5-32B3-4049-AB83-BB48ACC6588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50" name="Grupp 49">
            <a:extLst>
              <a:ext uri="{FF2B5EF4-FFF2-40B4-BE49-F238E27FC236}">
                <a16:creationId xmlns:a16="http://schemas.microsoft.com/office/drawing/2014/main" id="{B9E42FE3-F0C0-3B42-8690-9A07B8C86C3A}"/>
              </a:ext>
            </a:extLst>
          </p:cNvPr>
          <p:cNvGrpSpPr/>
          <p:nvPr/>
        </p:nvGrpSpPr>
        <p:grpSpPr>
          <a:xfrm>
            <a:off x="3388685" y="5962461"/>
            <a:ext cx="1040896" cy="400110"/>
            <a:chOff x="2451970" y="6060838"/>
            <a:chExt cx="1040896" cy="400110"/>
          </a:xfrm>
        </p:grpSpPr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754EA42F-DAB3-AA4D-9A64-BA1FCA5316E0}"/>
                </a:ext>
              </a:extLst>
            </p:cNvPr>
            <p:cNvSpPr/>
            <p:nvPr/>
          </p:nvSpPr>
          <p:spPr>
            <a:xfrm>
              <a:off x="2451970" y="6060838"/>
              <a:ext cx="10408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3,7</a:t>
              </a:r>
              <a:endParaRPr lang="sv-SE" sz="2000" dirty="0"/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DEB46AC2-396D-A54B-A4AD-829F6B929376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53" name="Grupp 52">
            <a:extLst>
              <a:ext uri="{FF2B5EF4-FFF2-40B4-BE49-F238E27FC236}">
                <a16:creationId xmlns:a16="http://schemas.microsoft.com/office/drawing/2014/main" id="{D8830B5D-B072-304E-BE48-A5B6E00EB437}"/>
              </a:ext>
            </a:extLst>
          </p:cNvPr>
          <p:cNvGrpSpPr/>
          <p:nvPr/>
        </p:nvGrpSpPr>
        <p:grpSpPr>
          <a:xfrm>
            <a:off x="4567561" y="5943606"/>
            <a:ext cx="905869" cy="400110"/>
            <a:chOff x="2451969" y="6060838"/>
            <a:chExt cx="905869" cy="400110"/>
          </a:xfrm>
        </p:grpSpPr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CBFECD16-F271-724C-8588-08AFFC64F322}"/>
                </a:ext>
              </a:extLst>
            </p:cNvPr>
            <p:cNvSpPr/>
            <p:nvPr/>
          </p:nvSpPr>
          <p:spPr>
            <a:xfrm>
              <a:off x="2451969" y="6060838"/>
              <a:ext cx="9058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5,2</a:t>
              </a:r>
              <a:endParaRPr lang="sv-SE" sz="2000" dirty="0"/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FC31BA72-DA26-2547-80DE-0D44ED4524CD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56" name="Grupp 55">
            <a:extLst>
              <a:ext uri="{FF2B5EF4-FFF2-40B4-BE49-F238E27FC236}">
                <a16:creationId xmlns:a16="http://schemas.microsoft.com/office/drawing/2014/main" id="{97512F1A-7845-484A-9304-60AAE04D2017}"/>
              </a:ext>
            </a:extLst>
          </p:cNvPr>
          <p:cNvGrpSpPr/>
          <p:nvPr/>
        </p:nvGrpSpPr>
        <p:grpSpPr>
          <a:xfrm>
            <a:off x="5777828" y="5962461"/>
            <a:ext cx="905869" cy="400110"/>
            <a:chOff x="2451969" y="6060838"/>
            <a:chExt cx="905869" cy="400110"/>
          </a:xfrm>
        </p:grpSpPr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C3265293-58DD-D54B-AAB5-FE6EC18D756B}"/>
                </a:ext>
              </a:extLst>
            </p:cNvPr>
            <p:cNvSpPr/>
            <p:nvPr/>
          </p:nvSpPr>
          <p:spPr>
            <a:xfrm>
              <a:off x="2451969" y="6060838"/>
              <a:ext cx="9058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d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8,4</a:t>
              </a:r>
              <a:endParaRPr lang="sv-SE" sz="2000" dirty="0"/>
            </a:p>
          </p:txBody>
        </p: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D8C47D8D-2DDC-6048-8075-3BFCB08CB89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3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  <p:bldP spid="30" grpId="0"/>
      <p:bldP spid="31" grpId="0"/>
      <p:bldP spid="32" grpId="0"/>
      <p:bldP spid="33" grpId="0"/>
      <p:bldP spid="27" grpId="0"/>
      <p:bldP spid="28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35747</TotalTime>
  <Words>405</Words>
  <Application>Microsoft Macintosh PowerPoint</Application>
  <PresentationFormat>Bildspel på skärmen (4:3)</PresentationFormat>
  <Paragraphs>73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354</cp:revision>
  <dcterms:created xsi:type="dcterms:W3CDTF">2017-04-10T07:17:33Z</dcterms:created>
  <dcterms:modified xsi:type="dcterms:W3CDTF">2020-08-05T11:35:49Z</dcterms:modified>
</cp:coreProperties>
</file>