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52" r:id="rId2"/>
    <p:sldId id="349" r:id="rId3"/>
    <p:sldId id="353" r:id="rId4"/>
    <p:sldId id="354" r:id="rId5"/>
    <p:sldId id="355" r:id="rId6"/>
    <p:sldId id="356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13" autoAdjust="0"/>
    <p:restoredTop sz="99052" autoAdjust="0"/>
  </p:normalViewPr>
  <p:slideViewPr>
    <p:cSldViewPr snapToGrid="0" snapToObjects="1">
      <p:cViewPr varScale="1">
        <p:scale>
          <a:sx n="113" d="100"/>
          <a:sy n="113" d="100"/>
        </p:scale>
        <p:origin x="10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BEEFDFDB-36A9-2540-ADD8-E776DD48A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221430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3.5		                      	     Tabeller och diagram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4809CB7-929E-9041-AD69-32B2EA69C8DA}"/>
              </a:ext>
            </a:extLst>
          </p:cNvPr>
          <p:cNvSpPr/>
          <p:nvPr/>
        </p:nvSpPr>
        <p:spPr>
          <a:xfrm>
            <a:off x="3676050" y="831123"/>
            <a:ext cx="252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Olika sorters tabeller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2CFDDEA-D0A4-7741-BE6B-1842910536E3}"/>
              </a:ext>
            </a:extLst>
          </p:cNvPr>
          <p:cNvSpPr/>
          <p:nvPr/>
        </p:nvSpPr>
        <p:spPr>
          <a:xfrm>
            <a:off x="719146" y="1844875"/>
            <a:ext cx="3096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vanlig sorts </a:t>
            </a:r>
            <a:r>
              <a:rPr lang="sv-SE" sz="2000" i="1" dirty="0">
                <a:solidFill>
                  <a:srgbClr val="C00000"/>
                </a:solidFill>
              </a:rPr>
              <a:t>tabell</a:t>
            </a:r>
            <a:r>
              <a:rPr lang="sv-SE" sz="2000" i="1" dirty="0"/>
              <a:t> </a:t>
            </a:r>
            <a:r>
              <a:rPr lang="sv-SE" sz="2000" dirty="0"/>
              <a:t>i vardagen är tidtabeller. </a:t>
            </a:r>
          </a:p>
          <a:p>
            <a:endParaRPr lang="sv-SE" sz="2000" dirty="0"/>
          </a:p>
          <a:p>
            <a:r>
              <a:rPr lang="sv-SE" sz="2000" dirty="0"/>
              <a:t>De talar om när till exempel bussar eller tåg avgår och när de kommer fram. 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340CCF3-2C58-0A42-B555-35611519CA2A}"/>
              </a:ext>
            </a:extLst>
          </p:cNvPr>
          <p:cNvSpPr/>
          <p:nvPr/>
        </p:nvSpPr>
        <p:spPr>
          <a:xfrm>
            <a:off x="688428" y="5049992"/>
            <a:ext cx="3096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Andra typer av tabeller hittar man ofta i tidningar, faktaböcker och på TV. 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A957FE46-B5B0-2746-8749-1B5549790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4"/>
          <a:stretch/>
        </p:blipFill>
        <p:spPr>
          <a:xfrm>
            <a:off x="4338831" y="1684419"/>
            <a:ext cx="4315735" cy="2381183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D7D98E26-90DA-6147-8EC8-0A2250280669}"/>
              </a:ext>
            </a:extLst>
          </p:cNvPr>
          <p:cNvGrpSpPr/>
          <p:nvPr/>
        </p:nvGrpSpPr>
        <p:grpSpPr>
          <a:xfrm>
            <a:off x="4083143" y="4367233"/>
            <a:ext cx="4546822" cy="2381183"/>
            <a:chOff x="4083143" y="4367233"/>
            <a:chExt cx="4546822" cy="2381183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B7166C4D-90BD-F942-9B69-65355C9CE40A}"/>
                </a:ext>
              </a:extLst>
            </p:cNvPr>
            <p:cNvGrpSpPr/>
            <p:nvPr/>
          </p:nvGrpSpPr>
          <p:grpSpPr>
            <a:xfrm>
              <a:off x="4083143" y="5116560"/>
              <a:ext cx="1259764" cy="834310"/>
              <a:chOff x="3260478" y="5307715"/>
              <a:chExt cx="1726349" cy="940782"/>
            </a:xfrm>
          </p:grpSpPr>
          <p:pic>
            <p:nvPicPr>
              <p:cNvPr id="16" name="Bildobjekt 15">
                <a:extLst>
                  <a:ext uri="{FF2B5EF4-FFF2-40B4-BE49-F238E27FC236}">
                    <a16:creationId xmlns:a16="http://schemas.microsoft.com/office/drawing/2014/main" id="{54317010-0CB4-374E-9428-FFE239333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9831" y="5307715"/>
                <a:ext cx="1370209" cy="429762"/>
              </a:xfrm>
              <a:prstGeom prst="rect">
                <a:avLst/>
              </a:prstGeom>
            </p:spPr>
          </p:pic>
          <p:pic>
            <p:nvPicPr>
              <p:cNvPr id="17" name="Bildobjekt 16">
                <a:extLst>
                  <a:ext uri="{FF2B5EF4-FFF2-40B4-BE49-F238E27FC236}">
                    <a16:creationId xmlns:a16="http://schemas.microsoft.com/office/drawing/2014/main" id="{C54E7C88-3A5F-004B-8D2B-A69CFE4A05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9665"/>
              <a:stretch/>
            </p:blipFill>
            <p:spPr>
              <a:xfrm>
                <a:off x="3260478" y="5677296"/>
                <a:ext cx="1726349" cy="571201"/>
              </a:xfrm>
              <a:prstGeom prst="rect">
                <a:avLst/>
              </a:prstGeom>
            </p:spPr>
          </p:pic>
        </p:grpSp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ADFAF30F-20B0-5242-AA86-68C73293C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6956"/>
            <a:stretch/>
          </p:blipFill>
          <p:spPr>
            <a:xfrm>
              <a:off x="6098023" y="4367233"/>
              <a:ext cx="2531942" cy="238118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7276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1954812" y="571248"/>
            <a:ext cx="4521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Det här är en tidtabell för en buss på sträckan Örebro–Västerås.  </a:t>
            </a:r>
          </a:p>
        </p:txBody>
      </p:sp>
      <p:graphicFrame>
        <p:nvGraphicFramePr>
          <p:cNvPr id="19" name="Tabell 18">
            <a:extLst>
              <a:ext uri="{FF2B5EF4-FFF2-40B4-BE49-F238E27FC236}">
                <a16:creationId xmlns:a16="http://schemas.microsoft.com/office/drawing/2014/main" id="{76BB04D0-6EB0-AD4D-BC69-5E3C2B1C3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516623"/>
              </p:ext>
            </p:extLst>
          </p:nvPr>
        </p:nvGraphicFramePr>
        <p:xfrm>
          <a:off x="2494342" y="3456703"/>
          <a:ext cx="3670412" cy="1569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320">
                  <a:extLst>
                    <a:ext uri="{9D8B030D-6E8A-4147-A177-3AD203B41FA5}">
                      <a16:colId xmlns:a16="http://schemas.microsoft.com/office/drawing/2014/main" val="3684661535"/>
                    </a:ext>
                  </a:extLst>
                </a:gridCol>
                <a:gridCol w="690281">
                  <a:extLst>
                    <a:ext uri="{9D8B030D-6E8A-4147-A177-3AD203B41FA5}">
                      <a16:colId xmlns:a16="http://schemas.microsoft.com/office/drawing/2014/main" val="1714510223"/>
                    </a:ext>
                  </a:extLst>
                </a:gridCol>
                <a:gridCol w="782811">
                  <a:extLst>
                    <a:ext uri="{9D8B030D-6E8A-4147-A177-3AD203B41FA5}">
                      <a16:colId xmlns:a16="http://schemas.microsoft.com/office/drawing/2014/main" val="342773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  </a:t>
                      </a:r>
                      <a:r>
                        <a:rPr lang="sv-SE" sz="2400" dirty="0"/>
                        <a:t>h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922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278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74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818898"/>
                  </a:ext>
                </a:extLst>
              </a:tr>
            </a:tbl>
          </a:graphicData>
        </a:graphic>
      </p:graphicFrame>
      <p:sp>
        <p:nvSpPr>
          <p:cNvPr id="22" name="Rektangel 21">
            <a:extLst>
              <a:ext uri="{FF2B5EF4-FFF2-40B4-BE49-F238E27FC236}">
                <a16:creationId xmlns:a16="http://schemas.microsoft.com/office/drawing/2014/main" id="{D0CECCEC-13E7-1F48-924F-7513B00E3026}"/>
              </a:ext>
            </a:extLst>
          </p:cNvPr>
          <p:cNvSpPr/>
          <p:nvPr/>
        </p:nvSpPr>
        <p:spPr>
          <a:xfrm>
            <a:off x="2741561" y="3885916"/>
            <a:ext cx="2139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15.15 till 16.00 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6C877C42-A006-A941-B1F3-0F61997CE8DA}"/>
              </a:ext>
            </a:extLst>
          </p:cNvPr>
          <p:cNvSpPr/>
          <p:nvPr/>
        </p:nvSpPr>
        <p:spPr>
          <a:xfrm>
            <a:off x="5461122" y="3868418"/>
            <a:ext cx="71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45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FD34A93-97D1-BD48-8E32-9E667868873C}"/>
              </a:ext>
            </a:extLst>
          </p:cNvPr>
          <p:cNvSpPr/>
          <p:nvPr/>
        </p:nvSpPr>
        <p:spPr>
          <a:xfrm>
            <a:off x="2756584" y="4250596"/>
            <a:ext cx="2139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16.00 till 16.55 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F494096-24E4-834D-A74C-8FAB32136EAD}"/>
              </a:ext>
            </a:extLst>
          </p:cNvPr>
          <p:cNvSpPr/>
          <p:nvPr/>
        </p:nvSpPr>
        <p:spPr>
          <a:xfrm>
            <a:off x="5482901" y="4222815"/>
            <a:ext cx="539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55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6001F4AF-B25F-A048-A66E-8CB2FFD583C2}"/>
              </a:ext>
            </a:extLst>
          </p:cNvPr>
          <p:cNvSpPr/>
          <p:nvPr/>
        </p:nvSpPr>
        <p:spPr>
          <a:xfrm>
            <a:off x="5375525" y="4631724"/>
            <a:ext cx="711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  <a:latin typeface="+mn-lt"/>
              </a:rPr>
              <a:t>100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52F3857-8B53-0D46-B689-7EB2DE1A196E}"/>
              </a:ext>
            </a:extLst>
          </p:cNvPr>
          <p:cNvSpPr/>
          <p:nvPr/>
        </p:nvSpPr>
        <p:spPr>
          <a:xfrm>
            <a:off x="1799054" y="2668030"/>
            <a:ext cx="2530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16.05–16.35: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59EE987-5909-924B-9E80-777D550ADCCD}"/>
              </a:ext>
            </a:extLst>
          </p:cNvPr>
          <p:cNvSpPr/>
          <p:nvPr/>
        </p:nvSpPr>
        <p:spPr>
          <a:xfrm>
            <a:off x="4113202" y="2668029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30 min 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EA76F275-A9C3-C44F-87E3-287770983382}"/>
              </a:ext>
            </a:extLst>
          </p:cNvPr>
          <p:cNvSpPr/>
          <p:nvPr/>
        </p:nvSpPr>
        <p:spPr>
          <a:xfrm>
            <a:off x="1799054" y="3424251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635703C-FF2A-0842-BB00-EDDE37075EDF}"/>
              </a:ext>
            </a:extLst>
          </p:cNvPr>
          <p:cNvSpPr/>
          <p:nvPr/>
        </p:nvSpPr>
        <p:spPr>
          <a:xfrm>
            <a:off x="2034881" y="6012961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D7E6B01-0B5B-D349-AD31-4855F40D12DE}"/>
              </a:ext>
            </a:extLst>
          </p:cNvPr>
          <p:cNvSpPr/>
          <p:nvPr/>
        </p:nvSpPr>
        <p:spPr>
          <a:xfrm>
            <a:off x="2841733" y="6037577"/>
            <a:ext cx="419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Det tar 30 min.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2C05BC2-9123-D64F-9B9E-924F1DE2C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339" y="149766"/>
            <a:ext cx="2298853" cy="1673959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16C371DD-2D51-CE42-845F-C7EA4E3C88BA}"/>
              </a:ext>
            </a:extLst>
          </p:cNvPr>
          <p:cNvSpPr/>
          <p:nvPr/>
        </p:nvSpPr>
        <p:spPr>
          <a:xfrm>
            <a:off x="665322" y="1476400"/>
            <a:ext cx="6342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Hur lång tid tar det från Arboga till Köping? 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B0A36B-E51D-7A41-BDFF-18976D648632}"/>
              </a:ext>
            </a:extLst>
          </p:cNvPr>
          <p:cNvSpPr/>
          <p:nvPr/>
        </p:nvSpPr>
        <p:spPr>
          <a:xfrm>
            <a:off x="646259" y="1911294"/>
            <a:ext cx="8269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Hur lång tid tar det från Örebro till Västerås?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D651B0F-40AF-6D4B-AB76-BF2F98A15190}"/>
              </a:ext>
            </a:extLst>
          </p:cNvPr>
          <p:cNvSpPr/>
          <p:nvPr/>
        </p:nvSpPr>
        <p:spPr>
          <a:xfrm>
            <a:off x="2563933" y="5309672"/>
            <a:ext cx="2530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100 min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3122891-71E2-CB4B-8E7E-7EA9D1086D64}"/>
              </a:ext>
            </a:extLst>
          </p:cNvPr>
          <p:cNvSpPr/>
          <p:nvPr/>
        </p:nvSpPr>
        <p:spPr>
          <a:xfrm>
            <a:off x="4113201" y="5326764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1h 40 min 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DA42498-BB75-B74C-A31E-7AF723C7B52F}"/>
              </a:ext>
            </a:extLst>
          </p:cNvPr>
          <p:cNvSpPr/>
          <p:nvPr/>
        </p:nvSpPr>
        <p:spPr>
          <a:xfrm>
            <a:off x="2834871" y="6457128"/>
            <a:ext cx="419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Det tar 1h 40 min.</a:t>
            </a:r>
          </a:p>
        </p:txBody>
      </p:sp>
    </p:spTree>
    <p:extLst>
      <p:ext uri="{BB962C8B-B14F-4D97-AF65-F5344CB8AC3E}">
        <p14:creationId xmlns:p14="http://schemas.microsoft.com/office/powerpoint/2010/main" val="36723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23" grpId="0"/>
      <p:bldP spid="24" grpId="0"/>
      <p:bldP spid="26" grpId="0"/>
      <p:bldP spid="31" grpId="0"/>
      <p:bldP spid="32" grpId="0"/>
      <p:bldP spid="33" grpId="0"/>
      <p:bldP spid="34" grpId="0"/>
      <p:bldP spid="36" grpId="0"/>
      <p:bldP spid="37" grpId="0"/>
      <p:bldP spid="25" grpId="0"/>
      <p:bldP spid="29" grpId="0"/>
      <p:bldP spid="38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4809CB7-929E-9041-AD69-32B2EA69C8DA}"/>
              </a:ext>
            </a:extLst>
          </p:cNvPr>
          <p:cNvSpPr/>
          <p:nvPr/>
        </p:nvSpPr>
        <p:spPr>
          <a:xfrm>
            <a:off x="3401591" y="852063"/>
            <a:ext cx="252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Olika sorters diagram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2CFDDEA-D0A4-7741-BE6B-1842910536E3}"/>
              </a:ext>
            </a:extLst>
          </p:cNvPr>
          <p:cNvSpPr/>
          <p:nvPr/>
        </p:nvSpPr>
        <p:spPr>
          <a:xfrm>
            <a:off x="2242148" y="1432874"/>
            <a:ext cx="52413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   Det finns många olika sorters </a:t>
            </a:r>
            <a:r>
              <a:rPr lang="sv-SE" sz="2000" i="1" dirty="0">
                <a:solidFill>
                  <a:srgbClr val="C00000"/>
                </a:solidFill>
              </a:rPr>
              <a:t>diagram</a:t>
            </a:r>
            <a:r>
              <a:rPr lang="sv-SE" sz="2000" dirty="0"/>
              <a:t>. </a:t>
            </a:r>
          </a:p>
          <a:p>
            <a:endParaRPr lang="sv-SE" sz="2000" dirty="0"/>
          </a:p>
          <a:p>
            <a:r>
              <a:rPr lang="sv-SE" sz="2000" dirty="0"/>
              <a:t>          I det här avsnittet arbetar vi med </a:t>
            </a:r>
          </a:p>
          <a:p>
            <a:r>
              <a:rPr lang="sv-SE" sz="2000" i="1" dirty="0">
                <a:solidFill>
                  <a:srgbClr val="C00000"/>
                </a:solidFill>
              </a:rPr>
              <a:t>stapeldiagram</a:t>
            </a:r>
            <a:r>
              <a:rPr lang="sv-SE" sz="2000" dirty="0">
                <a:solidFill>
                  <a:srgbClr val="C00000"/>
                </a:solidFill>
              </a:rPr>
              <a:t>, </a:t>
            </a:r>
            <a:r>
              <a:rPr lang="sv-SE" sz="2000" i="1" dirty="0">
                <a:solidFill>
                  <a:srgbClr val="C00000"/>
                </a:solidFill>
              </a:rPr>
              <a:t>linjediagram </a:t>
            </a:r>
            <a:r>
              <a:rPr lang="sv-SE" sz="2000" dirty="0">
                <a:solidFill>
                  <a:srgbClr val="C00000"/>
                </a:solidFill>
              </a:rPr>
              <a:t>och </a:t>
            </a:r>
            <a:r>
              <a:rPr lang="sv-SE" sz="2000" i="1" dirty="0">
                <a:solidFill>
                  <a:srgbClr val="C00000"/>
                </a:solidFill>
              </a:rPr>
              <a:t>cirkeldiagram</a:t>
            </a:r>
            <a:r>
              <a:rPr lang="sv-SE" sz="2000" i="1" dirty="0"/>
              <a:t>. </a:t>
            </a:r>
            <a:endParaRPr lang="sv-SE" sz="20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340CCF3-2C58-0A42-B555-35611519CA2A}"/>
              </a:ext>
            </a:extLst>
          </p:cNvPr>
          <p:cNvSpPr/>
          <p:nvPr/>
        </p:nvSpPr>
        <p:spPr>
          <a:xfrm>
            <a:off x="902068" y="4465572"/>
            <a:ext cx="187882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2000" dirty="0"/>
              <a:t>  Stapeldiagram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9833A6C-96E0-7541-9CB8-B1185F930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45" y="2974380"/>
            <a:ext cx="2536656" cy="14748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87537AF-12AF-2844-AF7C-0F15CE8FC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642" y="2974380"/>
            <a:ext cx="2766881" cy="1474800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3FC33BAA-30A2-8041-8A20-45664389B7AC}"/>
              </a:ext>
            </a:extLst>
          </p:cNvPr>
          <p:cNvSpPr/>
          <p:nvPr/>
        </p:nvSpPr>
        <p:spPr>
          <a:xfrm>
            <a:off x="4236533" y="4465572"/>
            <a:ext cx="168538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2000" dirty="0"/>
              <a:t> Linjediagram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570C4ED-698E-1149-B403-18EA75974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962" y="2962894"/>
            <a:ext cx="1577693" cy="1474800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89E7D81-A5A6-CE46-8F3D-DE2D49315AB7}"/>
              </a:ext>
            </a:extLst>
          </p:cNvPr>
          <p:cNvSpPr/>
          <p:nvPr/>
        </p:nvSpPr>
        <p:spPr>
          <a:xfrm>
            <a:off x="6897962" y="4456697"/>
            <a:ext cx="168538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2000" dirty="0"/>
              <a:t> Cirkeldiagram</a:t>
            </a:r>
          </a:p>
        </p:txBody>
      </p:sp>
    </p:spTree>
    <p:extLst>
      <p:ext uri="{BB962C8B-B14F-4D97-AF65-F5344CB8AC3E}">
        <p14:creationId xmlns:p14="http://schemas.microsoft.com/office/powerpoint/2010/main" val="77637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549207" y="692372"/>
            <a:ext cx="48030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En höstvecka i skolan mätte eleverna hur många millimeter (mm) det regnade varje skoldag. </a:t>
            </a:r>
          </a:p>
          <a:p>
            <a:r>
              <a:rPr lang="sv-SE" sz="2400" dirty="0">
                <a:latin typeface="+mn-lt"/>
              </a:rPr>
              <a:t>Diagrammet visar resultatet.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52F3857-8B53-0D46-B689-7EB2DE1A196E}"/>
              </a:ext>
            </a:extLst>
          </p:cNvPr>
          <p:cNvSpPr/>
          <p:nvPr/>
        </p:nvSpPr>
        <p:spPr>
          <a:xfrm>
            <a:off x="1799052" y="4253222"/>
            <a:ext cx="2031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13 </a:t>
            </a:r>
            <a:r>
              <a:rPr lang="sv-SE" sz="2400" dirty="0">
                <a:latin typeface="+mn-lt"/>
              </a:rPr>
              <a:t>– </a:t>
            </a:r>
            <a:r>
              <a:rPr lang="sv-SE" sz="2400" dirty="0">
                <a:latin typeface="Bradley Hand" pitchFamily="2" charset="77"/>
              </a:rPr>
              <a:t>6 </a:t>
            </a:r>
            <a:r>
              <a:rPr lang="sv-SE" sz="2400" dirty="0"/>
              <a:t>= 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59EE987-5909-924B-9E80-777D550ADCCD}"/>
              </a:ext>
            </a:extLst>
          </p:cNvPr>
          <p:cNvSpPr/>
          <p:nvPr/>
        </p:nvSpPr>
        <p:spPr>
          <a:xfrm>
            <a:off x="3354224" y="4264305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EA76F275-A9C3-C44F-87E3-287770983382}"/>
              </a:ext>
            </a:extLst>
          </p:cNvPr>
          <p:cNvSpPr/>
          <p:nvPr/>
        </p:nvSpPr>
        <p:spPr>
          <a:xfrm>
            <a:off x="1799052" y="5019828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635703C-FF2A-0842-BB00-EDDE37075EDF}"/>
              </a:ext>
            </a:extLst>
          </p:cNvPr>
          <p:cNvSpPr/>
          <p:nvPr/>
        </p:nvSpPr>
        <p:spPr>
          <a:xfrm>
            <a:off x="1064512" y="5652397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D7E6B01-0B5B-D349-AD31-4855F40D12DE}"/>
              </a:ext>
            </a:extLst>
          </p:cNvPr>
          <p:cNvSpPr/>
          <p:nvPr/>
        </p:nvSpPr>
        <p:spPr>
          <a:xfrm>
            <a:off x="1871364" y="5677013"/>
            <a:ext cx="655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Det regnade 7 mm mer på måndagen.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6C371DD-2D51-CE42-845F-C7EA4E3C88BA}"/>
              </a:ext>
            </a:extLst>
          </p:cNvPr>
          <p:cNvSpPr/>
          <p:nvPr/>
        </p:nvSpPr>
        <p:spPr>
          <a:xfrm>
            <a:off x="812078" y="3101506"/>
            <a:ext cx="7744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Hur mycket mer regnade det på måndagen än fredagen? 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B0A36B-E51D-7A41-BDFF-18976D648632}"/>
              </a:ext>
            </a:extLst>
          </p:cNvPr>
          <p:cNvSpPr/>
          <p:nvPr/>
        </p:nvSpPr>
        <p:spPr>
          <a:xfrm>
            <a:off x="793015" y="3536400"/>
            <a:ext cx="8269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Hur mycket regnade det sammanlagt under veckan? 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D651B0F-40AF-6D4B-AB76-BF2F98A15190}"/>
              </a:ext>
            </a:extLst>
          </p:cNvPr>
          <p:cNvSpPr/>
          <p:nvPr/>
        </p:nvSpPr>
        <p:spPr>
          <a:xfrm>
            <a:off x="2095243" y="5011282"/>
            <a:ext cx="2381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13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8 </a:t>
            </a:r>
            <a:r>
              <a:rPr lang="sv-SE" sz="2400" dirty="0"/>
              <a:t>+</a:t>
            </a:r>
            <a:r>
              <a:rPr lang="sv-SE" sz="2400" dirty="0">
                <a:latin typeface="Bradley Hand" pitchFamily="2" charset="77"/>
              </a:rPr>
              <a:t> 9 </a:t>
            </a:r>
            <a:r>
              <a:rPr lang="sv-SE" sz="2400" dirty="0">
                <a:latin typeface="+mn-lt"/>
              </a:rPr>
              <a:t>+</a:t>
            </a:r>
            <a:r>
              <a:rPr lang="sv-SE" sz="2400" dirty="0">
                <a:latin typeface="Bradley Hand" pitchFamily="2" charset="77"/>
              </a:rPr>
              <a:t> 6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3122891-71E2-CB4B-8E7E-7EA9D1086D64}"/>
              </a:ext>
            </a:extLst>
          </p:cNvPr>
          <p:cNvSpPr/>
          <p:nvPr/>
        </p:nvSpPr>
        <p:spPr>
          <a:xfrm>
            <a:off x="4318887" y="5019828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36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DA42498-BB75-B74C-A31E-7AF723C7B52F}"/>
              </a:ext>
            </a:extLst>
          </p:cNvPr>
          <p:cNvSpPr/>
          <p:nvPr/>
        </p:nvSpPr>
        <p:spPr>
          <a:xfrm>
            <a:off x="1864502" y="6096564"/>
            <a:ext cx="419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Det regnade 36 mm totalt.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1BBD238-E860-7B41-8DAD-52DF15F26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69" y="84372"/>
            <a:ext cx="3477458" cy="267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3" grpId="0"/>
      <p:bldP spid="34" grpId="0"/>
      <p:bldP spid="36" grpId="0"/>
      <p:bldP spid="37" grpId="0"/>
      <p:bldP spid="25" grpId="0"/>
      <p:bldP spid="29" grpId="0"/>
      <p:bldP spid="38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1190594" y="719322"/>
            <a:ext cx="39159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Lovisa och Ludvig har gjort en fruktsallad som de ska bjuda sina klasskamrater på. </a:t>
            </a:r>
          </a:p>
          <a:p>
            <a:r>
              <a:rPr lang="sv-SE" sz="2400" dirty="0">
                <a:latin typeface="+mn-lt"/>
              </a:rPr>
              <a:t>Diagrammet visar vilka frukter som finns i fruktsalladen.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635703C-FF2A-0842-BB00-EDDE37075EDF}"/>
              </a:ext>
            </a:extLst>
          </p:cNvPr>
          <p:cNvSpPr/>
          <p:nvPr/>
        </p:nvSpPr>
        <p:spPr>
          <a:xfrm>
            <a:off x="1190594" y="4903412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D7E6B01-0B5B-D349-AD31-4855F40D12DE}"/>
              </a:ext>
            </a:extLst>
          </p:cNvPr>
          <p:cNvSpPr/>
          <p:nvPr/>
        </p:nvSpPr>
        <p:spPr>
          <a:xfrm>
            <a:off x="1997446" y="4928028"/>
            <a:ext cx="655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Hälften av fruktsalladen är apelsiner.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6C371DD-2D51-CE42-845F-C7EA4E3C88BA}"/>
              </a:ext>
            </a:extLst>
          </p:cNvPr>
          <p:cNvSpPr/>
          <p:nvPr/>
        </p:nvSpPr>
        <p:spPr>
          <a:xfrm>
            <a:off x="893130" y="3560910"/>
            <a:ext cx="7744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Hur stor andel av fruktsalladen är apelsiner?  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B0A36B-E51D-7A41-BDFF-18976D648632}"/>
              </a:ext>
            </a:extLst>
          </p:cNvPr>
          <p:cNvSpPr/>
          <p:nvPr/>
        </p:nvSpPr>
        <p:spPr>
          <a:xfrm>
            <a:off x="874067" y="3995804"/>
            <a:ext cx="8269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Vilken frukt är det minst av? 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DA42498-BB75-B74C-A31E-7AF723C7B52F}"/>
              </a:ext>
            </a:extLst>
          </p:cNvPr>
          <p:cNvSpPr/>
          <p:nvPr/>
        </p:nvSpPr>
        <p:spPr>
          <a:xfrm>
            <a:off x="1990584" y="5347579"/>
            <a:ext cx="4198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Det är minst av päron.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90D2538-8D86-A745-B7B4-ED92AE4ED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26" y="220520"/>
            <a:ext cx="2748310" cy="298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6" grpId="0"/>
      <p:bldP spid="37" grpId="0"/>
      <p:bldP spid="25" grpId="0"/>
      <p:bldP spid="29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0D5135-4413-1748-A907-1A5E2E0ED061}"/>
              </a:ext>
            </a:extLst>
          </p:cNvPr>
          <p:cNvSpPr/>
          <p:nvPr/>
        </p:nvSpPr>
        <p:spPr>
          <a:xfrm>
            <a:off x="3830677" y="52717"/>
            <a:ext cx="1255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C03FD0-7BDD-3840-9B30-411533D5FFCE}"/>
              </a:ext>
            </a:extLst>
          </p:cNvPr>
          <p:cNvSpPr/>
          <p:nvPr/>
        </p:nvSpPr>
        <p:spPr>
          <a:xfrm>
            <a:off x="752217" y="1295471"/>
            <a:ext cx="3529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Diagrammet visar hur temperaturen ändrades under en dag i maj.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552F3857-8B53-0D46-B689-7EB2DE1A196E}"/>
              </a:ext>
            </a:extLst>
          </p:cNvPr>
          <p:cNvSpPr/>
          <p:nvPr/>
        </p:nvSpPr>
        <p:spPr>
          <a:xfrm>
            <a:off x="1864503" y="4216206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59EE987-5909-924B-9E80-777D550ADCCD}"/>
              </a:ext>
            </a:extLst>
          </p:cNvPr>
          <p:cNvSpPr/>
          <p:nvPr/>
        </p:nvSpPr>
        <p:spPr>
          <a:xfrm>
            <a:off x="2316136" y="4191590"/>
            <a:ext cx="115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10 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EA76F275-A9C3-C44F-87E3-287770983382}"/>
              </a:ext>
            </a:extLst>
          </p:cNvPr>
          <p:cNvSpPr/>
          <p:nvPr/>
        </p:nvSpPr>
        <p:spPr>
          <a:xfrm>
            <a:off x="1864502" y="4770517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7635703C-FF2A-0842-BB00-EDDE37075EDF}"/>
              </a:ext>
            </a:extLst>
          </p:cNvPr>
          <p:cNvSpPr/>
          <p:nvPr/>
        </p:nvSpPr>
        <p:spPr>
          <a:xfrm>
            <a:off x="996793" y="5968615"/>
            <a:ext cx="1319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Svar: </a:t>
            </a:r>
            <a:r>
              <a:rPr lang="sv-SE" sz="2400" dirty="0">
                <a:latin typeface="+mn-lt"/>
              </a:rPr>
              <a:t> 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CD7E6B01-0B5B-D349-AD31-4855F40D12DE}"/>
              </a:ext>
            </a:extLst>
          </p:cNvPr>
          <p:cNvSpPr/>
          <p:nvPr/>
        </p:nvSpPr>
        <p:spPr>
          <a:xfrm>
            <a:off x="1803645" y="5993231"/>
            <a:ext cx="6551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Temperaturen var 10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16C371DD-2D51-CE42-845F-C7EA4E3C88BA}"/>
              </a:ext>
            </a:extLst>
          </p:cNvPr>
          <p:cNvSpPr/>
          <p:nvPr/>
        </p:nvSpPr>
        <p:spPr>
          <a:xfrm>
            <a:off x="352070" y="3233535"/>
            <a:ext cx="8144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Vilken var temperaturen klockan 09.00?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1B0A36B-E51D-7A41-BDFF-18976D648632}"/>
              </a:ext>
            </a:extLst>
          </p:cNvPr>
          <p:cNvSpPr/>
          <p:nvPr/>
        </p:nvSpPr>
        <p:spPr>
          <a:xfrm>
            <a:off x="296191" y="3668429"/>
            <a:ext cx="8894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Med hur många grader sjönk temperaturen från 12.00 till 18.00? 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CD651B0F-40AF-6D4B-AB76-BF2F98A15190}"/>
              </a:ext>
            </a:extLst>
          </p:cNvPr>
          <p:cNvSpPr/>
          <p:nvPr/>
        </p:nvSpPr>
        <p:spPr>
          <a:xfrm>
            <a:off x="2130061" y="5401752"/>
            <a:ext cx="2140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(15 </a:t>
            </a:r>
            <a:r>
              <a:rPr lang="sv-SE" sz="2400" dirty="0"/>
              <a:t>– </a:t>
            </a:r>
            <a:r>
              <a:rPr lang="sv-SE" sz="2400" dirty="0">
                <a:latin typeface="Bradley Hand" pitchFamily="2" charset="77"/>
              </a:rPr>
              <a:t>11)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 </a:t>
            </a:r>
            <a:r>
              <a:rPr lang="sv-SE" sz="2400" dirty="0">
                <a:latin typeface="+mn-lt"/>
              </a:rPr>
              <a:t>=</a:t>
            </a:r>
            <a:r>
              <a:rPr lang="sv-SE" sz="2400" dirty="0">
                <a:latin typeface="Bradley Hand" pitchFamily="2" charset="77"/>
              </a:rPr>
              <a:t> 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3122891-71E2-CB4B-8E7E-7EA9D1086D64}"/>
              </a:ext>
            </a:extLst>
          </p:cNvPr>
          <p:cNvSpPr/>
          <p:nvPr/>
        </p:nvSpPr>
        <p:spPr>
          <a:xfrm>
            <a:off x="4055628" y="5409318"/>
            <a:ext cx="817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 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EDA42498-BB75-B74C-A31E-7AF723C7B52F}"/>
              </a:ext>
            </a:extLst>
          </p:cNvPr>
          <p:cNvSpPr/>
          <p:nvPr/>
        </p:nvSpPr>
        <p:spPr>
          <a:xfrm>
            <a:off x="1803645" y="6389784"/>
            <a:ext cx="5977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Temperaturen sjönk med 4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3F49596-3312-0A42-9B2D-631F4EE6B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887" y="445218"/>
            <a:ext cx="4690753" cy="2788329"/>
          </a:xfrm>
          <a:prstGeom prst="rect">
            <a:avLst/>
          </a:prstGeom>
        </p:spPr>
      </p:pic>
      <p:cxnSp>
        <p:nvCxnSpPr>
          <p:cNvPr id="15" name="Rak 14">
            <a:extLst>
              <a:ext uri="{FF2B5EF4-FFF2-40B4-BE49-F238E27FC236}">
                <a16:creationId xmlns:a16="http://schemas.microsoft.com/office/drawing/2014/main" id="{163D944D-54FC-0C44-B1C3-3B30530219DD}"/>
              </a:ext>
            </a:extLst>
          </p:cNvPr>
          <p:cNvCxnSpPr>
            <a:cxnSpLocks/>
          </p:cNvCxnSpPr>
          <p:nvPr/>
        </p:nvCxnSpPr>
        <p:spPr>
          <a:xfrm flipV="1">
            <a:off x="5650557" y="1760400"/>
            <a:ext cx="0" cy="11478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15">
            <a:extLst>
              <a:ext uri="{FF2B5EF4-FFF2-40B4-BE49-F238E27FC236}">
                <a16:creationId xmlns:a16="http://schemas.microsoft.com/office/drawing/2014/main" id="{8EAD71B3-3E28-F74A-AC65-756D07DD2716}"/>
              </a:ext>
            </a:extLst>
          </p:cNvPr>
          <p:cNvCxnSpPr>
            <a:cxnSpLocks/>
          </p:cNvCxnSpPr>
          <p:nvPr/>
        </p:nvCxnSpPr>
        <p:spPr>
          <a:xfrm>
            <a:off x="4743500" y="1732023"/>
            <a:ext cx="90705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upp 16">
            <a:extLst>
              <a:ext uri="{FF2B5EF4-FFF2-40B4-BE49-F238E27FC236}">
                <a16:creationId xmlns:a16="http://schemas.microsoft.com/office/drawing/2014/main" id="{55CFD5F4-68DC-9544-B7C5-4C1C588DC701}"/>
              </a:ext>
            </a:extLst>
          </p:cNvPr>
          <p:cNvGrpSpPr/>
          <p:nvPr/>
        </p:nvGrpSpPr>
        <p:grpSpPr>
          <a:xfrm>
            <a:off x="4173077" y="2908276"/>
            <a:ext cx="2954960" cy="1630474"/>
            <a:chOff x="-143292" y="3031168"/>
            <a:chExt cx="2954960" cy="1630474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09A0401-DDA6-144E-99D9-9B8ACC07B784}"/>
                </a:ext>
              </a:extLst>
            </p:cNvPr>
            <p:cNvSpPr/>
            <p:nvPr/>
          </p:nvSpPr>
          <p:spPr>
            <a:xfrm>
              <a:off x="-143292" y="4261532"/>
              <a:ext cx="2954960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i="1" dirty="0"/>
                <a:t>Följ den streckade linjen</a:t>
              </a:r>
            </a:p>
          </p:txBody>
        </p:sp>
        <p:cxnSp>
          <p:nvCxnSpPr>
            <p:cNvPr id="19" name="Rak pil 18">
              <a:extLst>
                <a:ext uri="{FF2B5EF4-FFF2-40B4-BE49-F238E27FC236}">
                  <a16:creationId xmlns:a16="http://schemas.microsoft.com/office/drawing/2014/main" id="{7D0B31B6-5167-494D-93D8-693610E21560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1334188" y="3031168"/>
              <a:ext cx="0" cy="1230364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Rak 29">
            <a:extLst>
              <a:ext uri="{FF2B5EF4-FFF2-40B4-BE49-F238E27FC236}">
                <a16:creationId xmlns:a16="http://schemas.microsoft.com/office/drawing/2014/main" id="{4591CF0E-2273-044F-AB43-F7036B12BDBE}"/>
              </a:ext>
            </a:extLst>
          </p:cNvPr>
          <p:cNvCxnSpPr>
            <a:cxnSpLocks/>
          </p:cNvCxnSpPr>
          <p:nvPr/>
        </p:nvCxnSpPr>
        <p:spPr>
          <a:xfrm flipV="1">
            <a:off x="6328737" y="1183385"/>
            <a:ext cx="0" cy="172489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ak 30">
            <a:extLst>
              <a:ext uri="{FF2B5EF4-FFF2-40B4-BE49-F238E27FC236}">
                <a16:creationId xmlns:a16="http://schemas.microsoft.com/office/drawing/2014/main" id="{D7F02E12-F6B4-994B-98F3-EECEAF0D223A}"/>
              </a:ext>
            </a:extLst>
          </p:cNvPr>
          <p:cNvCxnSpPr>
            <a:cxnSpLocks/>
          </p:cNvCxnSpPr>
          <p:nvPr/>
        </p:nvCxnSpPr>
        <p:spPr>
          <a:xfrm>
            <a:off x="4743500" y="1183385"/>
            <a:ext cx="158523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ak 34">
            <a:extLst>
              <a:ext uri="{FF2B5EF4-FFF2-40B4-BE49-F238E27FC236}">
                <a16:creationId xmlns:a16="http://schemas.microsoft.com/office/drawing/2014/main" id="{AE7CD49D-66C9-5049-B3CC-199CD3D01B85}"/>
              </a:ext>
            </a:extLst>
          </p:cNvPr>
          <p:cNvCxnSpPr>
            <a:cxnSpLocks/>
          </p:cNvCxnSpPr>
          <p:nvPr/>
        </p:nvCxnSpPr>
        <p:spPr>
          <a:xfrm flipV="1">
            <a:off x="7669857" y="1596966"/>
            <a:ext cx="0" cy="131130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ak 38">
            <a:extLst>
              <a:ext uri="{FF2B5EF4-FFF2-40B4-BE49-F238E27FC236}">
                <a16:creationId xmlns:a16="http://schemas.microsoft.com/office/drawing/2014/main" id="{E26A2F4A-6EB8-E54E-98FB-0887CC64FF0A}"/>
              </a:ext>
            </a:extLst>
          </p:cNvPr>
          <p:cNvCxnSpPr>
            <a:cxnSpLocks/>
          </p:cNvCxnSpPr>
          <p:nvPr/>
        </p:nvCxnSpPr>
        <p:spPr>
          <a:xfrm>
            <a:off x="4743500" y="1625541"/>
            <a:ext cx="292635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ktangel 41">
            <a:extLst>
              <a:ext uri="{FF2B5EF4-FFF2-40B4-BE49-F238E27FC236}">
                <a16:creationId xmlns:a16="http://schemas.microsoft.com/office/drawing/2014/main" id="{0162E316-EE9E-1943-B337-D92C1D3D325B}"/>
              </a:ext>
            </a:extLst>
          </p:cNvPr>
          <p:cNvSpPr/>
          <p:nvPr/>
        </p:nvSpPr>
        <p:spPr>
          <a:xfrm>
            <a:off x="2212853" y="4747855"/>
            <a:ext cx="1251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12.00: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E7E3DC5F-40A6-6849-B928-B00F61B406ED}"/>
              </a:ext>
            </a:extLst>
          </p:cNvPr>
          <p:cNvSpPr/>
          <p:nvPr/>
        </p:nvSpPr>
        <p:spPr>
          <a:xfrm>
            <a:off x="3245588" y="4747074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15 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8270D6C3-4CB5-2E41-A509-959435BABC70}"/>
              </a:ext>
            </a:extLst>
          </p:cNvPr>
          <p:cNvSpPr/>
          <p:nvPr/>
        </p:nvSpPr>
        <p:spPr>
          <a:xfrm>
            <a:off x="2212853" y="5082675"/>
            <a:ext cx="1257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18.00: 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FD45E8E9-8CAF-EC47-8BCD-3E1E421D8FB4}"/>
              </a:ext>
            </a:extLst>
          </p:cNvPr>
          <p:cNvSpPr/>
          <p:nvPr/>
        </p:nvSpPr>
        <p:spPr>
          <a:xfrm>
            <a:off x="3204227" y="5095863"/>
            <a:ext cx="185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11 </a:t>
            </a:r>
            <a:r>
              <a:rPr lang="sv-SE" sz="2400" baseline="30000" dirty="0">
                <a:latin typeface="Bradley Hand" pitchFamily="2" charset="77"/>
              </a:rPr>
              <a:t>∘</a:t>
            </a:r>
            <a:r>
              <a:rPr lang="sv-SE" sz="2400" dirty="0">
                <a:latin typeface="Bradley Hand" pitchFamily="2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7389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2" grpId="0"/>
      <p:bldP spid="33" grpId="0"/>
      <p:bldP spid="34" grpId="0"/>
      <p:bldP spid="36" grpId="0"/>
      <p:bldP spid="37" grpId="0"/>
      <p:bldP spid="25" grpId="0"/>
      <p:bldP spid="29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36776</TotalTime>
  <Words>398</Words>
  <Application>Microsoft Macintosh PowerPoint</Application>
  <PresentationFormat>Bildspel på skärmen (4:3)</PresentationFormat>
  <Paragraphs>71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298</cp:revision>
  <dcterms:created xsi:type="dcterms:W3CDTF">2017-04-10T07:17:33Z</dcterms:created>
  <dcterms:modified xsi:type="dcterms:W3CDTF">2020-08-04T15:31:57Z</dcterms:modified>
</cp:coreProperties>
</file>