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6"/>
  </p:notesMasterIdLst>
  <p:sldIdLst>
    <p:sldId id="341" r:id="rId2"/>
    <p:sldId id="347" r:id="rId3"/>
    <p:sldId id="348" r:id="rId4"/>
    <p:sldId id="349" r:id="rId5"/>
    <p:sldId id="350" r:id="rId6"/>
    <p:sldId id="351" r:id="rId7"/>
    <p:sldId id="352" r:id="rId8"/>
    <p:sldId id="353" r:id="rId9"/>
    <p:sldId id="354" r:id="rId10"/>
    <p:sldId id="355" r:id="rId11"/>
    <p:sldId id="356" r:id="rId12"/>
    <p:sldId id="357" r:id="rId13"/>
    <p:sldId id="358" r:id="rId14"/>
    <p:sldId id="359" r:id="rId15"/>
  </p:sldIdLst>
  <p:sldSz cx="9144000" cy="6858000" type="screen4x3"/>
  <p:notesSz cx="6858000" cy="9144000"/>
  <p:defaultTextStyle>
    <a:defPPr>
      <a:defRPr lang="sv-SE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E2503"/>
    <a:srgbClr val="9E2903"/>
    <a:srgbClr val="721E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Inget format, inget rutnät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176" autoAdjust="0"/>
    <p:restoredTop sz="99052" autoAdjust="0"/>
  </p:normalViewPr>
  <p:slideViewPr>
    <p:cSldViewPr snapToGrid="0" snapToObjects="1">
      <p:cViewPr varScale="1">
        <p:scale>
          <a:sx n="102" d="100"/>
          <a:sy n="102" d="100"/>
        </p:scale>
        <p:origin x="184" y="46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smtClean="0"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/>
            </a:lvl1pPr>
          </a:lstStyle>
          <a:p>
            <a:pPr>
              <a:defRPr/>
            </a:pPr>
            <a:fld id="{AA6A5893-4956-8F41-93DE-3EB49683F04A}" type="datetimeFigureOut">
              <a:rPr lang="sv-SE"/>
              <a:pPr>
                <a:defRPr/>
              </a:pPr>
              <a:t>2020-08-04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sv-SE" noProof="0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 noProof="0"/>
              <a:t>Klicka här för att ändra format på bakgrundstexten</a:t>
            </a:r>
          </a:p>
          <a:p>
            <a:pPr lvl="1"/>
            <a:r>
              <a:rPr lang="sv-SE" noProof="0"/>
              <a:t>Nivå två</a:t>
            </a:r>
          </a:p>
          <a:p>
            <a:pPr lvl="2"/>
            <a:r>
              <a:rPr lang="sv-SE" noProof="0"/>
              <a:t>Nivå tre</a:t>
            </a:r>
          </a:p>
          <a:p>
            <a:pPr lvl="3"/>
            <a:r>
              <a:rPr lang="sv-SE" noProof="0"/>
              <a:t>Nivå fyra</a:t>
            </a:r>
          </a:p>
          <a:p>
            <a:pPr lvl="4"/>
            <a:r>
              <a:rPr lang="sv-SE" noProof="0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smtClean="0"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4B2F7B31-AE81-C847-B55C-DAA887F93BB7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5730233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/>
              <a:t>Klicka här för att ändra format på underrubrik i bakgrunden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BD5B33-EECA-E345-9FC2-5E3742DA8662}" type="datetimeFigureOut">
              <a:rPr lang="sv-SE"/>
              <a:pPr>
                <a:defRPr/>
              </a:pPr>
              <a:t>2020-08-04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6EEA7A-7F54-C54C-9238-1EB7BEBF0717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995143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338DA4-4B74-C74A-B8A1-DD880CE558F0}" type="datetimeFigureOut">
              <a:rPr lang="sv-SE"/>
              <a:pPr>
                <a:defRPr/>
              </a:pPr>
              <a:t>2020-08-04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7B875A-7E3D-0443-9013-E101C48B941C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806035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B24A09-12D6-8B4E-98F3-4BA6832EECD1}" type="datetimeFigureOut">
              <a:rPr lang="sv-SE"/>
              <a:pPr>
                <a:defRPr/>
              </a:pPr>
              <a:t>2020-08-04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A0808A-FE97-F642-AE32-0956871E6A92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839474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BDF713-572D-A642-BD96-714C491B39B9}" type="datetimeFigureOut">
              <a:rPr lang="sv-SE"/>
              <a:pPr>
                <a:defRPr/>
              </a:pPr>
              <a:t>2020-08-04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C49861-0C9A-054D-8316-620ACEEFE4A7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415650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374A14-4AC4-0549-A2A1-49962690A6FC}" type="datetimeFigureOut">
              <a:rPr lang="sv-SE"/>
              <a:pPr>
                <a:defRPr/>
              </a:pPr>
              <a:t>2020-08-04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B889EA-5345-DD4E-959E-6FC96FAD32E9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229094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61EE72-BBC9-2D4F-A7CD-2EC8A9D83FA0}" type="datetimeFigureOut">
              <a:rPr lang="sv-SE"/>
              <a:pPr>
                <a:defRPr/>
              </a:pPr>
              <a:t>2020-08-04</a:t>
            </a:fld>
            <a:endParaRPr lang="sv-SE"/>
          </a:p>
        </p:txBody>
      </p:sp>
      <p:sp>
        <p:nvSpPr>
          <p:cNvPr id="6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7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5E7E18-F6BC-7B4E-AE79-3DBEA6BE4424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585579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55FB39-7D05-0B46-83B1-C0B075E3D694}" type="datetimeFigureOut">
              <a:rPr lang="sv-SE"/>
              <a:pPr>
                <a:defRPr/>
              </a:pPr>
              <a:t>2020-08-04</a:t>
            </a:fld>
            <a:endParaRPr lang="sv-SE"/>
          </a:p>
        </p:txBody>
      </p:sp>
      <p:sp>
        <p:nvSpPr>
          <p:cNvPr id="8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9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BA54E4-1D05-2A40-8403-5ABBD367CEBD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787755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DFE0B0-A13C-864E-A67E-7AADEA49CF3F}" type="datetimeFigureOut">
              <a:rPr lang="sv-SE"/>
              <a:pPr>
                <a:defRPr/>
              </a:pPr>
              <a:t>2020-08-04</a:t>
            </a:fld>
            <a:endParaRPr lang="sv-SE"/>
          </a:p>
        </p:txBody>
      </p:sp>
      <p:sp>
        <p:nvSpPr>
          <p:cNvPr id="4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5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A4A15A-C074-D74E-9645-F192FF98BBB3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113073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3367F1-8986-7245-BE40-7A57AE6D5A19}" type="datetimeFigureOut">
              <a:rPr lang="sv-SE"/>
              <a:pPr>
                <a:defRPr/>
              </a:pPr>
              <a:t>2020-08-04</a:t>
            </a:fld>
            <a:endParaRPr lang="sv-SE"/>
          </a:p>
        </p:txBody>
      </p:sp>
      <p:sp>
        <p:nvSpPr>
          <p:cNvPr id="3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4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6FD5CC-B87A-8E47-B35A-7343D208697A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580480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9B13CD-EC39-DD46-B609-1E197898BCFA}" type="datetimeFigureOut">
              <a:rPr lang="sv-SE"/>
              <a:pPr>
                <a:defRPr/>
              </a:pPr>
              <a:t>2020-08-04</a:t>
            </a:fld>
            <a:endParaRPr lang="sv-SE"/>
          </a:p>
        </p:txBody>
      </p:sp>
      <p:sp>
        <p:nvSpPr>
          <p:cNvPr id="6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7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15C7F7-9DAB-C748-A4CA-3B304A3A9035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169418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sv-SE" noProof="0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569752-66C0-9E4A-BC55-E9F6C092E643}" type="datetimeFigureOut">
              <a:rPr lang="sv-SE"/>
              <a:pPr>
                <a:defRPr/>
              </a:pPr>
              <a:t>2020-08-04</a:t>
            </a:fld>
            <a:endParaRPr lang="sv-SE"/>
          </a:p>
        </p:txBody>
      </p:sp>
      <p:sp>
        <p:nvSpPr>
          <p:cNvPr id="6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7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A925A1-3E2C-B244-A610-751995A75D51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273150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Platshållare för rubrik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v-SE"/>
              <a:t>Klicka här för att ändra format</a:t>
            </a:r>
          </a:p>
        </p:txBody>
      </p:sp>
      <p:sp>
        <p:nvSpPr>
          <p:cNvPr id="1027" name="Platshållare för text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1A614604-6435-414E-8A45-CE1C215ECEE3}" type="datetimeFigureOut">
              <a:rPr lang="sv-SE"/>
              <a:pPr>
                <a:defRPr/>
              </a:pPr>
              <a:t>2020-08-04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9F53BB1D-EC68-6A47-B5DF-514697375892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tif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tiff"/><Relationship Id="rId4" Type="http://schemas.openxmlformats.org/officeDocument/2006/relationships/image" Target="../media/image16.tiff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ktangel 11">
            <a:extLst>
              <a:ext uri="{FF2B5EF4-FFF2-40B4-BE49-F238E27FC236}">
                <a16:creationId xmlns:a16="http://schemas.microsoft.com/office/drawing/2014/main" id="{58B451A9-B2C9-B449-BFA4-77915E7AB904}"/>
              </a:ext>
            </a:extLst>
          </p:cNvPr>
          <p:cNvSpPr/>
          <p:nvPr/>
        </p:nvSpPr>
        <p:spPr>
          <a:xfrm>
            <a:off x="3841617" y="4691027"/>
            <a:ext cx="447963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/>
              <a:t>  </a:t>
            </a:r>
          </a:p>
        </p:txBody>
      </p:sp>
      <p:sp>
        <p:nvSpPr>
          <p:cNvPr id="23" name="Rektangel 22">
            <a:extLst>
              <a:ext uri="{FF2B5EF4-FFF2-40B4-BE49-F238E27FC236}">
                <a16:creationId xmlns:a16="http://schemas.microsoft.com/office/drawing/2014/main" id="{BA4DEDD9-7E8E-414F-B101-36A589C7FEA6}"/>
              </a:ext>
            </a:extLst>
          </p:cNvPr>
          <p:cNvSpPr/>
          <p:nvPr/>
        </p:nvSpPr>
        <p:spPr>
          <a:xfrm>
            <a:off x="2444792" y="1884338"/>
            <a:ext cx="277983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/>
              <a:t>Klockan är </a:t>
            </a:r>
            <a:r>
              <a:rPr lang="sv-SE" i="1" dirty="0">
                <a:solidFill>
                  <a:srgbClr val="C00000"/>
                </a:solidFill>
              </a:rPr>
              <a:t>kvart i sju</a:t>
            </a:r>
            <a:r>
              <a:rPr lang="sv-SE" i="1" dirty="0"/>
              <a:t>. </a:t>
            </a:r>
          </a:p>
        </p:txBody>
      </p:sp>
      <p:sp>
        <p:nvSpPr>
          <p:cNvPr id="26" name="Rektangel 25">
            <a:extLst>
              <a:ext uri="{FF2B5EF4-FFF2-40B4-BE49-F238E27FC236}">
                <a16:creationId xmlns:a16="http://schemas.microsoft.com/office/drawing/2014/main" id="{D8DC3564-7DD5-2B4F-9AB5-A4B26C5288CB}"/>
              </a:ext>
            </a:extLst>
          </p:cNvPr>
          <p:cNvSpPr/>
          <p:nvPr/>
        </p:nvSpPr>
        <p:spPr>
          <a:xfrm>
            <a:off x="1814703" y="2655557"/>
            <a:ext cx="452301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/>
              <a:t>När </a:t>
            </a:r>
            <a:r>
              <a:rPr lang="sv-SE" dirty="0" err="1"/>
              <a:t>Saskia</a:t>
            </a:r>
            <a:r>
              <a:rPr lang="sv-SE" dirty="0"/>
              <a:t> sitter vid frukostbordet är klockan:</a:t>
            </a:r>
          </a:p>
        </p:txBody>
      </p:sp>
      <p:sp>
        <p:nvSpPr>
          <p:cNvPr id="31" name="Rektangel 30">
            <a:extLst>
              <a:ext uri="{FF2B5EF4-FFF2-40B4-BE49-F238E27FC236}">
                <a16:creationId xmlns:a16="http://schemas.microsoft.com/office/drawing/2014/main" id="{102F8BBF-FE5F-E648-AE63-DAD6CA19FC56}"/>
              </a:ext>
            </a:extLst>
          </p:cNvPr>
          <p:cNvSpPr/>
          <p:nvPr/>
        </p:nvSpPr>
        <p:spPr>
          <a:xfrm>
            <a:off x="910808" y="1515006"/>
            <a:ext cx="655844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/>
              <a:t>När </a:t>
            </a:r>
            <a:r>
              <a:rPr lang="sv-SE" dirty="0" err="1"/>
              <a:t>Saskia</a:t>
            </a:r>
            <a:r>
              <a:rPr lang="sv-SE" dirty="0"/>
              <a:t> vaknar på morgonen visar hennes klockradio:</a:t>
            </a:r>
          </a:p>
        </p:txBody>
      </p:sp>
      <p:sp>
        <p:nvSpPr>
          <p:cNvPr id="14" name="Rektangel 13">
            <a:extLst>
              <a:ext uri="{FF2B5EF4-FFF2-40B4-BE49-F238E27FC236}">
                <a16:creationId xmlns:a16="http://schemas.microsoft.com/office/drawing/2014/main" id="{BBB9F92F-7CA8-0549-A031-24FAFE40E08F}"/>
              </a:ext>
            </a:extLst>
          </p:cNvPr>
          <p:cNvSpPr/>
          <p:nvPr/>
        </p:nvSpPr>
        <p:spPr>
          <a:xfrm>
            <a:off x="2887541" y="740594"/>
            <a:ext cx="264707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2400" b="1" dirty="0">
                <a:solidFill>
                  <a:srgbClr val="8E2503"/>
                </a:solidFill>
                <a:effectLst/>
                <a:latin typeface="+mj-lt"/>
              </a:rPr>
              <a:t>Hur man skriver tid</a:t>
            </a:r>
          </a:p>
        </p:txBody>
      </p:sp>
      <p:sp>
        <p:nvSpPr>
          <p:cNvPr id="17" name="Rektangel 16">
            <a:extLst>
              <a:ext uri="{FF2B5EF4-FFF2-40B4-BE49-F238E27FC236}">
                <a16:creationId xmlns:a16="http://schemas.microsoft.com/office/drawing/2014/main" id="{061B3150-5CE6-E54D-9DD6-46ED385C4867}"/>
              </a:ext>
            </a:extLst>
          </p:cNvPr>
          <p:cNvSpPr/>
          <p:nvPr/>
        </p:nvSpPr>
        <p:spPr>
          <a:xfrm>
            <a:off x="2444792" y="3013169"/>
            <a:ext cx="277983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/>
              <a:t>Klockan är </a:t>
            </a:r>
            <a:r>
              <a:rPr lang="sv-SE" i="1" dirty="0">
                <a:solidFill>
                  <a:srgbClr val="C00000"/>
                </a:solidFill>
              </a:rPr>
              <a:t>tjugo över sju</a:t>
            </a:r>
            <a:r>
              <a:rPr lang="sv-SE" i="1" dirty="0"/>
              <a:t>. </a:t>
            </a:r>
          </a:p>
        </p:txBody>
      </p:sp>
      <p:sp>
        <p:nvSpPr>
          <p:cNvPr id="18" name="Rektangel 17">
            <a:extLst>
              <a:ext uri="{FF2B5EF4-FFF2-40B4-BE49-F238E27FC236}">
                <a16:creationId xmlns:a16="http://schemas.microsoft.com/office/drawing/2014/main" id="{702F61BC-9F8D-4641-A2CE-C30228970144}"/>
              </a:ext>
            </a:extLst>
          </p:cNvPr>
          <p:cNvSpPr/>
          <p:nvPr/>
        </p:nvSpPr>
        <p:spPr>
          <a:xfrm>
            <a:off x="1520787" y="4008948"/>
            <a:ext cx="570906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/>
              <a:t>”Om en halvtimme kommer  bussen”, tänker </a:t>
            </a:r>
            <a:r>
              <a:rPr lang="sv-SE" dirty="0" err="1"/>
              <a:t>Saskia</a:t>
            </a:r>
            <a:r>
              <a:rPr lang="sv-SE" dirty="0"/>
              <a:t>. </a:t>
            </a:r>
          </a:p>
        </p:txBody>
      </p:sp>
      <p:sp>
        <p:nvSpPr>
          <p:cNvPr id="20" name="Rektangel 19">
            <a:extLst>
              <a:ext uri="{FF2B5EF4-FFF2-40B4-BE49-F238E27FC236}">
                <a16:creationId xmlns:a16="http://schemas.microsoft.com/office/drawing/2014/main" id="{6B874F1B-6F4A-C246-90D3-0E33A5D3D1F5}"/>
              </a:ext>
            </a:extLst>
          </p:cNvPr>
          <p:cNvSpPr/>
          <p:nvPr/>
        </p:nvSpPr>
        <p:spPr>
          <a:xfrm>
            <a:off x="1580328" y="4318263"/>
            <a:ext cx="364430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/>
              <a:t>”Då är klockan är </a:t>
            </a:r>
            <a:r>
              <a:rPr lang="sv-SE" i="1" dirty="0">
                <a:solidFill>
                  <a:srgbClr val="C00000"/>
                </a:solidFill>
              </a:rPr>
              <a:t>tio i åtta</a:t>
            </a:r>
            <a:r>
              <a:rPr lang="sv-SE" i="1" dirty="0"/>
              <a:t>.” </a:t>
            </a:r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C3478012-0DD6-D541-8B62-2CE9DE823D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1875" y="1357514"/>
            <a:ext cx="2520950" cy="1007515"/>
          </a:xfrm>
          <a:prstGeom prst="rect">
            <a:avLst/>
          </a:prstGeom>
        </p:spPr>
      </p:pic>
      <p:pic>
        <p:nvPicPr>
          <p:cNvPr id="13" name="Bildobjekt 12">
            <a:extLst>
              <a:ext uri="{FF2B5EF4-FFF2-40B4-BE49-F238E27FC236}">
                <a16:creationId xmlns:a16="http://schemas.microsoft.com/office/drawing/2014/main" id="{948D234D-1FA6-B448-B344-E035C7D6DB0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52" t="4584" r="4797" b="5969"/>
          <a:stretch/>
        </p:blipFill>
        <p:spPr>
          <a:xfrm>
            <a:off x="1909481" y="4687595"/>
            <a:ext cx="4293687" cy="1764869"/>
          </a:xfrm>
          <a:prstGeom prst="rect">
            <a:avLst/>
          </a:prstGeom>
        </p:spPr>
      </p:pic>
      <p:sp>
        <p:nvSpPr>
          <p:cNvPr id="24" name="Rektangel 23">
            <a:extLst>
              <a:ext uri="{FF2B5EF4-FFF2-40B4-BE49-F238E27FC236}">
                <a16:creationId xmlns:a16="http://schemas.microsoft.com/office/drawing/2014/main" id="{03BDA0C2-ABE5-9A47-AC34-E257900F7026}"/>
              </a:ext>
            </a:extLst>
          </p:cNvPr>
          <p:cNvSpPr/>
          <p:nvPr/>
        </p:nvSpPr>
        <p:spPr>
          <a:xfrm>
            <a:off x="2084437" y="6382679"/>
            <a:ext cx="1606209" cy="36933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sv-SE" dirty="0"/>
              <a:t>Analog klocka</a:t>
            </a:r>
            <a:r>
              <a:rPr lang="sv-SE" i="1" dirty="0"/>
              <a:t> </a:t>
            </a:r>
          </a:p>
        </p:txBody>
      </p:sp>
      <p:sp>
        <p:nvSpPr>
          <p:cNvPr id="25" name="Rektangel 24">
            <a:extLst>
              <a:ext uri="{FF2B5EF4-FFF2-40B4-BE49-F238E27FC236}">
                <a16:creationId xmlns:a16="http://schemas.microsoft.com/office/drawing/2014/main" id="{4BE8B4FD-F3C7-494C-A16E-C0F38DAD4403}"/>
              </a:ext>
            </a:extLst>
          </p:cNvPr>
          <p:cNvSpPr/>
          <p:nvPr/>
        </p:nvSpPr>
        <p:spPr>
          <a:xfrm>
            <a:off x="4293406" y="6383606"/>
            <a:ext cx="1606209" cy="36933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sv-SE" dirty="0"/>
              <a:t>Digital klocka</a:t>
            </a:r>
            <a:r>
              <a:rPr lang="sv-SE" i="1" dirty="0"/>
              <a:t> </a:t>
            </a:r>
          </a:p>
        </p:txBody>
      </p:sp>
      <p:pic>
        <p:nvPicPr>
          <p:cNvPr id="15" name="Bildobjekt 14">
            <a:extLst>
              <a:ext uri="{FF2B5EF4-FFF2-40B4-BE49-F238E27FC236}">
                <a16:creationId xmlns:a16="http://schemas.microsoft.com/office/drawing/2014/main" id="{0AF16457-10F0-F74B-B314-22F09BABF2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7894" y="2488791"/>
            <a:ext cx="1670638" cy="1642526"/>
          </a:xfrm>
          <a:prstGeom prst="rect">
            <a:avLst/>
          </a:prstGeom>
        </p:spPr>
      </p:pic>
      <p:sp>
        <p:nvSpPr>
          <p:cNvPr id="16" name="Rektangel 1">
            <a:extLst>
              <a:ext uri="{FF2B5EF4-FFF2-40B4-BE49-F238E27FC236}">
                <a16:creationId xmlns:a16="http://schemas.microsoft.com/office/drawing/2014/main" id="{CC9AC03F-8760-A347-9E17-23F82CBE31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418" y="55175"/>
            <a:ext cx="890058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sv-SE" sz="2400" b="1" dirty="0">
                <a:latin typeface="+mn-lt"/>
              </a:rPr>
              <a:t>3.4		                      	        Tid och tidräkning</a:t>
            </a:r>
          </a:p>
        </p:txBody>
      </p:sp>
    </p:spTree>
    <p:extLst>
      <p:ext uri="{BB962C8B-B14F-4D97-AF65-F5344CB8AC3E}">
        <p14:creationId xmlns:p14="http://schemas.microsoft.com/office/powerpoint/2010/main" val="1607930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6" grpId="0"/>
      <p:bldP spid="31" grpId="0"/>
      <p:bldP spid="14" grpId="0"/>
      <p:bldP spid="17" grpId="0"/>
      <p:bldP spid="18" grpId="0"/>
      <p:bldP spid="20" grpId="0"/>
      <p:bldP spid="24" grpId="0" animBg="1"/>
      <p:bldP spid="2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E2CFDDEA-D0A4-7741-BE6B-1842910536E3}"/>
              </a:ext>
            </a:extLst>
          </p:cNvPr>
          <p:cNvSpPr/>
          <p:nvPr/>
        </p:nvSpPr>
        <p:spPr>
          <a:xfrm>
            <a:off x="1647735" y="495066"/>
            <a:ext cx="689956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000" dirty="0">
                <a:solidFill>
                  <a:srgbClr val="C00000"/>
                </a:solidFill>
              </a:rPr>
              <a:t>Ett år har 12 </a:t>
            </a:r>
            <a:r>
              <a:rPr lang="sv-SE" sz="2000" i="1" dirty="0">
                <a:solidFill>
                  <a:srgbClr val="C00000"/>
                </a:solidFill>
              </a:rPr>
              <a:t>månader</a:t>
            </a:r>
            <a:r>
              <a:rPr lang="sv-SE" sz="2000" dirty="0"/>
              <a:t>. Månaderna har olika antal dygn. 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6E08007F-0D33-B045-B8B3-2CE84E4DEC16}"/>
              </a:ext>
            </a:extLst>
          </p:cNvPr>
          <p:cNvSpPr/>
          <p:nvPr/>
        </p:nvSpPr>
        <p:spPr>
          <a:xfrm>
            <a:off x="2133006" y="970049"/>
            <a:ext cx="592902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000" dirty="0"/>
              <a:t>Ett bra sätt att komma ihåg hur många dygn månaderna har är att använda händerna. </a:t>
            </a:r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22AD2FE5-1083-3E45-BE09-E2BFB0B8B2B4}"/>
              </a:ext>
            </a:extLst>
          </p:cNvPr>
          <p:cNvSpPr/>
          <p:nvPr/>
        </p:nvSpPr>
        <p:spPr>
          <a:xfrm>
            <a:off x="1871190" y="1752808"/>
            <a:ext cx="825071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000" dirty="0"/>
              <a:t>Knogarna motsvarar de månader som har </a:t>
            </a:r>
            <a:r>
              <a:rPr lang="sv-SE" sz="2000" dirty="0">
                <a:solidFill>
                  <a:srgbClr val="C00000"/>
                </a:solidFill>
              </a:rPr>
              <a:t>31 dygn</a:t>
            </a:r>
            <a:r>
              <a:rPr lang="sv-SE" sz="2000" dirty="0"/>
              <a:t>.  </a:t>
            </a:r>
          </a:p>
        </p:txBody>
      </p:sp>
      <p:sp>
        <p:nvSpPr>
          <p:cNvPr id="12" name="Rektangel 11">
            <a:extLst>
              <a:ext uri="{FF2B5EF4-FFF2-40B4-BE49-F238E27FC236}">
                <a16:creationId xmlns:a16="http://schemas.microsoft.com/office/drawing/2014/main" id="{C0BA101F-AE90-6849-B36A-4742DF6FAAA3}"/>
              </a:ext>
            </a:extLst>
          </p:cNvPr>
          <p:cNvSpPr/>
          <p:nvPr/>
        </p:nvSpPr>
        <p:spPr>
          <a:xfrm>
            <a:off x="1449616" y="2167287"/>
            <a:ext cx="661241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000" dirty="0"/>
              <a:t>Mellanrummen är de övriga månaderna. De har </a:t>
            </a:r>
            <a:r>
              <a:rPr lang="sv-SE" sz="2000" dirty="0">
                <a:solidFill>
                  <a:srgbClr val="C00000"/>
                </a:solidFill>
              </a:rPr>
              <a:t>30 dygn</a:t>
            </a:r>
            <a:r>
              <a:rPr lang="sv-SE" sz="2000" dirty="0"/>
              <a:t>. </a:t>
            </a:r>
          </a:p>
        </p:txBody>
      </p:sp>
      <p:sp>
        <p:nvSpPr>
          <p:cNvPr id="13" name="Rektangel 12">
            <a:extLst>
              <a:ext uri="{FF2B5EF4-FFF2-40B4-BE49-F238E27FC236}">
                <a16:creationId xmlns:a16="http://schemas.microsoft.com/office/drawing/2014/main" id="{6F7DF9E1-5FED-8043-B96B-D03BE2F1E6CF}"/>
              </a:ext>
            </a:extLst>
          </p:cNvPr>
          <p:cNvSpPr/>
          <p:nvPr/>
        </p:nvSpPr>
        <p:spPr>
          <a:xfrm>
            <a:off x="2071008" y="2627933"/>
            <a:ext cx="536962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000" dirty="0"/>
              <a:t>Undantaget är </a:t>
            </a:r>
            <a:r>
              <a:rPr lang="sv-SE" sz="2000" dirty="0">
                <a:solidFill>
                  <a:srgbClr val="C00000"/>
                </a:solidFill>
              </a:rPr>
              <a:t>februari</a:t>
            </a:r>
            <a:r>
              <a:rPr lang="sv-SE" sz="2000" dirty="0"/>
              <a:t> som bara har </a:t>
            </a:r>
            <a:r>
              <a:rPr lang="sv-SE" sz="2000" dirty="0">
                <a:solidFill>
                  <a:srgbClr val="C00000"/>
                </a:solidFill>
              </a:rPr>
              <a:t>28 dygn</a:t>
            </a:r>
            <a:r>
              <a:rPr lang="sv-SE" sz="2000" dirty="0"/>
              <a:t>. Men när det är </a:t>
            </a:r>
            <a:r>
              <a:rPr lang="sv-SE" sz="2000" dirty="0">
                <a:solidFill>
                  <a:srgbClr val="C00000"/>
                </a:solidFill>
              </a:rPr>
              <a:t>skottår har februari 29 dygn</a:t>
            </a:r>
            <a:r>
              <a:rPr lang="sv-SE" sz="2000" dirty="0"/>
              <a:t>. </a:t>
            </a:r>
          </a:p>
        </p:txBody>
      </p:sp>
      <p:pic>
        <p:nvPicPr>
          <p:cNvPr id="2" name="Bildobjekt 1">
            <a:extLst>
              <a:ext uri="{FF2B5EF4-FFF2-40B4-BE49-F238E27FC236}">
                <a16:creationId xmlns:a16="http://schemas.microsoft.com/office/drawing/2014/main" id="{86852629-C92A-AC4A-A35F-D577F23BF2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3863" y="3396355"/>
            <a:ext cx="4576763" cy="3485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422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1" grpId="0"/>
      <p:bldP spid="12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7CE31F36-A2B1-EF49-9D2A-5E1D33E93D8D}"/>
              </a:ext>
            </a:extLst>
          </p:cNvPr>
          <p:cNvSpPr/>
          <p:nvPr/>
        </p:nvSpPr>
        <p:spPr>
          <a:xfrm>
            <a:off x="4249850" y="352928"/>
            <a:ext cx="11672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000" b="1" dirty="0">
                <a:solidFill>
                  <a:srgbClr val="8E2503"/>
                </a:solidFill>
                <a:effectLst/>
                <a:latin typeface="+mj-lt"/>
              </a:rPr>
              <a:t>Kvartal</a:t>
            </a:r>
          </a:p>
        </p:txBody>
      </p:sp>
      <p:sp>
        <p:nvSpPr>
          <p:cNvPr id="3" name="Rektangel 2">
            <a:extLst>
              <a:ext uri="{FF2B5EF4-FFF2-40B4-BE49-F238E27FC236}">
                <a16:creationId xmlns:a16="http://schemas.microsoft.com/office/drawing/2014/main" id="{D46A8CF1-B864-7640-B8C6-BD207ABB06AC}"/>
              </a:ext>
            </a:extLst>
          </p:cNvPr>
          <p:cNvSpPr/>
          <p:nvPr/>
        </p:nvSpPr>
        <p:spPr>
          <a:xfrm>
            <a:off x="3267153" y="933659"/>
            <a:ext cx="313261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000" dirty="0"/>
              <a:t>Ett år delas in i </a:t>
            </a:r>
            <a:r>
              <a:rPr lang="sv-SE" sz="2000" dirty="0">
                <a:solidFill>
                  <a:srgbClr val="C00000"/>
                </a:solidFill>
              </a:rPr>
              <a:t>fyra </a:t>
            </a:r>
            <a:r>
              <a:rPr lang="sv-SE" sz="2000" i="1" dirty="0">
                <a:solidFill>
                  <a:srgbClr val="C00000"/>
                </a:solidFill>
              </a:rPr>
              <a:t>kvartal</a:t>
            </a:r>
            <a:r>
              <a:rPr lang="sv-SE" sz="2000" dirty="0"/>
              <a:t>.  </a:t>
            </a:r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34C13AE3-DBFA-E04A-B6A5-F286C745DCCD}"/>
              </a:ext>
            </a:extLst>
          </p:cNvPr>
          <p:cNvSpPr/>
          <p:nvPr/>
        </p:nvSpPr>
        <p:spPr>
          <a:xfrm>
            <a:off x="3267153" y="1467733"/>
            <a:ext cx="390731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000" dirty="0"/>
              <a:t>Varje kvartal har </a:t>
            </a:r>
            <a:r>
              <a:rPr lang="sv-SE" sz="2000" dirty="0">
                <a:solidFill>
                  <a:srgbClr val="C00000"/>
                </a:solidFill>
              </a:rPr>
              <a:t>3 månader</a:t>
            </a:r>
            <a:r>
              <a:rPr lang="sv-SE" sz="2000" dirty="0"/>
              <a:t>. </a:t>
            </a: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639ACB25-FAAD-2248-9F06-C6659A3442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3459" y="2612137"/>
            <a:ext cx="1981028" cy="1875595"/>
          </a:xfrm>
          <a:prstGeom prst="rect">
            <a:avLst/>
          </a:prstGeom>
        </p:spPr>
      </p:pic>
      <p:pic>
        <p:nvPicPr>
          <p:cNvPr id="8" name="Bildobjekt 7">
            <a:extLst>
              <a:ext uri="{FF2B5EF4-FFF2-40B4-BE49-F238E27FC236}">
                <a16:creationId xmlns:a16="http://schemas.microsoft.com/office/drawing/2014/main" id="{F6B373CD-1593-6346-A81D-BD0197C3AA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8177" y="4447107"/>
            <a:ext cx="2003224" cy="1875595"/>
          </a:xfrm>
          <a:prstGeom prst="rect">
            <a:avLst/>
          </a:prstGeom>
        </p:spPr>
      </p:pic>
      <p:pic>
        <p:nvPicPr>
          <p:cNvPr id="9" name="Bildobjekt 8">
            <a:extLst>
              <a:ext uri="{FF2B5EF4-FFF2-40B4-BE49-F238E27FC236}">
                <a16:creationId xmlns:a16="http://schemas.microsoft.com/office/drawing/2014/main" id="{D1261AE7-1A22-3440-87F3-391F7585D6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80553" y="4452575"/>
            <a:ext cx="1889257" cy="1864658"/>
          </a:xfrm>
          <a:prstGeom prst="rect">
            <a:avLst/>
          </a:prstGeom>
        </p:spPr>
      </p:pic>
      <p:pic>
        <p:nvPicPr>
          <p:cNvPr id="10" name="Bildobjekt 9">
            <a:extLst>
              <a:ext uri="{FF2B5EF4-FFF2-40B4-BE49-F238E27FC236}">
                <a16:creationId xmlns:a16="http://schemas.microsoft.com/office/drawing/2014/main" id="{239E65DB-F754-4A40-B9E0-8D7A4E8683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80553" y="2606668"/>
            <a:ext cx="1869552" cy="1864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371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4BCD8D3E-2318-4341-8920-0F0EA7084375}"/>
              </a:ext>
            </a:extLst>
          </p:cNvPr>
          <p:cNvSpPr/>
          <p:nvPr/>
        </p:nvSpPr>
        <p:spPr>
          <a:xfrm>
            <a:off x="4283383" y="149141"/>
            <a:ext cx="11672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000" b="1" dirty="0">
                <a:solidFill>
                  <a:srgbClr val="8E2503"/>
                </a:solidFill>
                <a:effectLst/>
                <a:latin typeface="+mj-lt"/>
              </a:rPr>
              <a:t>Veckor</a:t>
            </a:r>
          </a:p>
        </p:txBody>
      </p:sp>
      <p:sp>
        <p:nvSpPr>
          <p:cNvPr id="3" name="Rektangel 2">
            <a:extLst>
              <a:ext uri="{FF2B5EF4-FFF2-40B4-BE49-F238E27FC236}">
                <a16:creationId xmlns:a16="http://schemas.microsoft.com/office/drawing/2014/main" id="{75CA8248-6F9C-9942-BAC2-9448663363BD}"/>
              </a:ext>
            </a:extLst>
          </p:cNvPr>
          <p:cNvSpPr/>
          <p:nvPr/>
        </p:nvSpPr>
        <p:spPr>
          <a:xfrm>
            <a:off x="2384129" y="641964"/>
            <a:ext cx="313261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000" dirty="0"/>
              <a:t>En </a:t>
            </a:r>
            <a:r>
              <a:rPr lang="sv-SE" sz="2000" i="1" dirty="0">
                <a:solidFill>
                  <a:srgbClr val="C00000"/>
                </a:solidFill>
              </a:rPr>
              <a:t>vecka</a:t>
            </a:r>
            <a:r>
              <a:rPr lang="sv-SE" sz="2000" i="1" dirty="0"/>
              <a:t> </a:t>
            </a:r>
            <a:r>
              <a:rPr lang="sv-SE" sz="2000" dirty="0"/>
              <a:t>är </a:t>
            </a:r>
            <a:r>
              <a:rPr lang="sv-SE" sz="2000" dirty="0">
                <a:solidFill>
                  <a:srgbClr val="C00000"/>
                </a:solidFill>
              </a:rPr>
              <a:t>sju dygn</a:t>
            </a:r>
            <a:r>
              <a:rPr lang="sv-SE" sz="2000" dirty="0"/>
              <a:t>.  </a:t>
            </a:r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4C955E57-75E1-0D4B-A407-12203AF05A43}"/>
              </a:ext>
            </a:extLst>
          </p:cNvPr>
          <p:cNvSpPr/>
          <p:nvPr/>
        </p:nvSpPr>
        <p:spPr>
          <a:xfrm>
            <a:off x="4571999" y="641964"/>
            <a:ext cx="390731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000" dirty="0"/>
              <a:t>På </a:t>
            </a:r>
            <a:r>
              <a:rPr lang="sv-SE" sz="2000" dirty="0">
                <a:solidFill>
                  <a:srgbClr val="C00000"/>
                </a:solidFill>
              </a:rPr>
              <a:t>ett år</a:t>
            </a:r>
            <a:r>
              <a:rPr lang="sv-SE" sz="2000" dirty="0"/>
              <a:t> går det </a:t>
            </a:r>
            <a:r>
              <a:rPr lang="sv-SE" sz="2000" dirty="0">
                <a:solidFill>
                  <a:srgbClr val="C00000"/>
                </a:solidFill>
              </a:rPr>
              <a:t>52 veckor</a:t>
            </a:r>
            <a:r>
              <a:rPr lang="sv-SE" sz="2000" dirty="0"/>
              <a:t>.  </a:t>
            </a:r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3EC1D1AC-D5AD-F543-826C-78CA2F9F1401}"/>
              </a:ext>
            </a:extLst>
          </p:cNvPr>
          <p:cNvSpPr/>
          <p:nvPr/>
        </p:nvSpPr>
        <p:spPr>
          <a:xfrm>
            <a:off x="1583780" y="1083419"/>
            <a:ext cx="671447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000" dirty="0"/>
              <a:t>Men det är inte exakt 52 veckor på ett år. Eftersom 52 · 7 = 364 så kan man säga att det går 52 veckor och 1 dygn på ett år. 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DCB327AD-3ED1-6147-AFC0-A32474140F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26485" y="1874696"/>
            <a:ext cx="2683614" cy="1229643"/>
          </a:xfrm>
          <a:prstGeom prst="rect">
            <a:avLst/>
          </a:prstGeom>
        </p:spPr>
      </p:pic>
      <p:sp>
        <p:nvSpPr>
          <p:cNvPr id="7" name="Rektangel 6">
            <a:extLst>
              <a:ext uri="{FF2B5EF4-FFF2-40B4-BE49-F238E27FC236}">
                <a16:creationId xmlns:a16="http://schemas.microsoft.com/office/drawing/2014/main" id="{31B3B292-DB64-F74D-9BD7-D4891472FC42}"/>
              </a:ext>
            </a:extLst>
          </p:cNvPr>
          <p:cNvSpPr/>
          <p:nvPr/>
        </p:nvSpPr>
        <p:spPr>
          <a:xfrm>
            <a:off x="3697511" y="3580550"/>
            <a:ext cx="211979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000" b="1" dirty="0">
                <a:solidFill>
                  <a:srgbClr val="8E2503"/>
                </a:solidFill>
                <a:effectLst/>
                <a:latin typeface="+mj-lt"/>
              </a:rPr>
              <a:t>Att skriva datum</a:t>
            </a:r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52D4E552-96C3-554C-A8AC-C6EB62B28C54}"/>
              </a:ext>
            </a:extLst>
          </p:cNvPr>
          <p:cNvSpPr/>
          <p:nvPr/>
        </p:nvSpPr>
        <p:spPr>
          <a:xfrm>
            <a:off x="976397" y="4011263"/>
            <a:ext cx="792923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000" dirty="0"/>
              <a:t>Emil är född den </a:t>
            </a:r>
            <a:r>
              <a:rPr lang="sv-SE" sz="2000" dirty="0">
                <a:solidFill>
                  <a:srgbClr val="C00000"/>
                </a:solidFill>
              </a:rPr>
              <a:t>14 maj 2010</a:t>
            </a:r>
            <a:r>
              <a:rPr lang="sv-SE" sz="2000" dirty="0"/>
              <a:t>. Den dagens </a:t>
            </a:r>
            <a:r>
              <a:rPr lang="sv-SE" sz="2000" i="1" dirty="0"/>
              <a:t>datum </a:t>
            </a:r>
            <a:r>
              <a:rPr lang="sv-SE" sz="2000" dirty="0"/>
              <a:t>kan skrivas på olika sätt: 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0CAFABF-9C2E-9F41-B693-1EB254D09BCE}"/>
              </a:ext>
            </a:extLst>
          </p:cNvPr>
          <p:cNvSpPr/>
          <p:nvPr/>
        </p:nvSpPr>
        <p:spPr>
          <a:xfrm>
            <a:off x="4941014" y="5318297"/>
            <a:ext cx="3833808" cy="107721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sv-SE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När man skriver årtalet först måste alltid månaden och dagen skrivas med två siffror. Om det behövs får man fylla på med en nolla i början. </a:t>
            </a:r>
          </a:p>
        </p:txBody>
      </p:sp>
      <p:pic>
        <p:nvPicPr>
          <p:cNvPr id="12" name="Bildobjekt 11">
            <a:extLst>
              <a:ext uri="{FF2B5EF4-FFF2-40B4-BE49-F238E27FC236}">
                <a16:creationId xmlns:a16="http://schemas.microsoft.com/office/drawing/2014/main" id="{0A617AD0-B2F9-6C4F-8817-444482288C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59387" y="4658460"/>
            <a:ext cx="2334196" cy="1813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351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7" grpId="0"/>
      <p:bldP spid="8" grpId="0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FF1B0BEE-956C-CC4A-8EF0-24F3AE98302C}"/>
              </a:ext>
            </a:extLst>
          </p:cNvPr>
          <p:cNvSpPr/>
          <p:nvPr/>
        </p:nvSpPr>
        <p:spPr>
          <a:xfrm>
            <a:off x="4052885" y="164310"/>
            <a:ext cx="125572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2400" b="1" i="1" dirty="0">
                <a:solidFill>
                  <a:srgbClr val="8E2503"/>
                </a:solidFill>
                <a:effectLst/>
                <a:latin typeface="+mj-lt"/>
              </a:rPr>
              <a:t>Exempel</a:t>
            </a:r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C4C86E07-5F8C-174E-BB0B-B890F5F7DF54}"/>
              </a:ext>
            </a:extLst>
          </p:cNvPr>
          <p:cNvSpPr/>
          <p:nvPr/>
        </p:nvSpPr>
        <p:spPr>
          <a:xfrm>
            <a:off x="2568117" y="2967335"/>
            <a:ext cx="30401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400" dirty="0">
                <a:latin typeface="Bradley Hand" pitchFamily="2" charset="77"/>
              </a:rPr>
              <a:t>3 </a:t>
            </a:r>
            <a:r>
              <a:rPr lang="sv-SE" sz="2400" dirty="0">
                <a:latin typeface="+mn-lt"/>
              </a:rPr>
              <a:t>·</a:t>
            </a:r>
            <a:r>
              <a:rPr lang="sv-SE" sz="2400" dirty="0">
                <a:latin typeface="Bradley Hand" pitchFamily="2" charset="77"/>
              </a:rPr>
              <a:t> 7 </a:t>
            </a:r>
            <a:r>
              <a:rPr lang="sv-SE" sz="2400" dirty="0">
                <a:latin typeface="+mn-lt"/>
              </a:rPr>
              <a:t>=</a:t>
            </a:r>
            <a:r>
              <a:rPr lang="sv-SE" sz="2400" dirty="0">
                <a:latin typeface="Bradley Hand" pitchFamily="2" charset="77"/>
              </a:rPr>
              <a:t> </a:t>
            </a:r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336CD3D3-7DB6-E049-AA55-80E515A6B221}"/>
              </a:ext>
            </a:extLst>
          </p:cNvPr>
          <p:cNvSpPr/>
          <p:nvPr/>
        </p:nvSpPr>
        <p:spPr>
          <a:xfrm>
            <a:off x="3526060" y="2975376"/>
            <a:ext cx="185497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400" dirty="0">
                <a:latin typeface="Bradley Hand" pitchFamily="2" charset="77"/>
              </a:rPr>
              <a:t> 21 </a:t>
            </a:r>
          </a:p>
        </p:txBody>
      </p:sp>
      <p:sp>
        <p:nvSpPr>
          <p:cNvPr id="12" name="Rektangel 11">
            <a:extLst>
              <a:ext uri="{FF2B5EF4-FFF2-40B4-BE49-F238E27FC236}">
                <a16:creationId xmlns:a16="http://schemas.microsoft.com/office/drawing/2014/main" id="{6C3F731F-BF19-A642-99BB-0AFF0D2071E0}"/>
              </a:ext>
            </a:extLst>
          </p:cNvPr>
          <p:cNvSpPr/>
          <p:nvPr/>
        </p:nvSpPr>
        <p:spPr>
          <a:xfrm>
            <a:off x="1146689" y="3773273"/>
            <a:ext cx="131934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400" dirty="0">
                <a:latin typeface="Bradley Hand" pitchFamily="2" charset="77"/>
              </a:rPr>
              <a:t>Svar: </a:t>
            </a:r>
            <a:r>
              <a:rPr lang="sv-SE" sz="2400" dirty="0">
                <a:latin typeface="+mn-lt"/>
              </a:rPr>
              <a:t> </a:t>
            </a:r>
          </a:p>
        </p:txBody>
      </p:sp>
      <p:sp>
        <p:nvSpPr>
          <p:cNvPr id="13" name="Rektangel 12">
            <a:extLst>
              <a:ext uri="{FF2B5EF4-FFF2-40B4-BE49-F238E27FC236}">
                <a16:creationId xmlns:a16="http://schemas.microsoft.com/office/drawing/2014/main" id="{9AFAF650-A683-7D44-BEED-F7F4E0E09F26}"/>
              </a:ext>
            </a:extLst>
          </p:cNvPr>
          <p:cNvSpPr/>
          <p:nvPr/>
        </p:nvSpPr>
        <p:spPr>
          <a:xfrm>
            <a:off x="1953541" y="3797889"/>
            <a:ext cx="419868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400" dirty="0">
                <a:latin typeface="Bradley Hand" pitchFamily="2" charset="77"/>
              </a:rPr>
              <a:t>De var bortresta i 21 dygn.</a:t>
            </a:r>
          </a:p>
        </p:txBody>
      </p:sp>
      <p:grpSp>
        <p:nvGrpSpPr>
          <p:cNvPr id="18" name="Grupp 17">
            <a:extLst>
              <a:ext uri="{FF2B5EF4-FFF2-40B4-BE49-F238E27FC236}">
                <a16:creationId xmlns:a16="http://schemas.microsoft.com/office/drawing/2014/main" id="{38F1F453-BFB4-C24C-A989-E43386B88F48}"/>
              </a:ext>
            </a:extLst>
          </p:cNvPr>
          <p:cNvGrpSpPr/>
          <p:nvPr/>
        </p:nvGrpSpPr>
        <p:grpSpPr>
          <a:xfrm>
            <a:off x="1002403" y="544986"/>
            <a:ext cx="7988655" cy="1795690"/>
            <a:chOff x="1002403" y="544986"/>
            <a:chExt cx="7988655" cy="1795690"/>
          </a:xfrm>
        </p:grpSpPr>
        <p:sp>
          <p:nvSpPr>
            <p:cNvPr id="4" name="Rektangel 3">
              <a:extLst>
                <a:ext uri="{FF2B5EF4-FFF2-40B4-BE49-F238E27FC236}">
                  <a16:creationId xmlns:a16="http://schemas.microsoft.com/office/drawing/2014/main" id="{414492AB-4678-654F-8E94-B7E33CA5AD2B}"/>
                </a:ext>
              </a:extLst>
            </p:cNvPr>
            <p:cNvSpPr/>
            <p:nvPr/>
          </p:nvSpPr>
          <p:spPr>
            <a:xfrm>
              <a:off x="1002403" y="936452"/>
              <a:ext cx="4985845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sv-SE" sz="2400" dirty="0">
                  <a:latin typeface="+mn-lt"/>
                </a:rPr>
                <a:t>Familjen Haglund åkte till Gotland. </a:t>
              </a:r>
            </a:p>
            <a:p>
              <a:r>
                <a:rPr lang="sv-SE" sz="2400" dirty="0">
                  <a:latin typeface="+mn-lt"/>
                </a:rPr>
                <a:t>De var bortresta i tre veckor. </a:t>
              </a:r>
            </a:p>
            <a:p>
              <a:r>
                <a:rPr lang="sv-SE" sz="2400" dirty="0">
                  <a:latin typeface="+mn-lt"/>
                </a:rPr>
                <a:t>Hur många dygn var de bortresta?  </a:t>
              </a:r>
            </a:p>
          </p:txBody>
        </p:sp>
        <p:pic>
          <p:nvPicPr>
            <p:cNvPr id="16" name="Bildobjekt 15">
              <a:extLst>
                <a:ext uri="{FF2B5EF4-FFF2-40B4-BE49-F238E27FC236}">
                  <a16:creationId xmlns:a16="http://schemas.microsoft.com/office/drawing/2014/main" id="{5D265535-A365-6849-B67C-77B9727880A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-2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795157" y="544986"/>
              <a:ext cx="3195901" cy="1795690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28647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9" grpId="0"/>
      <p:bldP spid="12" grpId="0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FF1B0BEE-956C-CC4A-8EF0-24F3AE98302C}"/>
              </a:ext>
            </a:extLst>
          </p:cNvPr>
          <p:cNvSpPr/>
          <p:nvPr/>
        </p:nvSpPr>
        <p:spPr>
          <a:xfrm>
            <a:off x="4052885" y="164310"/>
            <a:ext cx="125572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2400" b="1" i="1" dirty="0">
                <a:solidFill>
                  <a:srgbClr val="8E2503"/>
                </a:solidFill>
                <a:effectLst/>
                <a:latin typeface="+mj-lt"/>
              </a:rPr>
              <a:t>Exempel</a:t>
            </a:r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414492AB-4678-654F-8E94-B7E33CA5AD2B}"/>
              </a:ext>
            </a:extLst>
          </p:cNvPr>
          <p:cNvSpPr/>
          <p:nvPr/>
        </p:nvSpPr>
        <p:spPr>
          <a:xfrm>
            <a:off x="1002403" y="936452"/>
            <a:ext cx="498584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400" dirty="0">
                <a:latin typeface="+mn-lt"/>
              </a:rPr>
              <a:t>Skriv datumet på två andra sätt. </a:t>
            </a:r>
          </a:p>
        </p:txBody>
      </p:sp>
      <p:sp>
        <p:nvSpPr>
          <p:cNvPr id="21" name="Rektangel 20">
            <a:extLst>
              <a:ext uri="{FF2B5EF4-FFF2-40B4-BE49-F238E27FC236}">
                <a16:creationId xmlns:a16="http://schemas.microsoft.com/office/drawing/2014/main" id="{83DD3A4E-4637-ED44-ABF0-8011540EAD99}"/>
              </a:ext>
            </a:extLst>
          </p:cNvPr>
          <p:cNvSpPr/>
          <p:nvPr/>
        </p:nvSpPr>
        <p:spPr>
          <a:xfrm>
            <a:off x="1970084" y="1708594"/>
            <a:ext cx="305048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400" dirty="0">
                <a:latin typeface="+mn-lt"/>
              </a:rPr>
              <a:t>a) 13 oktober 2010</a:t>
            </a:r>
          </a:p>
        </p:txBody>
      </p:sp>
      <p:sp>
        <p:nvSpPr>
          <p:cNvPr id="22" name="Rektangel 21">
            <a:extLst>
              <a:ext uri="{FF2B5EF4-FFF2-40B4-BE49-F238E27FC236}">
                <a16:creationId xmlns:a16="http://schemas.microsoft.com/office/drawing/2014/main" id="{22155FF5-C04D-D44A-8860-34CB41435C5C}"/>
              </a:ext>
            </a:extLst>
          </p:cNvPr>
          <p:cNvSpPr/>
          <p:nvPr/>
        </p:nvSpPr>
        <p:spPr>
          <a:xfrm>
            <a:off x="1594527" y="2453380"/>
            <a:ext cx="131934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400" dirty="0">
                <a:latin typeface="Bradley Hand" pitchFamily="2" charset="77"/>
              </a:rPr>
              <a:t>Svar: </a:t>
            </a:r>
            <a:r>
              <a:rPr lang="sv-SE" sz="2400" dirty="0">
                <a:latin typeface="+mn-lt"/>
              </a:rPr>
              <a:t> </a:t>
            </a:r>
          </a:p>
        </p:txBody>
      </p:sp>
      <p:sp>
        <p:nvSpPr>
          <p:cNvPr id="23" name="Rektangel 22">
            <a:extLst>
              <a:ext uri="{FF2B5EF4-FFF2-40B4-BE49-F238E27FC236}">
                <a16:creationId xmlns:a16="http://schemas.microsoft.com/office/drawing/2014/main" id="{99C08D17-3A7E-8B43-9AD2-7D2685691A49}"/>
              </a:ext>
            </a:extLst>
          </p:cNvPr>
          <p:cNvSpPr/>
          <p:nvPr/>
        </p:nvSpPr>
        <p:spPr>
          <a:xfrm>
            <a:off x="2472656" y="2480736"/>
            <a:ext cx="419868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400" dirty="0">
                <a:latin typeface="Bradley Hand" pitchFamily="2" charset="77"/>
              </a:rPr>
              <a:t>13/10 2010 eller 2010-10-13 </a:t>
            </a:r>
          </a:p>
        </p:txBody>
      </p:sp>
      <p:sp>
        <p:nvSpPr>
          <p:cNvPr id="24" name="Rektangel 23">
            <a:extLst>
              <a:ext uri="{FF2B5EF4-FFF2-40B4-BE49-F238E27FC236}">
                <a16:creationId xmlns:a16="http://schemas.microsoft.com/office/drawing/2014/main" id="{660FCC10-A41A-8D46-B8EF-254DCA62D752}"/>
              </a:ext>
            </a:extLst>
          </p:cNvPr>
          <p:cNvSpPr/>
          <p:nvPr/>
        </p:nvSpPr>
        <p:spPr>
          <a:xfrm>
            <a:off x="1970084" y="3624480"/>
            <a:ext cx="305048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400" dirty="0">
                <a:latin typeface="+mn-lt"/>
              </a:rPr>
              <a:t>b) 1998-07-10 </a:t>
            </a:r>
          </a:p>
        </p:txBody>
      </p:sp>
      <p:sp>
        <p:nvSpPr>
          <p:cNvPr id="25" name="Rektangel 24">
            <a:extLst>
              <a:ext uri="{FF2B5EF4-FFF2-40B4-BE49-F238E27FC236}">
                <a16:creationId xmlns:a16="http://schemas.microsoft.com/office/drawing/2014/main" id="{2B884D5E-18A1-0546-B458-431754565D6F}"/>
              </a:ext>
            </a:extLst>
          </p:cNvPr>
          <p:cNvSpPr/>
          <p:nvPr/>
        </p:nvSpPr>
        <p:spPr>
          <a:xfrm>
            <a:off x="1594527" y="4369266"/>
            <a:ext cx="131934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400" dirty="0">
                <a:latin typeface="Bradley Hand" pitchFamily="2" charset="77"/>
              </a:rPr>
              <a:t>Svar: </a:t>
            </a:r>
            <a:r>
              <a:rPr lang="sv-SE" sz="2400" dirty="0">
                <a:latin typeface="+mn-lt"/>
              </a:rPr>
              <a:t> </a:t>
            </a:r>
          </a:p>
        </p:txBody>
      </p:sp>
      <p:sp>
        <p:nvSpPr>
          <p:cNvPr id="26" name="Rektangel 25">
            <a:extLst>
              <a:ext uri="{FF2B5EF4-FFF2-40B4-BE49-F238E27FC236}">
                <a16:creationId xmlns:a16="http://schemas.microsoft.com/office/drawing/2014/main" id="{06D8BFE5-7E32-3E42-9A41-5F0A8F0663A5}"/>
              </a:ext>
            </a:extLst>
          </p:cNvPr>
          <p:cNvSpPr/>
          <p:nvPr/>
        </p:nvSpPr>
        <p:spPr>
          <a:xfrm>
            <a:off x="2472656" y="4396622"/>
            <a:ext cx="419868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400" dirty="0">
                <a:latin typeface="Bradley Hand" pitchFamily="2" charset="77"/>
              </a:rPr>
              <a:t>10 juli 1998 eller 10/7 1998  </a:t>
            </a:r>
          </a:p>
        </p:txBody>
      </p:sp>
    </p:spTree>
    <p:extLst>
      <p:ext uri="{BB962C8B-B14F-4D97-AF65-F5344CB8AC3E}">
        <p14:creationId xmlns:p14="http://schemas.microsoft.com/office/powerpoint/2010/main" val="4287283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21" grpId="0"/>
      <p:bldP spid="22" grpId="0"/>
      <p:bldP spid="23" grpId="0"/>
      <p:bldP spid="24" grpId="0"/>
      <p:bldP spid="25" grpId="0"/>
      <p:bldP spid="2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>
            <a:extLst>
              <a:ext uri="{FF2B5EF4-FFF2-40B4-BE49-F238E27FC236}">
                <a16:creationId xmlns:a16="http://schemas.microsoft.com/office/drawing/2014/main" id="{1F0B975B-E769-144D-A3D5-FCE9AD9D46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2748" y="1223683"/>
            <a:ext cx="1667409" cy="2019869"/>
          </a:xfrm>
          <a:prstGeom prst="rect">
            <a:avLst/>
          </a:prstGeom>
        </p:spPr>
      </p:pic>
      <p:sp>
        <p:nvSpPr>
          <p:cNvPr id="3" name="Rektangel 2">
            <a:extLst>
              <a:ext uri="{FF2B5EF4-FFF2-40B4-BE49-F238E27FC236}">
                <a16:creationId xmlns:a16="http://schemas.microsoft.com/office/drawing/2014/main" id="{B0EA568D-51CD-1F4B-85BD-2757FCC43800}"/>
              </a:ext>
            </a:extLst>
          </p:cNvPr>
          <p:cNvSpPr/>
          <p:nvPr/>
        </p:nvSpPr>
        <p:spPr>
          <a:xfrm>
            <a:off x="2144636" y="251395"/>
            <a:ext cx="485472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2400" b="1" dirty="0">
                <a:solidFill>
                  <a:srgbClr val="8E2503"/>
                </a:solidFill>
                <a:effectLst/>
                <a:latin typeface="+mj-lt"/>
              </a:rPr>
              <a:t>Dygn, timmar, minuter och sekunder</a:t>
            </a:r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BD8BF4AA-1EB6-D34A-9C2F-D0914FA0BE69}"/>
              </a:ext>
            </a:extLst>
          </p:cNvPr>
          <p:cNvSpPr/>
          <p:nvPr/>
        </p:nvSpPr>
        <p:spPr>
          <a:xfrm>
            <a:off x="910808" y="1039017"/>
            <a:ext cx="655844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/>
              <a:t>När solen är uppe ser det ut som om den flyttar sig över himlen. </a:t>
            </a:r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B44F2FB0-FDB3-5945-BFDD-3826CEB7A02E}"/>
              </a:ext>
            </a:extLst>
          </p:cNvPr>
          <p:cNvSpPr/>
          <p:nvPr/>
        </p:nvSpPr>
        <p:spPr>
          <a:xfrm>
            <a:off x="910808" y="1549640"/>
            <a:ext cx="464383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/>
              <a:t>Men så är det inte. Det är jorden som snurrar. </a:t>
            </a:r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705A5C77-416C-C647-9DFC-783BB8EA50CD}"/>
              </a:ext>
            </a:extLst>
          </p:cNvPr>
          <p:cNvSpPr/>
          <p:nvPr/>
        </p:nvSpPr>
        <p:spPr>
          <a:xfrm>
            <a:off x="1352154" y="2060263"/>
            <a:ext cx="375819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/>
              <a:t>Den tid det tar för jorden att snurra ett varv runt sin axel kallas ett </a:t>
            </a:r>
            <a:r>
              <a:rPr lang="sv-SE" i="1" dirty="0">
                <a:solidFill>
                  <a:srgbClr val="C00000"/>
                </a:solidFill>
              </a:rPr>
              <a:t>dygn</a:t>
            </a:r>
            <a:r>
              <a:rPr lang="sv-SE" dirty="0"/>
              <a:t>. </a:t>
            </a:r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A9096A9F-4DBA-CB4A-AA0E-2C597DE5F709}"/>
              </a:ext>
            </a:extLst>
          </p:cNvPr>
          <p:cNvSpPr/>
          <p:nvPr/>
        </p:nvSpPr>
        <p:spPr>
          <a:xfrm>
            <a:off x="910808" y="3073141"/>
            <a:ext cx="53125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/>
              <a:t>Dygnet är indelat i </a:t>
            </a:r>
            <a:r>
              <a:rPr lang="sv-SE" i="1" dirty="0">
                <a:solidFill>
                  <a:srgbClr val="C00000"/>
                </a:solidFill>
              </a:rPr>
              <a:t>timmar</a:t>
            </a:r>
            <a:r>
              <a:rPr lang="sv-SE" dirty="0"/>
              <a:t>, </a:t>
            </a:r>
            <a:r>
              <a:rPr lang="sv-SE" i="1" dirty="0">
                <a:solidFill>
                  <a:srgbClr val="C00000"/>
                </a:solidFill>
              </a:rPr>
              <a:t>minuter</a:t>
            </a:r>
            <a:r>
              <a:rPr lang="sv-SE" i="1" dirty="0"/>
              <a:t> </a:t>
            </a:r>
            <a:r>
              <a:rPr lang="sv-SE" dirty="0"/>
              <a:t>och </a:t>
            </a:r>
            <a:r>
              <a:rPr lang="sv-SE" i="1" dirty="0">
                <a:solidFill>
                  <a:srgbClr val="C00000"/>
                </a:solidFill>
              </a:rPr>
              <a:t>sekunder</a:t>
            </a:r>
            <a:r>
              <a:rPr lang="sv-SE" i="1" dirty="0"/>
              <a:t>. </a:t>
            </a:r>
            <a:endParaRPr lang="sv-SE" dirty="0"/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4B2A5B73-8B3C-804C-BD7D-619DEBAA3D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4071" y="3698674"/>
            <a:ext cx="3656458" cy="1483841"/>
          </a:xfrm>
          <a:prstGeom prst="rect">
            <a:avLst/>
          </a:prstGeom>
        </p:spPr>
      </p:pic>
      <p:pic>
        <p:nvPicPr>
          <p:cNvPr id="10" name="Bildobjekt 9">
            <a:extLst>
              <a:ext uri="{FF2B5EF4-FFF2-40B4-BE49-F238E27FC236}">
                <a16:creationId xmlns:a16="http://schemas.microsoft.com/office/drawing/2014/main" id="{C083C550-5196-654C-B848-7077912CA6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9739" y="5319939"/>
            <a:ext cx="6652273" cy="998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107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7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AF0D5135-4413-1748-A907-1A5E2E0ED061}"/>
              </a:ext>
            </a:extLst>
          </p:cNvPr>
          <p:cNvSpPr/>
          <p:nvPr/>
        </p:nvSpPr>
        <p:spPr>
          <a:xfrm>
            <a:off x="1407656" y="251395"/>
            <a:ext cx="125572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2400" b="1" i="1" dirty="0">
                <a:solidFill>
                  <a:srgbClr val="8E2503"/>
                </a:solidFill>
                <a:effectLst/>
                <a:latin typeface="+mj-lt"/>
              </a:rPr>
              <a:t>Exempel</a:t>
            </a:r>
          </a:p>
        </p:txBody>
      </p:sp>
      <p:sp>
        <p:nvSpPr>
          <p:cNvPr id="3" name="Rektangel 2">
            <a:extLst>
              <a:ext uri="{FF2B5EF4-FFF2-40B4-BE49-F238E27FC236}">
                <a16:creationId xmlns:a16="http://schemas.microsoft.com/office/drawing/2014/main" id="{FBC03FD0-7BDD-3840-9B30-411533D5FFCE}"/>
              </a:ext>
            </a:extLst>
          </p:cNvPr>
          <p:cNvSpPr/>
          <p:nvPr/>
        </p:nvSpPr>
        <p:spPr>
          <a:xfrm>
            <a:off x="2176777" y="1030553"/>
            <a:ext cx="479044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400" dirty="0">
                <a:latin typeface="+mn-lt"/>
              </a:rPr>
              <a:t>Skriv två klockslag till varje bild. </a:t>
            </a:r>
          </a:p>
        </p:txBody>
      </p:sp>
      <p:grpSp>
        <p:nvGrpSpPr>
          <p:cNvPr id="7" name="Grupp 6">
            <a:extLst>
              <a:ext uri="{FF2B5EF4-FFF2-40B4-BE49-F238E27FC236}">
                <a16:creationId xmlns:a16="http://schemas.microsoft.com/office/drawing/2014/main" id="{1AB48D02-4B4B-F742-BC5A-1ED9A85B8FBD}"/>
              </a:ext>
            </a:extLst>
          </p:cNvPr>
          <p:cNvGrpSpPr/>
          <p:nvPr/>
        </p:nvGrpSpPr>
        <p:grpSpPr>
          <a:xfrm>
            <a:off x="735331" y="1680833"/>
            <a:ext cx="2412818" cy="1958724"/>
            <a:chOff x="636899" y="1515942"/>
            <a:chExt cx="2412818" cy="1958724"/>
          </a:xfrm>
        </p:grpSpPr>
        <p:sp>
          <p:nvSpPr>
            <p:cNvPr id="5" name="Rektangel 4">
              <a:extLst>
                <a:ext uri="{FF2B5EF4-FFF2-40B4-BE49-F238E27FC236}">
                  <a16:creationId xmlns:a16="http://schemas.microsoft.com/office/drawing/2014/main" id="{2207F8E1-916A-3E4A-BCD8-3F19A9F6940E}"/>
                </a:ext>
              </a:extLst>
            </p:cNvPr>
            <p:cNvSpPr/>
            <p:nvPr/>
          </p:nvSpPr>
          <p:spPr>
            <a:xfrm>
              <a:off x="636899" y="1689605"/>
              <a:ext cx="633325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sv-SE" sz="2400" dirty="0">
                  <a:latin typeface="+mn-lt"/>
                </a:rPr>
                <a:t>a) </a:t>
              </a:r>
            </a:p>
          </p:txBody>
        </p:sp>
        <p:pic>
          <p:nvPicPr>
            <p:cNvPr id="6" name="Bildobjekt 5">
              <a:extLst>
                <a:ext uri="{FF2B5EF4-FFF2-40B4-BE49-F238E27FC236}">
                  <a16:creationId xmlns:a16="http://schemas.microsoft.com/office/drawing/2014/main" id="{49AA236E-4990-CD4B-8790-1F8A28392E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641" t="6732" r="6100" b="5939"/>
            <a:stretch/>
          </p:blipFill>
          <p:spPr>
            <a:xfrm>
              <a:off x="1090993" y="1515942"/>
              <a:ext cx="1958724" cy="1958724"/>
            </a:xfrm>
            <a:prstGeom prst="ellipse">
              <a:avLst/>
            </a:prstGeom>
          </p:spPr>
        </p:pic>
      </p:grpSp>
      <p:sp>
        <p:nvSpPr>
          <p:cNvPr id="8" name="Rektangel 7">
            <a:extLst>
              <a:ext uri="{FF2B5EF4-FFF2-40B4-BE49-F238E27FC236}">
                <a16:creationId xmlns:a16="http://schemas.microsoft.com/office/drawing/2014/main" id="{724A002B-673C-AB49-A8F7-0052117FB3F4}"/>
              </a:ext>
            </a:extLst>
          </p:cNvPr>
          <p:cNvSpPr/>
          <p:nvPr/>
        </p:nvSpPr>
        <p:spPr>
          <a:xfrm>
            <a:off x="341759" y="4360228"/>
            <a:ext cx="10922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400" dirty="0">
                <a:latin typeface="Bradley Hand" pitchFamily="2" charset="77"/>
              </a:rPr>
              <a:t>Svar: </a:t>
            </a:r>
            <a:r>
              <a:rPr lang="sv-SE" sz="2400" dirty="0">
                <a:latin typeface="+mn-lt"/>
              </a:rPr>
              <a:t> </a:t>
            </a:r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C1440C8E-2A80-A849-A8B0-1EBDDFA6C2FE}"/>
              </a:ext>
            </a:extLst>
          </p:cNvPr>
          <p:cNvSpPr/>
          <p:nvPr/>
        </p:nvSpPr>
        <p:spPr>
          <a:xfrm>
            <a:off x="1215035" y="4403340"/>
            <a:ext cx="276952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400" dirty="0">
                <a:latin typeface="Bradley Hand" pitchFamily="2" charset="77"/>
              </a:rPr>
              <a:t>05.15 eller 17.15 </a:t>
            </a:r>
          </a:p>
        </p:txBody>
      </p:sp>
      <p:grpSp>
        <p:nvGrpSpPr>
          <p:cNvPr id="13" name="Grupp 12">
            <a:extLst>
              <a:ext uri="{FF2B5EF4-FFF2-40B4-BE49-F238E27FC236}">
                <a16:creationId xmlns:a16="http://schemas.microsoft.com/office/drawing/2014/main" id="{EA280CC1-1043-BB41-831A-1F0BBBC17E55}"/>
              </a:ext>
            </a:extLst>
          </p:cNvPr>
          <p:cNvGrpSpPr/>
          <p:nvPr/>
        </p:nvGrpSpPr>
        <p:grpSpPr>
          <a:xfrm>
            <a:off x="5167735" y="1792075"/>
            <a:ext cx="2384077" cy="1949157"/>
            <a:chOff x="3753135" y="1446174"/>
            <a:chExt cx="2384077" cy="1949157"/>
          </a:xfrm>
        </p:grpSpPr>
        <p:sp>
          <p:nvSpPr>
            <p:cNvPr id="11" name="Rektangel 10">
              <a:extLst>
                <a:ext uri="{FF2B5EF4-FFF2-40B4-BE49-F238E27FC236}">
                  <a16:creationId xmlns:a16="http://schemas.microsoft.com/office/drawing/2014/main" id="{5EBD3670-45DA-0F41-B43E-39E25470436D}"/>
                </a:ext>
              </a:extLst>
            </p:cNvPr>
            <p:cNvSpPr/>
            <p:nvPr/>
          </p:nvSpPr>
          <p:spPr>
            <a:xfrm>
              <a:off x="3753135" y="1515942"/>
              <a:ext cx="436727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sv-SE" sz="2400" dirty="0">
                  <a:latin typeface="+mn-lt"/>
                </a:rPr>
                <a:t>b) </a:t>
              </a:r>
            </a:p>
          </p:txBody>
        </p:sp>
        <p:pic>
          <p:nvPicPr>
            <p:cNvPr id="12" name="Bildobjekt 11">
              <a:extLst>
                <a:ext uri="{FF2B5EF4-FFF2-40B4-BE49-F238E27FC236}">
                  <a16:creationId xmlns:a16="http://schemas.microsoft.com/office/drawing/2014/main" id="{18EC291F-B798-1047-B7EA-AB18F94845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695" t="5274" r="4899" b="5165"/>
            <a:stretch/>
          </p:blipFill>
          <p:spPr>
            <a:xfrm>
              <a:off x="4178488" y="1446174"/>
              <a:ext cx="1958724" cy="1949157"/>
            </a:xfrm>
            <a:prstGeom prst="ellipse">
              <a:avLst/>
            </a:prstGeom>
          </p:spPr>
        </p:pic>
      </p:grpSp>
      <p:sp>
        <p:nvSpPr>
          <p:cNvPr id="14" name="Rektangel 13">
            <a:extLst>
              <a:ext uri="{FF2B5EF4-FFF2-40B4-BE49-F238E27FC236}">
                <a16:creationId xmlns:a16="http://schemas.microsoft.com/office/drawing/2014/main" id="{AFD0AAE0-E8A7-3C41-A671-1C03A96D697E}"/>
              </a:ext>
            </a:extLst>
          </p:cNvPr>
          <p:cNvSpPr/>
          <p:nvPr/>
        </p:nvSpPr>
        <p:spPr>
          <a:xfrm>
            <a:off x="4870512" y="4403340"/>
            <a:ext cx="103389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400" dirty="0">
                <a:latin typeface="Bradley Hand" pitchFamily="2" charset="77"/>
              </a:rPr>
              <a:t>Svar: </a:t>
            </a:r>
            <a:endParaRPr lang="sv-SE" sz="2400" dirty="0">
              <a:latin typeface="+mn-lt"/>
            </a:endParaRPr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6784832C-5510-5745-BD79-F752C28AB36D}"/>
              </a:ext>
            </a:extLst>
          </p:cNvPr>
          <p:cNvSpPr/>
          <p:nvPr/>
        </p:nvSpPr>
        <p:spPr>
          <a:xfrm>
            <a:off x="5710156" y="4403340"/>
            <a:ext cx="276952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400" dirty="0">
                <a:latin typeface="Bradley Hand" pitchFamily="2" charset="77"/>
              </a:rPr>
              <a:t>10.40 eller 22.40 </a:t>
            </a:r>
          </a:p>
        </p:txBody>
      </p:sp>
    </p:spTree>
    <p:extLst>
      <p:ext uri="{BB962C8B-B14F-4D97-AF65-F5344CB8AC3E}">
        <p14:creationId xmlns:p14="http://schemas.microsoft.com/office/powerpoint/2010/main" val="903521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8" grpId="0"/>
      <p:bldP spid="9" grpId="0"/>
      <p:bldP spid="14" grpId="0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AF0D5135-4413-1748-A907-1A5E2E0ED061}"/>
              </a:ext>
            </a:extLst>
          </p:cNvPr>
          <p:cNvSpPr/>
          <p:nvPr/>
        </p:nvSpPr>
        <p:spPr>
          <a:xfrm>
            <a:off x="1407656" y="251395"/>
            <a:ext cx="125572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2400" b="1" i="1" dirty="0">
                <a:solidFill>
                  <a:srgbClr val="8E2503"/>
                </a:solidFill>
                <a:effectLst/>
                <a:latin typeface="+mj-lt"/>
              </a:rPr>
              <a:t>Exempel</a:t>
            </a:r>
          </a:p>
        </p:txBody>
      </p:sp>
      <p:sp>
        <p:nvSpPr>
          <p:cNvPr id="3" name="Rektangel 2">
            <a:extLst>
              <a:ext uri="{FF2B5EF4-FFF2-40B4-BE49-F238E27FC236}">
                <a16:creationId xmlns:a16="http://schemas.microsoft.com/office/drawing/2014/main" id="{FBC03FD0-7BDD-3840-9B30-411533D5FFCE}"/>
              </a:ext>
            </a:extLst>
          </p:cNvPr>
          <p:cNvSpPr/>
          <p:nvPr/>
        </p:nvSpPr>
        <p:spPr>
          <a:xfrm>
            <a:off x="734573" y="1049105"/>
            <a:ext cx="576561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400" dirty="0">
                <a:latin typeface="+mn-lt"/>
              </a:rPr>
              <a:t>a) Skriv ”tio över sju” på kvällen med siffror. </a:t>
            </a:r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724A002B-673C-AB49-A8F7-0052117FB3F4}"/>
              </a:ext>
            </a:extLst>
          </p:cNvPr>
          <p:cNvSpPr/>
          <p:nvPr/>
        </p:nvSpPr>
        <p:spPr>
          <a:xfrm>
            <a:off x="891327" y="3763384"/>
            <a:ext cx="131934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400" dirty="0">
                <a:latin typeface="Bradley Hand" pitchFamily="2" charset="77"/>
              </a:rPr>
              <a:t>Svar: </a:t>
            </a:r>
            <a:r>
              <a:rPr lang="sv-SE" sz="2400" dirty="0">
                <a:latin typeface="+mn-lt"/>
              </a:rPr>
              <a:t> </a:t>
            </a:r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C1440C8E-2A80-A849-A8B0-1EBDDFA6C2FE}"/>
              </a:ext>
            </a:extLst>
          </p:cNvPr>
          <p:cNvSpPr/>
          <p:nvPr/>
        </p:nvSpPr>
        <p:spPr>
          <a:xfrm>
            <a:off x="1850167" y="3802183"/>
            <a:ext cx="276952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400" dirty="0">
                <a:latin typeface="Bradley Hand" pitchFamily="2" charset="77"/>
              </a:rPr>
              <a:t>a) 19.10</a:t>
            </a:r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6784832C-5510-5745-BD79-F752C28AB36D}"/>
              </a:ext>
            </a:extLst>
          </p:cNvPr>
          <p:cNvSpPr/>
          <p:nvPr/>
        </p:nvSpPr>
        <p:spPr>
          <a:xfrm>
            <a:off x="1850166" y="4302647"/>
            <a:ext cx="276952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400" dirty="0">
                <a:latin typeface="Bradley Hand" pitchFamily="2" charset="77"/>
              </a:rPr>
              <a:t>b) Tjugo över 4. </a:t>
            </a:r>
          </a:p>
        </p:txBody>
      </p:sp>
      <p:sp>
        <p:nvSpPr>
          <p:cNvPr id="16" name="Rektangel 15">
            <a:extLst>
              <a:ext uri="{FF2B5EF4-FFF2-40B4-BE49-F238E27FC236}">
                <a16:creationId xmlns:a16="http://schemas.microsoft.com/office/drawing/2014/main" id="{4A86F761-EE75-3D4A-BC61-506E3DE87683}"/>
              </a:ext>
            </a:extLst>
          </p:cNvPr>
          <p:cNvSpPr/>
          <p:nvPr/>
        </p:nvSpPr>
        <p:spPr>
          <a:xfrm>
            <a:off x="734573" y="1846815"/>
            <a:ext cx="665020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400" dirty="0">
                <a:latin typeface="+mn-lt"/>
              </a:rPr>
              <a:t>b) Klockan är 16.20. Vad visar en analog klocka då? </a:t>
            </a:r>
          </a:p>
        </p:txBody>
      </p:sp>
    </p:spTree>
    <p:extLst>
      <p:ext uri="{BB962C8B-B14F-4D97-AF65-F5344CB8AC3E}">
        <p14:creationId xmlns:p14="http://schemas.microsoft.com/office/powerpoint/2010/main" val="2997548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8" grpId="0"/>
      <p:bldP spid="9" grpId="0"/>
      <p:bldP spid="15" grpId="0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AF0D5135-4413-1748-A907-1A5E2E0ED061}"/>
              </a:ext>
            </a:extLst>
          </p:cNvPr>
          <p:cNvSpPr/>
          <p:nvPr/>
        </p:nvSpPr>
        <p:spPr>
          <a:xfrm>
            <a:off x="1407656" y="251395"/>
            <a:ext cx="125572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2400" b="1" i="1" dirty="0">
                <a:solidFill>
                  <a:srgbClr val="8E2503"/>
                </a:solidFill>
                <a:effectLst/>
                <a:latin typeface="+mj-lt"/>
              </a:rPr>
              <a:t>Exempel</a:t>
            </a:r>
          </a:p>
        </p:txBody>
      </p:sp>
      <p:sp>
        <p:nvSpPr>
          <p:cNvPr id="3" name="Rektangel 2">
            <a:extLst>
              <a:ext uri="{FF2B5EF4-FFF2-40B4-BE49-F238E27FC236}">
                <a16:creationId xmlns:a16="http://schemas.microsoft.com/office/drawing/2014/main" id="{FBC03FD0-7BDD-3840-9B30-411533D5FFCE}"/>
              </a:ext>
            </a:extLst>
          </p:cNvPr>
          <p:cNvSpPr/>
          <p:nvPr/>
        </p:nvSpPr>
        <p:spPr>
          <a:xfrm>
            <a:off x="129891" y="2504715"/>
            <a:ext cx="576561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400" dirty="0">
                <a:latin typeface="+mn-lt"/>
              </a:rPr>
              <a:t>a) Hur mycket är klockan? </a:t>
            </a:r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C1440C8E-2A80-A849-A8B0-1EBDDFA6C2FE}"/>
              </a:ext>
            </a:extLst>
          </p:cNvPr>
          <p:cNvSpPr/>
          <p:nvPr/>
        </p:nvSpPr>
        <p:spPr>
          <a:xfrm>
            <a:off x="6392948" y="2509535"/>
            <a:ext cx="276952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400" dirty="0">
                <a:latin typeface="Bradley Hand" pitchFamily="2" charset="77"/>
              </a:rPr>
              <a:t>Klockan är 13.45</a:t>
            </a:r>
          </a:p>
        </p:txBody>
      </p:sp>
      <p:sp>
        <p:nvSpPr>
          <p:cNvPr id="16" name="Rektangel 15">
            <a:extLst>
              <a:ext uri="{FF2B5EF4-FFF2-40B4-BE49-F238E27FC236}">
                <a16:creationId xmlns:a16="http://schemas.microsoft.com/office/drawing/2014/main" id="{4A86F761-EE75-3D4A-BC61-506E3DE87683}"/>
              </a:ext>
            </a:extLst>
          </p:cNvPr>
          <p:cNvSpPr/>
          <p:nvPr/>
        </p:nvSpPr>
        <p:spPr>
          <a:xfrm>
            <a:off x="129891" y="3374926"/>
            <a:ext cx="665020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400" dirty="0">
                <a:latin typeface="+mn-lt"/>
              </a:rPr>
              <a:t>b) </a:t>
            </a:r>
            <a:r>
              <a:rPr lang="sv-SE" sz="2400" dirty="0"/>
              <a:t>Hur mycket är klockan om en halvtimme</a:t>
            </a:r>
            <a:r>
              <a:rPr lang="sv-SE" sz="2400" dirty="0">
                <a:latin typeface="+mn-lt"/>
              </a:rPr>
              <a:t>? 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4A5D0D0A-67D1-C64E-B1A7-8FEAF4ECC3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7960" y="79628"/>
            <a:ext cx="1972943" cy="2081049"/>
          </a:xfrm>
          <a:prstGeom prst="rect">
            <a:avLst/>
          </a:prstGeom>
        </p:spPr>
      </p:pic>
      <p:sp>
        <p:nvSpPr>
          <p:cNvPr id="11" name="Rektangel 10">
            <a:extLst>
              <a:ext uri="{FF2B5EF4-FFF2-40B4-BE49-F238E27FC236}">
                <a16:creationId xmlns:a16="http://schemas.microsoft.com/office/drawing/2014/main" id="{3EEDEC74-57F5-9B48-BC7C-69DCB2892EAD}"/>
              </a:ext>
            </a:extLst>
          </p:cNvPr>
          <p:cNvSpPr/>
          <p:nvPr/>
        </p:nvSpPr>
        <p:spPr>
          <a:xfrm>
            <a:off x="6374472" y="3401492"/>
            <a:ext cx="276952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400" dirty="0">
                <a:latin typeface="Bradley Hand" pitchFamily="2" charset="77"/>
              </a:rPr>
              <a:t>Klockan är 14.15</a:t>
            </a:r>
          </a:p>
        </p:txBody>
      </p:sp>
      <p:sp>
        <p:nvSpPr>
          <p:cNvPr id="13" name="Rektangel 12">
            <a:extLst>
              <a:ext uri="{FF2B5EF4-FFF2-40B4-BE49-F238E27FC236}">
                <a16:creationId xmlns:a16="http://schemas.microsoft.com/office/drawing/2014/main" id="{92A6B21D-762A-304B-B826-51F86C41AAC7}"/>
              </a:ext>
            </a:extLst>
          </p:cNvPr>
          <p:cNvSpPr/>
          <p:nvPr/>
        </p:nvSpPr>
        <p:spPr>
          <a:xfrm>
            <a:off x="843222" y="3917151"/>
            <a:ext cx="4338953" cy="64633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sv-SE" dirty="0"/>
              <a:t>Om femton minuter är klockan 14.00. </a:t>
            </a:r>
          </a:p>
          <a:p>
            <a:r>
              <a:rPr lang="sv-SE" dirty="0"/>
              <a:t>Om ytterligare 15 minuter är klockan 14.15. </a:t>
            </a:r>
          </a:p>
        </p:txBody>
      </p:sp>
      <p:sp>
        <p:nvSpPr>
          <p:cNvPr id="14" name="Rektangel 13">
            <a:extLst>
              <a:ext uri="{FF2B5EF4-FFF2-40B4-BE49-F238E27FC236}">
                <a16:creationId xmlns:a16="http://schemas.microsoft.com/office/drawing/2014/main" id="{C961F58E-09BB-8A45-A82E-B3071EE0038E}"/>
              </a:ext>
            </a:extLst>
          </p:cNvPr>
          <p:cNvSpPr/>
          <p:nvPr/>
        </p:nvSpPr>
        <p:spPr>
          <a:xfrm>
            <a:off x="163626" y="5003429"/>
            <a:ext cx="665020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400" dirty="0">
                <a:latin typeface="+mn-lt"/>
              </a:rPr>
              <a:t>b) </a:t>
            </a:r>
            <a:r>
              <a:rPr lang="sv-SE" sz="2400" dirty="0"/>
              <a:t>Hur mycket var klockan för en kvart sedan</a:t>
            </a:r>
            <a:r>
              <a:rPr lang="sv-SE" sz="2400" dirty="0">
                <a:latin typeface="+mn-lt"/>
              </a:rPr>
              <a:t>? </a:t>
            </a:r>
          </a:p>
        </p:txBody>
      </p:sp>
      <p:sp>
        <p:nvSpPr>
          <p:cNvPr id="18" name="Rektangel 17">
            <a:extLst>
              <a:ext uri="{FF2B5EF4-FFF2-40B4-BE49-F238E27FC236}">
                <a16:creationId xmlns:a16="http://schemas.microsoft.com/office/drawing/2014/main" id="{6F870BC0-EE6E-7F49-B947-A385B8CE7655}"/>
              </a:ext>
            </a:extLst>
          </p:cNvPr>
          <p:cNvSpPr/>
          <p:nvPr/>
        </p:nvSpPr>
        <p:spPr>
          <a:xfrm>
            <a:off x="6374473" y="5056562"/>
            <a:ext cx="276952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400" dirty="0">
                <a:latin typeface="Bradley Hand" pitchFamily="2" charset="77"/>
              </a:rPr>
              <a:t>Klockan var 14.15</a:t>
            </a:r>
          </a:p>
        </p:txBody>
      </p:sp>
      <p:sp>
        <p:nvSpPr>
          <p:cNvPr id="19" name="Rektangel 18">
            <a:extLst>
              <a:ext uri="{FF2B5EF4-FFF2-40B4-BE49-F238E27FC236}">
                <a16:creationId xmlns:a16="http://schemas.microsoft.com/office/drawing/2014/main" id="{B24A36A7-2B3B-0845-B13E-4A4C5144EFB5}"/>
              </a:ext>
            </a:extLst>
          </p:cNvPr>
          <p:cNvSpPr/>
          <p:nvPr/>
        </p:nvSpPr>
        <p:spPr>
          <a:xfrm>
            <a:off x="868896" y="5581875"/>
            <a:ext cx="3640895" cy="64633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sv-SE" dirty="0"/>
              <a:t>En kvart är 15 minuter. </a:t>
            </a:r>
          </a:p>
          <a:p>
            <a:r>
              <a:rPr lang="sv-SE" dirty="0"/>
              <a:t>För 15 min sedan var klockan 13.30.  </a:t>
            </a:r>
          </a:p>
        </p:txBody>
      </p:sp>
    </p:spTree>
    <p:extLst>
      <p:ext uri="{BB962C8B-B14F-4D97-AF65-F5344CB8AC3E}">
        <p14:creationId xmlns:p14="http://schemas.microsoft.com/office/powerpoint/2010/main" val="802599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9" grpId="0"/>
      <p:bldP spid="16" grpId="0"/>
      <p:bldP spid="11" grpId="0"/>
      <p:bldP spid="13" grpId="0" animBg="1"/>
      <p:bldP spid="14" grpId="0"/>
      <p:bldP spid="18" grpId="0"/>
      <p:bldP spid="1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AF0D5135-4413-1748-A907-1A5E2E0ED061}"/>
              </a:ext>
            </a:extLst>
          </p:cNvPr>
          <p:cNvSpPr/>
          <p:nvPr/>
        </p:nvSpPr>
        <p:spPr>
          <a:xfrm>
            <a:off x="3676130" y="156815"/>
            <a:ext cx="125572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2400" b="1" i="1" dirty="0">
                <a:solidFill>
                  <a:srgbClr val="8E2503"/>
                </a:solidFill>
                <a:effectLst/>
                <a:latin typeface="+mj-lt"/>
              </a:rPr>
              <a:t>Exempel</a:t>
            </a:r>
          </a:p>
        </p:txBody>
      </p:sp>
      <p:grpSp>
        <p:nvGrpSpPr>
          <p:cNvPr id="39" name="Grupp 38">
            <a:extLst>
              <a:ext uri="{FF2B5EF4-FFF2-40B4-BE49-F238E27FC236}">
                <a16:creationId xmlns:a16="http://schemas.microsoft.com/office/drawing/2014/main" id="{697292DF-56AE-D94A-A7CD-96DBC56B4902}"/>
              </a:ext>
            </a:extLst>
          </p:cNvPr>
          <p:cNvGrpSpPr/>
          <p:nvPr/>
        </p:nvGrpSpPr>
        <p:grpSpPr>
          <a:xfrm>
            <a:off x="734573" y="108472"/>
            <a:ext cx="7895077" cy="1586964"/>
            <a:chOff x="734573" y="108472"/>
            <a:chExt cx="7895077" cy="1586964"/>
          </a:xfrm>
        </p:grpSpPr>
        <p:sp>
          <p:nvSpPr>
            <p:cNvPr id="3" name="Rektangel 2">
              <a:extLst>
                <a:ext uri="{FF2B5EF4-FFF2-40B4-BE49-F238E27FC236}">
                  <a16:creationId xmlns:a16="http://schemas.microsoft.com/office/drawing/2014/main" id="{FBC03FD0-7BDD-3840-9B30-411533D5FFCE}"/>
                </a:ext>
              </a:extLst>
            </p:cNvPr>
            <p:cNvSpPr/>
            <p:nvPr/>
          </p:nvSpPr>
          <p:spPr>
            <a:xfrm>
              <a:off x="734573" y="864439"/>
              <a:ext cx="5765617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sv-SE" sz="2400" dirty="0">
                  <a:latin typeface="+mn-lt"/>
                </a:rPr>
                <a:t>En film på TV börjar 17.20 och slutar 19.50. Hur lång är filmen?  </a:t>
              </a:r>
            </a:p>
          </p:txBody>
        </p:sp>
        <p:pic>
          <p:nvPicPr>
            <p:cNvPr id="18" name="Bildobjekt 17">
              <a:extLst>
                <a:ext uri="{FF2B5EF4-FFF2-40B4-BE49-F238E27FC236}">
                  <a16:creationId xmlns:a16="http://schemas.microsoft.com/office/drawing/2014/main" id="{A6E17951-C8A4-F44F-B28C-A3A19A06A92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-50000"/>
                      </a14:imgEffect>
                      <a14:imgEffect>
                        <a14:brightnessContrast bright="20000" contrast="-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357620" y="108472"/>
              <a:ext cx="2272030" cy="1511933"/>
            </a:xfrm>
            <a:prstGeom prst="ellipse">
              <a:avLst/>
            </a:prstGeom>
          </p:spPr>
        </p:pic>
      </p:grpSp>
      <p:graphicFrame>
        <p:nvGraphicFramePr>
          <p:cNvPr id="19" name="Tabell 18">
            <a:extLst>
              <a:ext uri="{FF2B5EF4-FFF2-40B4-BE49-F238E27FC236}">
                <a16:creationId xmlns:a16="http://schemas.microsoft.com/office/drawing/2014/main" id="{76BB04D0-6EB0-AD4D-BC69-5E3C2B1C3508}"/>
              </a:ext>
            </a:extLst>
          </p:cNvPr>
          <p:cNvGraphicFramePr>
            <a:graphicFrameLocks noGrp="1"/>
          </p:cNvGraphicFramePr>
          <p:nvPr/>
        </p:nvGraphicFramePr>
        <p:xfrm>
          <a:off x="1484163" y="2145179"/>
          <a:ext cx="3670412" cy="19405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197320">
                  <a:extLst>
                    <a:ext uri="{9D8B030D-6E8A-4147-A177-3AD203B41FA5}">
                      <a16:colId xmlns:a16="http://schemas.microsoft.com/office/drawing/2014/main" val="3684661535"/>
                    </a:ext>
                  </a:extLst>
                </a:gridCol>
                <a:gridCol w="690281">
                  <a:extLst>
                    <a:ext uri="{9D8B030D-6E8A-4147-A177-3AD203B41FA5}">
                      <a16:colId xmlns:a16="http://schemas.microsoft.com/office/drawing/2014/main" val="1714510223"/>
                    </a:ext>
                  </a:extLst>
                </a:gridCol>
                <a:gridCol w="782811">
                  <a:extLst>
                    <a:ext uri="{9D8B030D-6E8A-4147-A177-3AD203B41FA5}">
                      <a16:colId xmlns:a16="http://schemas.microsoft.com/office/drawing/2014/main" val="342773622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sv-S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sv-SE" dirty="0"/>
                        <a:t>  </a:t>
                      </a:r>
                      <a:r>
                        <a:rPr lang="sv-SE" sz="2400" dirty="0"/>
                        <a:t>h</a:t>
                      </a:r>
                      <a:endParaRPr lang="sv-S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sv-SE" sz="2400" dirty="0"/>
                        <a:t>min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309224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sv-S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sv-S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sv-S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782789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sv-S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sv-S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sv-S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77479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sv-S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sv-S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sv-S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408188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sv-S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sv-S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sv-S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43261762"/>
                  </a:ext>
                </a:extLst>
              </a:tr>
            </a:tbl>
          </a:graphicData>
        </a:graphic>
      </p:graphicFrame>
      <p:sp>
        <p:nvSpPr>
          <p:cNvPr id="22" name="Rektangel 21">
            <a:extLst>
              <a:ext uri="{FF2B5EF4-FFF2-40B4-BE49-F238E27FC236}">
                <a16:creationId xmlns:a16="http://schemas.microsoft.com/office/drawing/2014/main" id="{D0CECCEC-13E7-1F48-924F-7513B00E3026}"/>
              </a:ext>
            </a:extLst>
          </p:cNvPr>
          <p:cNvSpPr/>
          <p:nvPr/>
        </p:nvSpPr>
        <p:spPr>
          <a:xfrm>
            <a:off x="1731382" y="2574392"/>
            <a:ext cx="213924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000" dirty="0">
                <a:latin typeface="+mn-lt"/>
              </a:rPr>
              <a:t>17.20 till 18.00 </a:t>
            </a:r>
          </a:p>
        </p:txBody>
      </p:sp>
      <p:sp>
        <p:nvSpPr>
          <p:cNvPr id="23" name="Rektangel 22">
            <a:extLst>
              <a:ext uri="{FF2B5EF4-FFF2-40B4-BE49-F238E27FC236}">
                <a16:creationId xmlns:a16="http://schemas.microsoft.com/office/drawing/2014/main" id="{6C877C42-A006-A941-B1F3-0F61997CE8DA}"/>
              </a:ext>
            </a:extLst>
          </p:cNvPr>
          <p:cNvSpPr/>
          <p:nvPr/>
        </p:nvSpPr>
        <p:spPr>
          <a:xfrm>
            <a:off x="4379452" y="2580787"/>
            <a:ext cx="71114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400" dirty="0">
                <a:latin typeface="+mn-lt"/>
              </a:rPr>
              <a:t>40</a:t>
            </a:r>
          </a:p>
        </p:txBody>
      </p:sp>
      <p:sp>
        <p:nvSpPr>
          <p:cNvPr id="24" name="Rektangel 23">
            <a:extLst>
              <a:ext uri="{FF2B5EF4-FFF2-40B4-BE49-F238E27FC236}">
                <a16:creationId xmlns:a16="http://schemas.microsoft.com/office/drawing/2014/main" id="{9FD34A93-97D1-BD48-8E32-9E667868873C}"/>
              </a:ext>
            </a:extLst>
          </p:cNvPr>
          <p:cNvSpPr/>
          <p:nvPr/>
        </p:nvSpPr>
        <p:spPr>
          <a:xfrm>
            <a:off x="1746405" y="2939072"/>
            <a:ext cx="213924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000" dirty="0">
                <a:latin typeface="+mn-lt"/>
              </a:rPr>
              <a:t>18.00 till 19.00 </a:t>
            </a:r>
          </a:p>
        </p:txBody>
      </p:sp>
      <p:sp>
        <p:nvSpPr>
          <p:cNvPr id="26" name="Rektangel 25">
            <a:extLst>
              <a:ext uri="{FF2B5EF4-FFF2-40B4-BE49-F238E27FC236}">
                <a16:creationId xmlns:a16="http://schemas.microsoft.com/office/drawing/2014/main" id="{5F494096-24E4-834D-A74C-8FAB32136EAD}"/>
              </a:ext>
            </a:extLst>
          </p:cNvPr>
          <p:cNvSpPr/>
          <p:nvPr/>
        </p:nvSpPr>
        <p:spPr>
          <a:xfrm>
            <a:off x="3859204" y="2939072"/>
            <a:ext cx="44479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400" dirty="0">
                <a:latin typeface="+mn-lt"/>
              </a:rPr>
              <a:t>1 </a:t>
            </a:r>
          </a:p>
        </p:txBody>
      </p:sp>
      <p:sp>
        <p:nvSpPr>
          <p:cNvPr id="27" name="Rektangel 26">
            <a:extLst>
              <a:ext uri="{FF2B5EF4-FFF2-40B4-BE49-F238E27FC236}">
                <a16:creationId xmlns:a16="http://schemas.microsoft.com/office/drawing/2014/main" id="{50654A78-14BE-B346-A89C-0E2C05E5AD46}"/>
              </a:ext>
            </a:extLst>
          </p:cNvPr>
          <p:cNvSpPr/>
          <p:nvPr/>
        </p:nvSpPr>
        <p:spPr>
          <a:xfrm>
            <a:off x="1727152" y="3317342"/>
            <a:ext cx="213924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000" dirty="0">
                <a:latin typeface="+mn-lt"/>
              </a:rPr>
              <a:t>19.00 till 19.50 </a:t>
            </a:r>
          </a:p>
        </p:txBody>
      </p:sp>
      <p:sp>
        <p:nvSpPr>
          <p:cNvPr id="28" name="Rektangel 27">
            <a:extLst>
              <a:ext uri="{FF2B5EF4-FFF2-40B4-BE49-F238E27FC236}">
                <a16:creationId xmlns:a16="http://schemas.microsoft.com/office/drawing/2014/main" id="{82784025-5486-2047-A8B0-64AB44820BA9}"/>
              </a:ext>
            </a:extLst>
          </p:cNvPr>
          <p:cNvSpPr/>
          <p:nvPr/>
        </p:nvSpPr>
        <p:spPr>
          <a:xfrm>
            <a:off x="4361261" y="3288411"/>
            <a:ext cx="71114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400" dirty="0">
                <a:latin typeface="+mn-lt"/>
              </a:rPr>
              <a:t>50</a:t>
            </a:r>
          </a:p>
        </p:txBody>
      </p:sp>
      <p:sp>
        <p:nvSpPr>
          <p:cNvPr id="30" name="Rektangel 29">
            <a:extLst>
              <a:ext uri="{FF2B5EF4-FFF2-40B4-BE49-F238E27FC236}">
                <a16:creationId xmlns:a16="http://schemas.microsoft.com/office/drawing/2014/main" id="{7ADC1DA0-06FE-8E41-835D-9A9089E47A05}"/>
              </a:ext>
            </a:extLst>
          </p:cNvPr>
          <p:cNvSpPr/>
          <p:nvPr/>
        </p:nvSpPr>
        <p:spPr>
          <a:xfrm>
            <a:off x="3885647" y="3661176"/>
            <a:ext cx="44479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400" dirty="0">
                <a:solidFill>
                  <a:srgbClr val="C00000"/>
                </a:solidFill>
                <a:latin typeface="+mn-lt"/>
              </a:rPr>
              <a:t>1 </a:t>
            </a:r>
          </a:p>
        </p:txBody>
      </p:sp>
      <p:sp>
        <p:nvSpPr>
          <p:cNvPr id="31" name="Rektangel 30">
            <a:extLst>
              <a:ext uri="{FF2B5EF4-FFF2-40B4-BE49-F238E27FC236}">
                <a16:creationId xmlns:a16="http://schemas.microsoft.com/office/drawing/2014/main" id="{6001F4AF-B25F-A048-A66E-8CB2FFD583C2}"/>
              </a:ext>
            </a:extLst>
          </p:cNvPr>
          <p:cNvSpPr/>
          <p:nvPr/>
        </p:nvSpPr>
        <p:spPr>
          <a:xfrm>
            <a:off x="4397718" y="3661176"/>
            <a:ext cx="71114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400" dirty="0">
                <a:solidFill>
                  <a:srgbClr val="C00000"/>
                </a:solidFill>
                <a:latin typeface="+mn-lt"/>
              </a:rPr>
              <a:t>90</a:t>
            </a:r>
          </a:p>
        </p:txBody>
      </p:sp>
      <p:sp>
        <p:nvSpPr>
          <p:cNvPr id="32" name="Rektangel 31">
            <a:extLst>
              <a:ext uri="{FF2B5EF4-FFF2-40B4-BE49-F238E27FC236}">
                <a16:creationId xmlns:a16="http://schemas.microsoft.com/office/drawing/2014/main" id="{552F3857-8B53-0D46-B689-7EB2DE1A196E}"/>
              </a:ext>
            </a:extLst>
          </p:cNvPr>
          <p:cNvSpPr/>
          <p:nvPr/>
        </p:nvSpPr>
        <p:spPr>
          <a:xfrm>
            <a:off x="1888340" y="4379679"/>
            <a:ext cx="133383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400" dirty="0">
                <a:latin typeface="+mn-lt"/>
              </a:rPr>
              <a:t>90 min = </a:t>
            </a:r>
          </a:p>
        </p:txBody>
      </p:sp>
      <p:sp>
        <p:nvSpPr>
          <p:cNvPr id="33" name="Rektangel 32">
            <a:extLst>
              <a:ext uri="{FF2B5EF4-FFF2-40B4-BE49-F238E27FC236}">
                <a16:creationId xmlns:a16="http://schemas.microsoft.com/office/drawing/2014/main" id="{259EE987-5909-924B-9E80-777D550ADCCD}"/>
              </a:ext>
            </a:extLst>
          </p:cNvPr>
          <p:cNvSpPr/>
          <p:nvPr/>
        </p:nvSpPr>
        <p:spPr>
          <a:xfrm>
            <a:off x="3073483" y="4386075"/>
            <a:ext cx="185497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400" dirty="0">
                <a:latin typeface="+mn-lt"/>
              </a:rPr>
              <a:t>1 h 30 min  </a:t>
            </a:r>
          </a:p>
        </p:txBody>
      </p:sp>
      <p:sp>
        <p:nvSpPr>
          <p:cNvPr id="34" name="Rektangel 33">
            <a:extLst>
              <a:ext uri="{FF2B5EF4-FFF2-40B4-BE49-F238E27FC236}">
                <a16:creationId xmlns:a16="http://schemas.microsoft.com/office/drawing/2014/main" id="{EA76F275-A9C3-C44F-87E3-287770983382}"/>
              </a:ext>
            </a:extLst>
          </p:cNvPr>
          <p:cNvSpPr/>
          <p:nvPr/>
        </p:nvSpPr>
        <p:spPr>
          <a:xfrm>
            <a:off x="1702111" y="5174650"/>
            <a:ext cx="30401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400" dirty="0">
                <a:latin typeface="+mn-lt"/>
              </a:rPr>
              <a:t>1 h + 1 h 30 min = </a:t>
            </a:r>
          </a:p>
        </p:txBody>
      </p:sp>
      <p:sp>
        <p:nvSpPr>
          <p:cNvPr id="35" name="Rektangel 34">
            <a:extLst>
              <a:ext uri="{FF2B5EF4-FFF2-40B4-BE49-F238E27FC236}">
                <a16:creationId xmlns:a16="http://schemas.microsoft.com/office/drawing/2014/main" id="{C124CAFC-6FA6-E746-A882-105AEC12E760}"/>
              </a:ext>
            </a:extLst>
          </p:cNvPr>
          <p:cNvSpPr/>
          <p:nvPr/>
        </p:nvSpPr>
        <p:spPr>
          <a:xfrm>
            <a:off x="3976877" y="5174649"/>
            <a:ext cx="185497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400" dirty="0">
                <a:latin typeface="+mn-lt"/>
              </a:rPr>
              <a:t>2 h 30 min  </a:t>
            </a:r>
          </a:p>
        </p:txBody>
      </p:sp>
      <p:sp>
        <p:nvSpPr>
          <p:cNvPr id="36" name="Rektangel 35">
            <a:extLst>
              <a:ext uri="{FF2B5EF4-FFF2-40B4-BE49-F238E27FC236}">
                <a16:creationId xmlns:a16="http://schemas.microsoft.com/office/drawing/2014/main" id="{7635703C-FF2A-0842-BB00-EDDE37075EDF}"/>
              </a:ext>
            </a:extLst>
          </p:cNvPr>
          <p:cNvSpPr/>
          <p:nvPr/>
        </p:nvSpPr>
        <p:spPr>
          <a:xfrm>
            <a:off x="1541580" y="6136621"/>
            <a:ext cx="131934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400" dirty="0">
                <a:latin typeface="Bradley Hand" pitchFamily="2" charset="77"/>
              </a:rPr>
              <a:t>Svar: </a:t>
            </a:r>
            <a:r>
              <a:rPr lang="sv-SE" sz="2400" dirty="0">
                <a:latin typeface="+mn-lt"/>
              </a:rPr>
              <a:t> </a:t>
            </a:r>
          </a:p>
        </p:txBody>
      </p:sp>
      <p:sp>
        <p:nvSpPr>
          <p:cNvPr id="37" name="Rektangel 36">
            <a:extLst>
              <a:ext uri="{FF2B5EF4-FFF2-40B4-BE49-F238E27FC236}">
                <a16:creationId xmlns:a16="http://schemas.microsoft.com/office/drawing/2014/main" id="{CD7E6B01-0B5B-D349-AD31-4855F40D12DE}"/>
              </a:ext>
            </a:extLst>
          </p:cNvPr>
          <p:cNvSpPr/>
          <p:nvPr/>
        </p:nvSpPr>
        <p:spPr>
          <a:xfrm>
            <a:off x="2348432" y="6161237"/>
            <a:ext cx="419868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400" dirty="0">
                <a:latin typeface="Bradley Hand" pitchFamily="2" charset="77"/>
              </a:rPr>
              <a:t>Filmen är 2 h 30 min lång.</a:t>
            </a:r>
          </a:p>
        </p:txBody>
      </p:sp>
    </p:spTree>
    <p:extLst>
      <p:ext uri="{BB962C8B-B14F-4D97-AF65-F5344CB8AC3E}">
        <p14:creationId xmlns:p14="http://schemas.microsoft.com/office/powerpoint/2010/main" val="2349537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2" grpId="0"/>
      <p:bldP spid="23" grpId="0"/>
      <p:bldP spid="24" grpId="0"/>
      <p:bldP spid="26" grpId="0"/>
      <p:bldP spid="27" grpId="0"/>
      <p:bldP spid="28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FF1B0BEE-956C-CC4A-8EF0-24F3AE98302C}"/>
              </a:ext>
            </a:extLst>
          </p:cNvPr>
          <p:cNvSpPr/>
          <p:nvPr/>
        </p:nvSpPr>
        <p:spPr>
          <a:xfrm>
            <a:off x="4052885" y="164310"/>
            <a:ext cx="125572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2400" b="1" i="1" dirty="0">
                <a:solidFill>
                  <a:srgbClr val="8E2503"/>
                </a:solidFill>
                <a:effectLst/>
                <a:latin typeface="+mj-lt"/>
              </a:rPr>
              <a:t>Exempel</a:t>
            </a:r>
          </a:p>
        </p:txBody>
      </p:sp>
      <p:grpSp>
        <p:nvGrpSpPr>
          <p:cNvPr id="14" name="Grupp 13">
            <a:extLst>
              <a:ext uri="{FF2B5EF4-FFF2-40B4-BE49-F238E27FC236}">
                <a16:creationId xmlns:a16="http://schemas.microsoft.com/office/drawing/2014/main" id="{614213AB-62E3-964A-96FC-BBCE94E838EB}"/>
              </a:ext>
            </a:extLst>
          </p:cNvPr>
          <p:cNvGrpSpPr/>
          <p:nvPr/>
        </p:nvGrpSpPr>
        <p:grpSpPr>
          <a:xfrm>
            <a:off x="622392" y="842667"/>
            <a:ext cx="8434524" cy="1200329"/>
            <a:chOff x="622392" y="842667"/>
            <a:chExt cx="8434524" cy="1200329"/>
          </a:xfrm>
        </p:grpSpPr>
        <p:sp>
          <p:nvSpPr>
            <p:cNvPr id="4" name="Rektangel 3">
              <a:extLst>
                <a:ext uri="{FF2B5EF4-FFF2-40B4-BE49-F238E27FC236}">
                  <a16:creationId xmlns:a16="http://schemas.microsoft.com/office/drawing/2014/main" id="{414492AB-4678-654F-8E94-B7E33CA5AD2B}"/>
                </a:ext>
              </a:extLst>
            </p:cNvPr>
            <p:cNvSpPr/>
            <p:nvPr/>
          </p:nvSpPr>
          <p:spPr>
            <a:xfrm>
              <a:off x="622392" y="842667"/>
              <a:ext cx="5765617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sv-SE" sz="2400" dirty="0">
                  <a:latin typeface="+mn-lt"/>
                </a:rPr>
                <a:t>Ett tåg startar från Örebro 14.30. </a:t>
              </a:r>
            </a:p>
            <a:p>
              <a:r>
                <a:rPr lang="sv-SE" sz="2400" dirty="0">
                  <a:latin typeface="+mn-lt"/>
                </a:rPr>
                <a:t>Efter 2 h 10 min kommer det fram till Stockholm. Hur mycket är klockan då? </a:t>
              </a:r>
            </a:p>
          </p:txBody>
        </p:sp>
        <p:pic>
          <p:nvPicPr>
            <p:cNvPr id="6" name="Bildobjekt 5">
              <a:extLst>
                <a:ext uri="{FF2B5EF4-FFF2-40B4-BE49-F238E27FC236}">
                  <a16:creationId xmlns:a16="http://schemas.microsoft.com/office/drawing/2014/main" id="{23B76778-10DD-5941-BC4A-50298971DE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916" r="14287" b="31587"/>
            <a:stretch/>
          </p:blipFill>
          <p:spPr>
            <a:xfrm>
              <a:off x="5758543" y="842667"/>
              <a:ext cx="3298373" cy="1001126"/>
            </a:xfrm>
            <a:prstGeom prst="rect">
              <a:avLst/>
            </a:prstGeom>
          </p:spPr>
        </p:pic>
      </p:grpSp>
      <p:sp>
        <p:nvSpPr>
          <p:cNvPr id="8" name="Rektangel 7">
            <a:extLst>
              <a:ext uri="{FF2B5EF4-FFF2-40B4-BE49-F238E27FC236}">
                <a16:creationId xmlns:a16="http://schemas.microsoft.com/office/drawing/2014/main" id="{C4C86E07-5F8C-174E-BB0B-B890F5F7DF54}"/>
              </a:ext>
            </a:extLst>
          </p:cNvPr>
          <p:cNvSpPr/>
          <p:nvPr/>
        </p:nvSpPr>
        <p:spPr>
          <a:xfrm>
            <a:off x="1887168" y="2967335"/>
            <a:ext cx="30401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400" dirty="0">
                <a:latin typeface="Bradley Hand" pitchFamily="2" charset="77"/>
              </a:rPr>
              <a:t>14.30 </a:t>
            </a:r>
            <a:r>
              <a:rPr lang="sv-SE" sz="2400" dirty="0">
                <a:latin typeface="+mn-lt"/>
              </a:rPr>
              <a:t>+</a:t>
            </a:r>
            <a:r>
              <a:rPr lang="sv-SE" sz="2400" dirty="0">
                <a:latin typeface="Bradley Hand" pitchFamily="2" charset="77"/>
              </a:rPr>
              <a:t> 2 h </a:t>
            </a:r>
            <a:r>
              <a:rPr lang="sv-SE" sz="2400" dirty="0">
                <a:latin typeface="+mn-lt"/>
              </a:rPr>
              <a:t>=</a:t>
            </a:r>
            <a:r>
              <a:rPr lang="sv-SE" sz="2400" dirty="0">
                <a:latin typeface="Bradley Hand" pitchFamily="2" charset="77"/>
              </a:rPr>
              <a:t> </a:t>
            </a:r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336CD3D3-7DB6-E049-AA55-80E515A6B221}"/>
              </a:ext>
            </a:extLst>
          </p:cNvPr>
          <p:cNvSpPr/>
          <p:nvPr/>
        </p:nvSpPr>
        <p:spPr>
          <a:xfrm>
            <a:off x="3753260" y="2929817"/>
            <a:ext cx="185497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400" dirty="0">
                <a:latin typeface="Bradley Hand" pitchFamily="2" charset="77"/>
              </a:rPr>
              <a:t> 16.30 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60080198-9F60-E346-99E8-88961D6137BD}"/>
              </a:ext>
            </a:extLst>
          </p:cNvPr>
          <p:cNvSpPr/>
          <p:nvPr/>
        </p:nvSpPr>
        <p:spPr>
          <a:xfrm>
            <a:off x="1325051" y="3576934"/>
            <a:ext cx="30401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400" dirty="0">
                <a:latin typeface="Bradley Hand" pitchFamily="2" charset="77"/>
              </a:rPr>
              <a:t>16.30 </a:t>
            </a:r>
            <a:r>
              <a:rPr lang="sv-SE" sz="2400" dirty="0"/>
              <a:t>+</a:t>
            </a:r>
            <a:r>
              <a:rPr lang="sv-SE" sz="2400" dirty="0">
                <a:latin typeface="Bradley Hand" pitchFamily="2" charset="77"/>
              </a:rPr>
              <a:t> 10 min </a:t>
            </a:r>
            <a:r>
              <a:rPr lang="sv-SE" sz="2400" dirty="0"/>
              <a:t>= </a:t>
            </a:r>
            <a:r>
              <a:rPr lang="sv-SE" sz="2400" dirty="0">
                <a:latin typeface="Bradley Hand" pitchFamily="2" charset="77"/>
              </a:rPr>
              <a:t> </a:t>
            </a:r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D6AF6375-CB57-9F4B-8F7F-E0ACC798D163}"/>
              </a:ext>
            </a:extLst>
          </p:cNvPr>
          <p:cNvSpPr/>
          <p:nvPr/>
        </p:nvSpPr>
        <p:spPr>
          <a:xfrm>
            <a:off x="3753260" y="3576934"/>
            <a:ext cx="185497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400" dirty="0">
                <a:latin typeface="Bradley Hand" pitchFamily="2" charset="77"/>
              </a:rPr>
              <a:t> 16.40 </a:t>
            </a:r>
          </a:p>
        </p:txBody>
      </p:sp>
      <p:sp>
        <p:nvSpPr>
          <p:cNvPr id="12" name="Rektangel 11">
            <a:extLst>
              <a:ext uri="{FF2B5EF4-FFF2-40B4-BE49-F238E27FC236}">
                <a16:creationId xmlns:a16="http://schemas.microsoft.com/office/drawing/2014/main" id="{6C3F731F-BF19-A642-99BB-0AFF0D2071E0}"/>
              </a:ext>
            </a:extLst>
          </p:cNvPr>
          <p:cNvSpPr/>
          <p:nvPr/>
        </p:nvSpPr>
        <p:spPr>
          <a:xfrm>
            <a:off x="1665804" y="4696603"/>
            <a:ext cx="131934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400" dirty="0">
                <a:latin typeface="Bradley Hand" pitchFamily="2" charset="77"/>
              </a:rPr>
              <a:t>Svar: </a:t>
            </a:r>
            <a:r>
              <a:rPr lang="sv-SE" sz="2400" dirty="0">
                <a:latin typeface="+mn-lt"/>
              </a:rPr>
              <a:t> </a:t>
            </a:r>
          </a:p>
        </p:txBody>
      </p:sp>
      <p:sp>
        <p:nvSpPr>
          <p:cNvPr id="13" name="Rektangel 12">
            <a:extLst>
              <a:ext uri="{FF2B5EF4-FFF2-40B4-BE49-F238E27FC236}">
                <a16:creationId xmlns:a16="http://schemas.microsoft.com/office/drawing/2014/main" id="{9AFAF650-A683-7D44-BEED-F7F4E0E09F26}"/>
              </a:ext>
            </a:extLst>
          </p:cNvPr>
          <p:cNvSpPr/>
          <p:nvPr/>
        </p:nvSpPr>
        <p:spPr>
          <a:xfrm>
            <a:off x="2472656" y="4721219"/>
            <a:ext cx="419868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400" dirty="0">
                <a:latin typeface="Bradley Hand" pitchFamily="2" charset="77"/>
              </a:rPr>
              <a:t>Klockan är då 16.40</a:t>
            </a:r>
          </a:p>
        </p:txBody>
      </p:sp>
    </p:spTree>
    <p:extLst>
      <p:ext uri="{BB962C8B-B14F-4D97-AF65-F5344CB8AC3E}">
        <p14:creationId xmlns:p14="http://schemas.microsoft.com/office/powerpoint/2010/main" val="3815311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AF0D5135-4413-1748-A907-1A5E2E0ED061}"/>
              </a:ext>
            </a:extLst>
          </p:cNvPr>
          <p:cNvSpPr/>
          <p:nvPr/>
        </p:nvSpPr>
        <p:spPr>
          <a:xfrm>
            <a:off x="3608357" y="120811"/>
            <a:ext cx="125572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2400" b="1" i="1" dirty="0">
                <a:solidFill>
                  <a:srgbClr val="8E2503"/>
                </a:solidFill>
                <a:effectLst/>
                <a:latin typeface="+mj-lt"/>
              </a:rPr>
              <a:t>Exempel</a:t>
            </a:r>
          </a:p>
        </p:txBody>
      </p:sp>
      <p:sp>
        <p:nvSpPr>
          <p:cNvPr id="3" name="Rektangel 2">
            <a:extLst>
              <a:ext uri="{FF2B5EF4-FFF2-40B4-BE49-F238E27FC236}">
                <a16:creationId xmlns:a16="http://schemas.microsoft.com/office/drawing/2014/main" id="{FBC03FD0-7BDD-3840-9B30-411533D5FFCE}"/>
              </a:ext>
            </a:extLst>
          </p:cNvPr>
          <p:cNvSpPr/>
          <p:nvPr/>
        </p:nvSpPr>
        <p:spPr>
          <a:xfrm>
            <a:off x="1176275" y="828794"/>
            <a:ext cx="246053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400" dirty="0">
                <a:latin typeface="+mn-lt"/>
              </a:rPr>
              <a:t>Hur långt har det gått mellan klockslagen? </a:t>
            </a:r>
          </a:p>
        </p:txBody>
      </p:sp>
      <p:grpSp>
        <p:nvGrpSpPr>
          <p:cNvPr id="53" name="Grupp 52">
            <a:extLst>
              <a:ext uri="{FF2B5EF4-FFF2-40B4-BE49-F238E27FC236}">
                <a16:creationId xmlns:a16="http://schemas.microsoft.com/office/drawing/2014/main" id="{2F1C8A11-D3E6-9647-8157-5850A681DE30}"/>
              </a:ext>
            </a:extLst>
          </p:cNvPr>
          <p:cNvGrpSpPr/>
          <p:nvPr/>
        </p:nvGrpSpPr>
        <p:grpSpPr>
          <a:xfrm>
            <a:off x="3668597" y="742562"/>
            <a:ext cx="3823151" cy="1747807"/>
            <a:chOff x="2216186" y="1304271"/>
            <a:chExt cx="3823151" cy="1747807"/>
          </a:xfrm>
        </p:grpSpPr>
        <p:grpSp>
          <p:nvGrpSpPr>
            <p:cNvPr id="7" name="Grupp 6">
              <a:extLst>
                <a:ext uri="{FF2B5EF4-FFF2-40B4-BE49-F238E27FC236}">
                  <a16:creationId xmlns:a16="http://schemas.microsoft.com/office/drawing/2014/main" id="{1AB48D02-4B4B-F742-BC5A-1ED9A85B8FBD}"/>
                </a:ext>
              </a:extLst>
            </p:cNvPr>
            <p:cNvGrpSpPr/>
            <p:nvPr/>
          </p:nvGrpSpPr>
          <p:grpSpPr>
            <a:xfrm>
              <a:off x="2216186" y="1320843"/>
              <a:ext cx="2969703" cy="1731235"/>
              <a:chOff x="1090993" y="1515942"/>
              <a:chExt cx="2969703" cy="1731235"/>
            </a:xfrm>
          </p:grpSpPr>
          <p:sp>
            <p:nvSpPr>
              <p:cNvPr id="5" name="Rektangel 4">
                <a:extLst>
                  <a:ext uri="{FF2B5EF4-FFF2-40B4-BE49-F238E27FC236}">
                    <a16:creationId xmlns:a16="http://schemas.microsoft.com/office/drawing/2014/main" id="{2207F8E1-916A-3E4A-BCD8-3F19A9F6940E}"/>
                  </a:ext>
                </a:extLst>
              </p:cNvPr>
              <p:cNvSpPr/>
              <p:nvPr/>
            </p:nvSpPr>
            <p:spPr>
              <a:xfrm>
                <a:off x="2296844" y="2785512"/>
                <a:ext cx="1763852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sv-SE" sz="2400" dirty="0">
                    <a:latin typeface="+mn-lt"/>
                  </a:rPr>
                  <a:t>morgonen</a:t>
                </a:r>
              </a:p>
            </p:txBody>
          </p:sp>
          <p:pic>
            <p:nvPicPr>
              <p:cNvPr id="6" name="Bildobjekt 5">
                <a:extLst>
                  <a:ext uri="{FF2B5EF4-FFF2-40B4-BE49-F238E27FC236}">
                    <a16:creationId xmlns:a16="http://schemas.microsoft.com/office/drawing/2014/main" id="{49AA236E-4990-CD4B-8790-1F8A28392E2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5641" t="6732" r="6100" b="5939"/>
              <a:stretch/>
            </p:blipFill>
            <p:spPr>
              <a:xfrm>
                <a:off x="1090993" y="1515942"/>
                <a:ext cx="1542100" cy="1542100"/>
              </a:xfrm>
              <a:prstGeom prst="ellipse">
                <a:avLst/>
              </a:prstGeom>
            </p:spPr>
          </p:pic>
        </p:grpSp>
        <p:pic>
          <p:nvPicPr>
            <p:cNvPr id="12" name="Bildobjekt 11">
              <a:extLst>
                <a:ext uri="{FF2B5EF4-FFF2-40B4-BE49-F238E27FC236}">
                  <a16:creationId xmlns:a16="http://schemas.microsoft.com/office/drawing/2014/main" id="{18EC291F-B798-1047-B7EA-AB18F94845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695" t="5274" r="4899" b="5165"/>
            <a:stretch/>
          </p:blipFill>
          <p:spPr>
            <a:xfrm>
              <a:off x="4489667" y="1304271"/>
              <a:ext cx="1549670" cy="1542101"/>
            </a:xfrm>
            <a:prstGeom prst="ellipse">
              <a:avLst/>
            </a:prstGeom>
          </p:spPr>
        </p:pic>
      </p:grpSp>
      <p:graphicFrame>
        <p:nvGraphicFramePr>
          <p:cNvPr id="54" name="Tabell 53">
            <a:extLst>
              <a:ext uri="{FF2B5EF4-FFF2-40B4-BE49-F238E27FC236}">
                <a16:creationId xmlns:a16="http://schemas.microsoft.com/office/drawing/2014/main" id="{38353DCC-028E-0349-B173-3C56893D60B5}"/>
              </a:ext>
            </a:extLst>
          </p:cNvPr>
          <p:cNvGraphicFramePr>
            <a:graphicFrameLocks noGrp="1"/>
          </p:cNvGraphicFramePr>
          <p:nvPr/>
        </p:nvGraphicFramePr>
        <p:xfrm>
          <a:off x="2520437" y="2884453"/>
          <a:ext cx="3670412" cy="19405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197320">
                  <a:extLst>
                    <a:ext uri="{9D8B030D-6E8A-4147-A177-3AD203B41FA5}">
                      <a16:colId xmlns:a16="http://schemas.microsoft.com/office/drawing/2014/main" val="3684661535"/>
                    </a:ext>
                  </a:extLst>
                </a:gridCol>
                <a:gridCol w="690281">
                  <a:extLst>
                    <a:ext uri="{9D8B030D-6E8A-4147-A177-3AD203B41FA5}">
                      <a16:colId xmlns:a16="http://schemas.microsoft.com/office/drawing/2014/main" val="1714510223"/>
                    </a:ext>
                  </a:extLst>
                </a:gridCol>
                <a:gridCol w="782811">
                  <a:extLst>
                    <a:ext uri="{9D8B030D-6E8A-4147-A177-3AD203B41FA5}">
                      <a16:colId xmlns:a16="http://schemas.microsoft.com/office/drawing/2014/main" val="342773622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sv-S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sv-SE" dirty="0"/>
                        <a:t>  </a:t>
                      </a:r>
                      <a:r>
                        <a:rPr lang="sv-SE" sz="2400" dirty="0"/>
                        <a:t>h</a:t>
                      </a:r>
                      <a:endParaRPr lang="sv-S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sv-SE" sz="2400" dirty="0"/>
                        <a:t>min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309224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sv-S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sv-S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sv-S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782789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sv-S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sv-S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sv-S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77479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sv-S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sv-S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sv-S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408188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sv-S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sv-S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sv-S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43261762"/>
                  </a:ext>
                </a:extLst>
              </a:tr>
            </a:tbl>
          </a:graphicData>
        </a:graphic>
      </p:graphicFrame>
      <p:sp>
        <p:nvSpPr>
          <p:cNvPr id="55" name="Rektangel 54">
            <a:extLst>
              <a:ext uri="{FF2B5EF4-FFF2-40B4-BE49-F238E27FC236}">
                <a16:creationId xmlns:a16="http://schemas.microsoft.com/office/drawing/2014/main" id="{8FFCB152-3E63-A341-955B-32DDC59EC2F4}"/>
              </a:ext>
            </a:extLst>
          </p:cNvPr>
          <p:cNvSpPr/>
          <p:nvPr/>
        </p:nvSpPr>
        <p:spPr>
          <a:xfrm>
            <a:off x="2767656" y="3313666"/>
            <a:ext cx="213924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000" dirty="0">
                <a:latin typeface="+mn-lt"/>
              </a:rPr>
              <a:t>05.15 till 06.00 </a:t>
            </a:r>
          </a:p>
        </p:txBody>
      </p:sp>
      <p:sp>
        <p:nvSpPr>
          <p:cNvPr id="56" name="Rektangel 55">
            <a:extLst>
              <a:ext uri="{FF2B5EF4-FFF2-40B4-BE49-F238E27FC236}">
                <a16:creationId xmlns:a16="http://schemas.microsoft.com/office/drawing/2014/main" id="{FBF99AF6-9792-2848-8DD1-672F5F44873D}"/>
              </a:ext>
            </a:extLst>
          </p:cNvPr>
          <p:cNvSpPr/>
          <p:nvPr/>
        </p:nvSpPr>
        <p:spPr>
          <a:xfrm>
            <a:off x="5415726" y="3320061"/>
            <a:ext cx="71114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400" dirty="0">
                <a:latin typeface="+mn-lt"/>
              </a:rPr>
              <a:t>45</a:t>
            </a:r>
          </a:p>
        </p:txBody>
      </p:sp>
      <p:sp>
        <p:nvSpPr>
          <p:cNvPr id="57" name="Rektangel 56">
            <a:extLst>
              <a:ext uri="{FF2B5EF4-FFF2-40B4-BE49-F238E27FC236}">
                <a16:creationId xmlns:a16="http://schemas.microsoft.com/office/drawing/2014/main" id="{DC58763E-6A2C-F845-B6D4-5301E47F0655}"/>
              </a:ext>
            </a:extLst>
          </p:cNvPr>
          <p:cNvSpPr/>
          <p:nvPr/>
        </p:nvSpPr>
        <p:spPr>
          <a:xfrm>
            <a:off x="2782679" y="3678346"/>
            <a:ext cx="213924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000" dirty="0">
                <a:latin typeface="+mn-lt"/>
              </a:rPr>
              <a:t>06.00 till 10.00 </a:t>
            </a:r>
          </a:p>
        </p:txBody>
      </p:sp>
      <p:sp>
        <p:nvSpPr>
          <p:cNvPr id="58" name="Rektangel 57">
            <a:extLst>
              <a:ext uri="{FF2B5EF4-FFF2-40B4-BE49-F238E27FC236}">
                <a16:creationId xmlns:a16="http://schemas.microsoft.com/office/drawing/2014/main" id="{5EF0D0A8-C5F7-0A45-95D2-92BD2A421A98}"/>
              </a:ext>
            </a:extLst>
          </p:cNvPr>
          <p:cNvSpPr/>
          <p:nvPr/>
        </p:nvSpPr>
        <p:spPr>
          <a:xfrm>
            <a:off x="4895478" y="3678346"/>
            <a:ext cx="44479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400" dirty="0">
                <a:latin typeface="+mn-lt"/>
              </a:rPr>
              <a:t>4 </a:t>
            </a:r>
          </a:p>
        </p:txBody>
      </p:sp>
      <p:sp>
        <p:nvSpPr>
          <p:cNvPr id="59" name="Rektangel 58">
            <a:extLst>
              <a:ext uri="{FF2B5EF4-FFF2-40B4-BE49-F238E27FC236}">
                <a16:creationId xmlns:a16="http://schemas.microsoft.com/office/drawing/2014/main" id="{EFC2D674-7386-CB4D-AD42-7216630A2E5A}"/>
              </a:ext>
            </a:extLst>
          </p:cNvPr>
          <p:cNvSpPr/>
          <p:nvPr/>
        </p:nvSpPr>
        <p:spPr>
          <a:xfrm>
            <a:off x="2763426" y="4056616"/>
            <a:ext cx="213924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000" dirty="0">
                <a:latin typeface="+mn-lt"/>
              </a:rPr>
              <a:t>10.00 till 10.40 </a:t>
            </a:r>
          </a:p>
        </p:txBody>
      </p:sp>
      <p:sp>
        <p:nvSpPr>
          <p:cNvPr id="60" name="Rektangel 59">
            <a:extLst>
              <a:ext uri="{FF2B5EF4-FFF2-40B4-BE49-F238E27FC236}">
                <a16:creationId xmlns:a16="http://schemas.microsoft.com/office/drawing/2014/main" id="{542B6CB3-FAD5-0F4F-8A54-1F86BF91F7DF}"/>
              </a:ext>
            </a:extLst>
          </p:cNvPr>
          <p:cNvSpPr/>
          <p:nvPr/>
        </p:nvSpPr>
        <p:spPr>
          <a:xfrm>
            <a:off x="5397535" y="4027685"/>
            <a:ext cx="71114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400" dirty="0">
                <a:latin typeface="+mn-lt"/>
              </a:rPr>
              <a:t>40</a:t>
            </a:r>
          </a:p>
        </p:txBody>
      </p:sp>
      <p:sp>
        <p:nvSpPr>
          <p:cNvPr id="61" name="Rektangel 60">
            <a:extLst>
              <a:ext uri="{FF2B5EF4-FFF2-40B4-BE49-F238E27FC236}">
                <a16:creationId xmlns:a16="http://schemas.microsoft.com/office/drawing/2014/main" id="{7EB00427-64F2-0F4D-BA8A-2A309C373ED6}"/>
              </a:ext>
            </a:extLst>
          </p:cNvPr>
          <p:cNvSpPr/>
          <p:nvPr/>
        </p:nvSpPr>
        <p:spPr>
          <a:xfrm>
            <a:off x="4921921" y="4400450"/>
            <a:ext cx="44479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400" dirty="0">
                <a:solidFill>
                  <a:srgbClr val="C00000"/>
                </a:solidFill>
                <a:latin typeface="+mn-lt"/>
              </a:rPr>
              <a:t>4 </a:t>
            </a:r>
          </a:p>
        </p:txBody>
      </p:sp>
      <p:sp>
        <p:nvSpPr>
          <p:cNvPr id="62" name="Rektangel 61">
            <a:extLst>
              <a:ext uri="{FF2B5EF4-FFF2-40B4-BE49-F238E27FC236}">
                <a16:creationId xmlns:a16="http://schemas.microsoft.com/office/drawing/2014/main" id="{2009C30E-30B9-DD49-AB81-37FC50D91CDF}"/>
              </a:ext>
            </a:extLst>
          </p:cNvPr>
          <p:cNvSpPr/>
          <p:nvPr/>
        </p:nvSpPr>
        <p:spPr>
          <a:xfrm>
            <a:off x="5433992" y="4400450"/>
            <a:ext cx="71114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400" dirty="0">
                <a:solidFill>
                  <a:srgbClr val="C00000"/>
                </a:solidFill>
                <a:latin typeface="+mn-lt"/>
              </a:rPr>
              <a:t>85</a:t>
            </a:r>
          </a:p>
        </p:txBody>
      </p:sp>
      <p:sp>
        <p:nvSpPr>
          <p:cNvPr id="63" name="Rektangel 62">
            <a:extLst>
              <a:ext uri="{FF2B5EF4-FFF2-40B4-BE49-F238E27FC236}">
                <a16:creationId xmlns:a16="http://schemas.microsoft.com/office/drawing/2014/main" id="{411BF299-9BE9-B94F-A30F-366C4EBD056D}"/>
              </a:ext>
            </a:extLst>
          </p:cNvPr>
          <p:cNvSpPr/>
          <p:nvPr/>
        </p:nvSpPr>
        <p:spPr>
          <a:xfrm>
            <a:off x="3284903" y="5011604"/>
            <a:ext cx="133383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400" dirty="0">
                <a:latin typeface="+mn-lt"/>
              </a:rPr>
              <a:t>85 min = </a:t>
            </a:r>
          </a:p>
        </p:txBody>
      </p:sp>
      <p:sp>
        <p:nvSpPr>
          <p:cNvPr id="64" name="Rektangel 63">
            <a:extLst>
              <a:ext uri="{FF2B5EF4-FFF2-40B4-BE49-F238E27FC236}">
                <a16:creationId xmlns:a16="http://schemas.microsoft.com/office/drawing/2014/main" id="{F862FF64-E0F9-5A4A-8B86-34BC56C858FD}"/>
              </a:ext>
            </a:extLst>
          </p:cNvPr>
          <p:cNvSpPr/>
          <p:nvPr/>
        </p:nvSpPr>
        <p:spPr>
          <a:xfrm>
            <a:off x="4470046" y="5018000"/>
            <a:ext cx="185497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400" dirty="0">
                <a:latin typeface="+mn-lt"/>
              </a:rPr>
              <a:t>1 h 25 min  </a:t>
            </a:r>
          </a:p>
        </p:txBody>
      </p:sp>
      <p:sp>
        <p:nvSpPr>
          <p:cNvPr id="65" name="Rektangel 64">
            <a:extLst>
              <a:ext uri="{FF2B5EF4-FFF2-40B4-BE49-F238E27FC236}">
                <a16:creationId xmlns:a16="http://schemas.microsoft.com/office/drawing/2014/main" id="{83B5582E-0744-5A4D-8E36-F5CF01C1BCBE}"/>
              </a:ext>
            </a:extLst>
          </p:cNvPr>
          <p:cNvSpPr/>
          <p:nvPr/>
        </p:nvSpPr>
        <p:spPr>
          <a:xfrm>
            <a:off x="2782679" y="5464584"/>
            <a:ext cx="30401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400" dirty="0">
                <a:latin typeface="+mn-lt"/>
              </a:rPr>
              <a:t>4 h + 1 h 25 min = </a:t>
            </a:r>
          </a:p>
        </p:txBody>
      </p:sp>
      <p:sp>
        <p:nvSpPr>
          <p:cNvPr id="66" name="Rektangel 65">
            <a:extLst>
              <a:ext uri="{FF2B5EF4-FFF2-40B4-BE49-F238E27FC236}">
                <a16:creationId xmlns:a16="http://schemas.microsoft.com/office/drawing/2014/main" id="{5DF26158-3207-6F44-9EDD-10B64AB42357}"/>
              </a:ext>
            </a:extLst>
          </p:cNvPr>
          <p:cNvSpPr/>
          <p:nvPr/>
        </p:nvSpPr>
        <p:spPr>
          <a:xfrm>
            <a:off x="5057445" y="5464583"/>
            <a:ext cx="185497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400" dirty="0">
                <a:latin typeface="+mn-lt"/>
              </a:rPr>
              <a:t>5 h 25 min  </a:t>
            </a:r>
          </a:p>
        </p:txBody>
      </p:sp>
      <p:sp>
        <p:nvSpPr>
          <p:cNvPr id="67" name="Rektangel 66">
            <a:extLst>
              <a:ext uri="{FF2B5EF4-FFF2-40B4-BE49-F238E27FC236}">
                <a16:creationId xmlns:a16="http://schemas.microsoft.com/office/drawing/2014/main" id="{7A84BDE9-D2E3-6A4E-9580-7EC500A54F4A}"/>
              </a:ext>
            </a:extLst>
          </p:cNvPr>
          <p:cNvSpPr/>
          <p:nvPr/>
        </p:nvSpPr>
        <p:spPr>
          <a:xfrm>
            <a:off x="1826739" y="6220057"/>
            <a:ext cx="131934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400" dirty="0">
                <a:latin typeface="Bradley Hand" pitchFamily="2" charset="77"/>
              </a:rPr>
              <a:t>Svar: </a:t>
            </a:r>
            <a:r>
              <a:rPr lang="sv-SE" sz="2400" dirty="0">
                <a:latin typeface="+mn-lt"/>
              </a:rPr>
              <a:t> </a:t>
            </a:r>
          </a:p>
        </p:txBody>
      </p:sp>
      <p:sp>
        <p:nvSpPr>
          <p:cNvPr id="68" name="Rektangel 67">
            <a:extLst>
              <a:ext uri="{FF2B5EF4-FFF2-40B4-BE49-F238E27FC236}">
                <a16:creationId xmlns:a16="http://schemas.microsoft.com/office/drawing/2014/main" id="{364A196C-B5F9-DA47-89BC-B771B164358E}"/>
              </a:ext>
            </a:extLst>
          </p:cNvPr>
          <p:cNvSpPr/>
          <p:nvPr/>
        </p:nvSpPr>
        <p:spPr>
          <a:xfrm>
            <a:off x="2633591" y="6244673"/>
            <a:ext cx="59878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400" dirty="0">
                <a:latin typeface="Bradley Hand" pitchFamily="2" charset="77"/>
              </a:rPr>
              <a:t>Det är 5 h 25 min mellan klockslagen.</a:t>
            </a:r>
          </a:p>
        </p:txBody>
      </p:sp>
    </p:spTree>
    <p:extLst>
      <p:ext uri="{BB962C8B-B14F-4D97-AF65-F5344CB8AC3E}">
        <p14:creationId xmlns:p14="http://schemas.microsoft.com/office/powerpoint/2010/main" val="1890990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5" grpId="0"/>
      <p:bldP spid="56" grpId="0"/>
      <p:bldP spid="57" grpId="0"/>
      <p:bldP spid="58" grpId="0"/>
      <p:bldP spid="59" grpId="0"/>
      <p:bldP spid="60" grpId="0"/>
      <p:bldP spid="61" grpId="0"/>
      <p:bldP spid="62" grpId="0"/>
      <p:bldP spid="63" grpId="0"/>
      <p:bldP spid="64" grpId="0"/>
      <p:bldP spid="65" grpId="0"/>
      <p:bldP spid="66" grpId="0"/>
      <p:bldP spid="67" grpId="0"/>
      <p:bldP spid="6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64809CB7-929E-9041-AD69-32B2EA69C8DA}"/>
              </a:ext>
            </a:extLst>
          </p:cNvPr>
          <p:cNvSpPr/>
          <p:nvPr/>
        </p:nvSpPr>
        <p:spPr>
          <a:xfrm>
            <a:off x="3417483" y="1071215"/>
            <a:ext cx="297405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000" b="1" dirty="0">
                <a:solidFill>
                  <a:srgbClr val="8E2503"/>
                </a:solidFill>
                <a:effectLst/>
                <a:latin typeface="+mj-lt"/>
              </a:rPr>
              <a:t>År, månader och dygn</a:t>
            </a:r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E2CFDDEA-D0A4-7741-BE6B-1842910536E3}"/>
              </a:ext>
            </a:extLst>
          </p:cNvPr>
          <p:cNvSpPr/>
          <p:nvPr/>
        </p:nvSpPr>
        <p:spPr>
          <a:xfrm>
            <a:off x="486890" y="1852639"/>
            <a:ext cx="689956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000" dirty="0"/>
              <a:t>Det tar ett </a:t>
            </a:r>
            <a:r>
              <a:rPr lang="sv-SE" sz="2000" i="1" dirty="0">
                <a:solidFill>
                  <a:srgbClr val="C00000"/>
                </a:solidFill>
              </a:rPr>
              <a:t>år</a:t>
            </a:r>
            <a:r>
              <a:rPr lang="sv-SE" sz="2000" i="1" dirty="0"/>
              <a:t> </a:t>
            </a:r>
            <a:r>
              <a:rPr lang="sv-SE" sz="2000" dirty="0"/>
              <a:t>för jorden att röra sig ett varv runt solen. </a:t>
            </a:r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3A5705F7-DBC8-CE4A-8B95-CE90FBE9F2F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85" t="8443" r="3261" b="8946"/>
          <a:stretch/>
        </p:blipFill>
        <p:spPr>
          <a:xfrm>
            <a:off x="6812917" y="1572598"/>
            <a:ext cx="1747783" cy="1071883"/>
          </a:xfrm>
          <a:prstGeom prst="ellipse">
            <a:avLst/>
          </a:prstGeom>
        </p:spPr>
      </p:pic>
      <p:sp>
        <p:nvSpPr>
          <p:cNvPr id="10" name="Rektangel 9">
            <a:extLst>
              <a:ext uri="{FF2B5EF4-FFF2-40B4-BE49-F238E27FC236}">
                <a16:creationId xmlns:a16="http://schemas.microsoft.com/office/drawing/2014/main" id="{6E08007F-0D33-B045-B8B3-2CE84E4DEC16}"/>
              </a:ext>
            </a:extLst>
          </p:cNvPr>
          <p:cNvSpPr/>
          <p:nvPr/>
        </p:nvSpPr>
        <p:spPr>
          <a:xfrm>
            <a:off x="486890" y="2334495"/>
            <a:ext cx="689956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000" dirty="0"/>
              <a:t>På den tiden snurrar jorden ca 365 varv runt sin axel. </a:t>
            </a:r>
          </a:p>
          <a:p>
            <a:r>
              <a:rPr lang="sv-SE" sz="2000" dirty="0"/>
              <a:t>Det är därför </a:t>
            </a:r>
            <a:r>
              <a:rPr lang="sv-SE" sz="2000" dirty="0">
                <a:solidFill>
                  <a:srgbClr val="C00000"/>
                </a:solidFill>
              </a:rPr>
              <a:t>ett år är 365 dygn</a:t>
            </a:r>
            <a:r>
              <a:rPr lang="sv-SE" sz="2000" dirty="0"/>
              <a:t>. </a:t>
            </a:r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22AD2FE5-1083-3E45-BE09-E2BFB0B8B2B4}"/>
              </a:ext>
            </a:extLst>
          </p:cNvPr>
          <p:cNvSpPr/>
          <p:nvPr/>
        </p:nvSpPr>
        <p:spPr>
          <a:xfrm>
            <a:off x="446645" y="3318463"/>
            <a:ext cx="825071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000" dirty="0"/>
              <a:t>Men jorden vrider sig lite mer än 365 varv på ett år. </a:t>
            </a:r>
          </a:p>
          <a:p>
            <a:r>
              <a:rPr lang="sv-SE" sz="2000" dirty="0"/>
              <a:t>Därför måste vi lägga till ett dygn vart fjärde år.  </a:t>
            </a:r>
          </a:p>
        </p:txBody>
      </p:sp>
      <p:sp>
        <p:nvSpPr>
          <p:cNvPr id="12" name="Rektangel 11">
            <a:extLst>
              <a:ext uri="{FF2B5EF4-FFF2-40B4-BE49-F238E27FC236}">
                <a16:creationId xmlns:a16="http://schemas.microsoft.com/office/drawing/2014/main" id="{C0BA101F-AE90-6849-B36A-4742DF6FAAA3}"/>
              </a:ext>
            </a:extLst>
          </p:cNvPr>
          <p:cNvSpPr/>
          <p:nvPr/>
        </p:nvSpPr>
        <p:spPr>
          <a:xfrm>
            <a:off x="486890" y="4258098"/>
            <a:ext cx="592902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000" dirty="0"/>
              <a:t>Ett sådant år kallas för </a:t>
            </a:r>
            <a:r>
              <a:rPr lang="sv-SE" sz="2000" i="1" dirty="0">
                <a:solidFill>
                  <a:srgbClr val="C00000"/>
                </a:solidFill>
              </a:rPr>
              <a:t>skottår</a:t>
            </a:r>
            <a:r>
              <a:rPr lang="sv-SE" sz="2000" i="1" dirty="0"/>
              <a:t> </a:t>
            </a:r>
            <a:r>
              <a:rPr lang="sv-SE" sz="2000" dirty="0"/>
              <a:t>och har alltså </a:t>
            </a:r>
            <a:r>
              <a:rPr lang="sv-SE" sz="2000" dirty="0">
                <a:solidFill>
                  <a:srgbClr val="C00000"/>
                </a:solidFill>
              </a:rPr>
              <a:t>366 dygn</a:t>
            </a:r>
            <a:r>
              <a:rPr lang="sv-SE" sz="2000" dirty="0"/>
              <a:t>. </a:t>
            </a:r>
          </a:p>
        </p:txBody>
      </p:sp>
    </p:spTree>
    <p:extLst>
      <p:ext uri="{BB962C8B-B14F-4D97-AF65-F5344CB8AC3E}">
        <p14:creationId xmlns:p14="http://schemas.microsoft.com/office/powerpoint/2010/main" val="2428478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0" grpId="0"/>
      <p:bldP spid="11" grpId="0"/>
      <p:bldP spid="12" grpId="0"/>
    </p:bldLst>
  </p:timing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36621</TotalTime>
  <Words>739</Words>
  <Application>Microsoft Macintosh PowerPoint</Application>
  <PresentationFormat>Bildspel på skärmen (4:3)</PresentationFormat>
  <Paragraphs>125</Paragraphs>
  <Slides>14</Slides>
  <Notes>0</Notes>
  <HiddenSlides>0</HiddenSlides>
  <MMClips>0</MMClips>
  <ScaleCrop>false</ScaleCrop>
  <HeadingPairs>
    <vt:vector size="6" baseType="variant">
      <vt:variant>
        <vt:lpstr>Använt teckensnitt</vt:lpstr>
      </vt:variant>
      <vt:variant>
        <vt:i4>3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14</vt:i4>
      </vt:variant>
    </vt:vector>
  </HeadingPairs>
  <TitlesOfParts>
    <vt:vector size="18" baseType="lpstr">
      <vt:lpstr>Arial</vt:lpstr>
      <vt:lpstr>Bradley Hand</vt:lpstr>
      <vt:lpstr>Calibri</vt:lpstr>
      <vt:lpstr>Office-tema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</vt:vector>
  </TitlesOfParts>
  <Company>Kristina Johnson Förvaltning AB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Gemensamma Uppgifter (GU)</dc:title>
  <dc:creator>Kristina Johnson</dc:creator>
  <cp:lastModifiedBy>Kristina Johnson</cp:lastModifiedBy>
  <cp:revision>277</cp:revision>
  <dcterms:created xsi:type="dcterms:W3CDTF">2017-04-10T07:17:33Z</dcterms:created>
  <dcterms:modified xsi:type="dcterms:W3CDTF">2020-08-04T15:20:06Z</dcterms:modified>
</cp:coreProperties>
</file>