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36" r:id="rId2"/>
    <p:sldId id="344" r:id="rId3"/>
    <p:sldId id="342" r:id="rId4"/>
    <p:sldId id="345" r:id="rId5"/>
    <p:sldId id="328" r:id="rId6"/>
    <p:sldId id="346" r:id="rId7"/>
    <p:sldId id="343" r:id="rId8"/>
    <p:sldId id="347" r:id="rId9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E02"/>
    <a:srgbClr val="8E2503"/>
    <a:srgbClr val="9E2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3" autoAdjust="0"/>
    <p:restoredTop sz="99052" autoAdjust="0"/>
  </p:normalViewPr>
  <p:slideViewPr>
    <p:cSldViewPr snapToGrid="0" snapToObjects="1">
      <p:cViewPr varScale="1">
        <p:scale>
          <a:sx n="105" d="100"/>
          <a:sy n="105" d="100"/>
        </p:scale>
        <p:origin x="208" y="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7A1CC34-83C5-FA48-A3B0-061C1FF66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2.4		           		Mer om multiplikation och division 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F348E87-A34F-FA48-9C5C-2F5C23B79E9E}"/>
              </a:ext>
            </a:extLst>
          </p:cNvPr>
          <p:cNvSpPr/>
          <p:nvPr/>
        </p:nvSpPr>
        <p:spPr>
          <a:xfrm>
            <a:off x="3115248" y="952040"/>
            <a:ext cx="3040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När en faktor slutar på noll</a:t>
            </a:r>
            <a:endParaRPr lang="sv-SE" sz="2000" dirty="0">
              <a:solidFill>
                <a:srgbClr val="C00000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877F237-C0F6-CC46-B933-AC518E676A80}"/>
              </a:ext>
            </a:extLst>
          </p:cNvPr>
          <p:cNvSpPr/>
          <p:nvPr/>
        </p:nvSpPr>
        <p:spPr>
          <a:xfrm>
            <a:off x="3080009" y="2513786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så är 3 · </a:t>
            </a:r>
            <a:r>
              <a:rPr lang="sv-SE" sz="2000" dirty="0">
                <a:solidFill>
                  <a:srgbClr val="7030A0"/>
                </a:solidFill>
              </a:rPr>
              <a:t>40</a:t>
            </a:r>
            <a:r>
              <a:rPr lang="sv-SE" sz="2000" dirty="0"/>
              <a:t> =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D59E7CE-A18E-9D42-9FBA-30E25DB94D7D}"/>
              </a:ext>
            </a:extLst>
          </p:cNvPr>
          <p:cNvSpPr/>
          <p:nvPr/>
        </p:nvSpPr>
        <p:spPr>
          <a:xfrm>
            <a:off x="3016687" y="1457229"/>
            <a:ext cx="34228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Hur kan man räkna ut </a:t>
            </a:r>
            <a:r>
              <a:rPr lang="sv-SE" sz="2000" b="1" dirty="0"/>
              <a:t>3 · 40</a:t>
            </a:r>
            <a:r>
              <a:rPr lang="sv-SE" sz="2000" dirty="0"/>
              <a:t>?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686B29E6-F404-EC48-B73E-8100ECBA8967}"/>
              </a:ext>
            </a:extLst>
          </p:cNvPr>
          <p:cNvSpPr/>
          <p:nvPr/>
        </p:nvSpPr>
        <p:spPr>
          <a:xfrm>
            <a:off x="3039929" y="1973034"/>
            <a:ext cx="3115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Eftersom </a:t>
            </a:r>
            <a:r>
              <a:rPr lang="sv-SE" sz="2000" dirty="0">
                <a:solidFill>
                  <a:srgbClr val="7030A0"/>
                </a:solidFill>
              </a:rPr>
              <a:t>40</a:t>
            </a:r>
            <a:r>
              <a:rPr lang="sv-SE" sz="2000" dirty="0"/>
              <a:t> =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,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1774758-91B9-4249-8513-85691311EBF3}"/>
              </a:ext>
            </a:extLst>
          </p:cNvPr>
          <p:cNvSpPr/>
          <p:nvPr/>
        </p:nvSpPr>
        <p:spPr>
          <a:xfrm>
            <a:off x="5584543" y="2504408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0FC6A49-59FB-A949-9365-17E05BD25F1A}"/>
              </a:ext>
            </a:extLst>
          </p:cNvPr>
          <p:cNvSpPr/>
          <p:nvPr/>
        </p:nvSpPr>
        <p:spPr>
          <a:xfrm>
            <a:off x="4484588" y="2504491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=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28064330-E032-E840-A270-180BCC9D5B99}"/>
              </a:ext>
            </a:extLst>
          </p:cNvPr>
          <p:cNvSpPr/>
          <p:nvPr/>
        </p:nvSpPr>
        <p:spPr>
          <a:xfrm>
            <a:off x="2675474" y="3727078"/>
            <a:ext cx="45334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Man gör på samma sätt med större tal: </a:t>
            </a:r>
          </a:p>
        </p:txBody>
      </p:sp>
      <p:cxnSp>
        <p:nvCxnSpPr>
          <p:cNvPr id="18" name="Rak 17">
            <a:extLst>
              <a:ext uri="{FF2B5EF4-FFF2-40B4-BE49-F238E27FC236}">
                <a16:creationId xmlns:a16="http://schemas.microsoft.com/office/drawing/2014/main" id="{C518E637-1306-F44C-80CF-371FEB612A90}"/>
              </a:ext>
            </a:extLst>
          </p:cNvPr>
          <p:cNvCxnSpPr>
            <a:cxnSpLocks/>
          </p:cNvCxnSpPr>
          <p:nvPr/>
        </p:nvCxnSpPr>
        <p:spPr>
          <a:xfrm>
            <a:off x="4560816" y="2836981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Nedåtböjd 30">
            <a:extLst>
              <a:ext uri="{FF2B5EF4-FFF2-40B4-BE49-F238E27FC236}">
                <a16:creationId xmlns:a16="http://schemas.microsoft.com/office/drawing/2014/main" id="{FECDA8F8-7DBD-0D4A-921B-F68E41137BD1}"/>
              </a:ext>
            </a:extLst>
          </p:cNvPr>
          <p:cNvSpPr/>
          <p:nvPr/>
        </p:nvSpPr>
        <p:spPr>
          <a:xfrm flipV="1">
            <a:off x="4773986" y="2855573"/>
            <a:ext cx="1027426" cy="245420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2" name="Nedåtböjd 31">
            <a:extLst>
              <a:ext uri="{FF2B5EF4-FFF2-40B4-BE49-F238E27FC236}">
                <a16:creationId xmlns:a16="http://schemas.microsoft.com/office/drawing/2014/main" id="{E76048BA-A782-D84C-909D-78AFD78DE0B9}"/>
              </a:ext>
            </a:extLst>
          </p:cNvPr>
          <p:cNvSpPr/>
          <p:nvPr/>
        </p:nvSpPr>
        <p:spPr>
          <a:xfrm>
            <a:off x="5355491" y="2319146"/>
            <a:ext cx="659873" cy="245420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499763F-2C08-4E4F-941E-6785AF7DA36C}"/>
              </a:ext>
            </a:extLst>
          </p:cNvPr>
          <p:cNvSpPr/>
          <p:nvPr/>
        </p:nvSpPr>
        <p:spPr>
          <a:xfrm>
            <a:off x="5864804" y="2504408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970A5A88-254C-6D49-AAF1-42CCD597FC9F}"/>
              </a:ext>
            </a:extLst>
          </p:cNvPr>
          <p:cNvSpPr/>
          <p:nvPr/>
        </p:nvSpPr>
        <p:spPr>
          <a:xfrm>
            <a:off x="3280276" y="4343194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· </a:t>
            </a:r>
            <a:r>
              <a:rPr lang="sv-SE" sz="2000" dirty="0">
                <a:solidFill>
                  <a:srgbClr val="7030A0"/>
                </a:solidFill>
              </a:rPr>
              <a:t>400</a:t>
            </a:r>
            <a:r>
              <a:rPr lang="sv-SE" sz="2000" dirty="0"/>
              <a:t> = 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D4FA2D1-B676-D446-A5B4-D73D37E300B9}"/>
              </a:ext>
            </a:extLst>
          </p:cNvPr>
          <p:cNvSpPr/>
          <p:nvPr/>
        </p:nvSpPr>
        <p:spPr>
          <a:xfrm>
            <a:off x="5538428" y="4353152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7F73A275-C5BD-C549-AE31-7C38BAB4B683}"/>
              </a:ext>
            </a:extLst>
          </p:cNvPr>
          <p:cNvSpPr/>
          <p:nvPr/>
        </p:nvSpPr>
        <p:spPr>
          <a:xfrm>
            <a:off x="4245178" y="4342105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100</a:t>
            </a:r>
            <a:r>
              <a:rPr lang="sv-SE" sz="2000" dirty="0"/>
              <a:t> =</a:t>
            </a:r>
          </a:p>
        </p:txBody>
      </p:sp>
      <p:cxnSp>
        <p:nvCxnSpPr>
          <p:cNvPr id="37" name="Rak 36">
            <a:extLst>
              <a:ext uri="{FF2B5EF4-FFF2-40B4-BE49-F238E27FC236}">
                <a16:creationId xmlns:a16="http://schemas.microsoft.com/office/drawing/2014/main" id="{95616ACB-D2DF-004B-81DD-C87096D1DF54}"/>
              </a:ext>
            </a:extLst>
          </p:cNvPr>
          <p:cNvCxnSpPr>
            <a:cxnSpLocks/>
          </p:cNvCxnSpPr>
          <p:nvPr/>
        </p:nvCxnSpPr>
        <p:spPr>
          <a:xfrm>
            <a:off x="4321406" y="4674595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Nedåtböjd 37">
            <a:extLst>
              <a:ext uri="{FF2B5EF4-FFF2-40B4-BE49-F238E27FC236}">
                <a16:creationId xmlns:a16="http://schemas.microsoft.com/office/drawing/2014/main" id="{AF99937E-2D22-5544-8CA1-2BA9BED895D7}"/>
              </a:ext>
            </a:extLst>
          </p:cNvPr>
          <p:cNvSpPr/>
          <p:nvPr/>
        </p:nvSpPr>
        <p:spPr>
          <a:xfrm flipV="1">
            <a:off x="4563434" y="4683891"/>
            <a:ext cx="1179215" cy="254716"/>
          </a:xfrm>
          <a:prstGeom prst="curvedDownArrow">
            <a:avLst>
              <a:gd name="adj1" fmla="val 0"/>
              <a:gd name="adj2" fmla="val 22800"/>
              <a:gd name="adj3" fmla="val 35878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Nedåtböjd 38">
            <a:extLst>
              <a:ext uri="{FF2B5EF4-FFF2-40B4-BE49-F238E27FC236}">
                <a16:creationId xmlns:a16="http://schemas.microsoft.com/office/drawing/2014/main" id="{E1D2D8A8-4797-4149-A6B2-9AD5201AFCDB}"/>
              </a:ext>
            </a:extLst>
          </p:cNvPr>
          <p:cNvSpPr/>
          <p:nvPr/>
        </p:nvSpPr>
        <p:spPr>
          <a:xfrm>
            <a:off x="5116081" y="4156760"/>
            <a:ext cx="926943" cy="254715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AFD78250-D9BE-8746-A129-D6B7819F590F}"/>
              </a:ext>
            </a:extLst>
          </p:cNvPr>
          <p:cNvSpPr/>
          <p:nvPr/>
        </p:nvSpPr>
        <p:spPr>
          <a:xfrm>
            <a:off x="5801412" y="4347628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</a:t>
            </a:r>
            <a:r>
              <a:rPr lang="sv-SE" sz="2000" dirty="0"/>
              <a:t> 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25128376-4DBE-274D-A811-1DF5E9E15489}"/>
              </a:ext>
            </a:extLst>
          </p:cNvPr>
          <p:cNvSpPr/>
          <p:nvPr/>
        </p:nvSpPr>
        <p:spPr>
          <a:xfrm>
            <a:off x="3113975" y="5449894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· </a:t>
            </a:r>
            <a:r>
              <a:rPr lang="sv-SE" sz="2000" dirty="0">
                <a:solidFill>
                  <a:srgbClr val="7030A0"/>
                </a:solidFill>
              </a:rPr>
              <a:t>4 000</a:t>
            </a:r>
            <a:r>
              <a:rPr lang="sv-SE" sz="2000" dirty="0"/>
              <a:t> = 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60C19415-2BEF-6F42-8096-3D90703C6253}"/>
              </a:ext>
            </a:extLst>
          </p:cNvPr>
          <p:cNvSpPr/>
          <p:nvPr/>
        </p:nvSpPr>
        <p:spPr>
          <a:xfrm>
            <a:off x="5601876" y="5457167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141A22D-1AD4-D644-AA45-6B0756F82ED7}"/>
              </a:ext>
            </a:extLst>
          </p:cNvPr>
          <p:cNvSpPr/>
          <p:nvPr/>
        </p:nvSpPr>
        <p:spPr>
          <a:xfrm>
            <a:off x="4245178" y="5454646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1000</a:t>
            </a:r>
            <a:r>
              <a:rPr lang="sv-SE" sz="2000" dirty="0"/>
              <a:t> =</a:t>
            </a:r>
          </a:p>
        </p:txBody>
      </p:sp>
      <p:cxnSp>
        <p:nvCxnSpPr>
          <p:cNvPr id="44" name="Rak 43">
            <a:extLst>
              <a:ext uri="{FF2B5EF4-FFF2-40B4-BE49-F238E27FC236}">
                <a16:creationId xmlns:a16="http://schemas.microsoft.com/office/drawing/2014/main" id="{D8AD5A42-49DC-E84F-A7A9-9D54A5B1C298}"/>
              </a:ext>
            </a:extLst>
          </p:cNvPr>
          <p:cNvCxnSpPr>
            <a:cxnSpLocks/>
          </p:cNvCxnSpPr>
          <p:nvPr/>
        </p:nvCxnSpPr>
        <p:spPr>
          <a:xfrm>
            <a:off x="4321406" y="5787136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Nedåtböjd 44">
            <a:extLst>
              <a:ext uri="{FF2B5EF4-FFF2-40B4-BE49-F238E27FC236}">
                <a16:creationId xmlns:a16="http://schemas.microsoft.com/office/drawing/2014/main" id="{23883D67-C360-5B48-AE2E-3FBFBEFFD8F2}"/>
              </a:ext>
            </a:extLst>
          </p:cNvPr>
          <p:cNvSpPr/>
          <p:nvPr/>
        </p:nvSpPr>
        <p:spPr>
          <a:xfrm flipV="1">
            <a:off x="4563434" y="5796432"/>
            <a:ext cx="1263214" cy="254715"/>
          </a:xfrm>
          <a:prstGeom prst="curvedDownArrow">
            <a:avLst>
              <a:gd name="adj1" fmla="val 0"/>
              <a:gd name="adj2" fmla="val 22800"/>
              <a:gd name="adj3" fmla="val 35878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6" name="Nedåtböjd 45">
            <a:extLst>
              <a:ext uri="{FF2B5EF4-FFF2-40B4-BE49-F238E27FC236}">
                <a16:creationId xmlns:a16="http://schemas.microsoft.com/office/drawing/2014/main" id="{DCFB07E2-DBA0-6448-9CA3-FFAC34EEBFD2}"/>
              </a:ext>
            </a:extLst>
          </p:cNvPr>
          <p:cNvSpPr/>
          <p:nvPr/>
        </p:nvSpPr>
        <p:spPr>
          <a:xfrm>
            <a:off x="5254089" y="5269301"/>
            <a:ext cx="944212" cy="254715"/>
          </a:xfrm>
          <a:prstGeom prst="curvedDownArrow">
            <a:avLst>
              <a:gd name="adj1" fmla="val 0"/>
              <a:gd name="adj2" fmla="val 22800"/>
              <a:gd name="adj3" fmla="val 3950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C2109EF0-E13A-A349-AE6D-07AD71CFC785}"/>
              </a:ext>
            </a:extLst>
          </p:cNvPr>
          <p:cNvSpPr/>
          <p:nvPr/>
        </p:nvSpPr>
        <p:spPr>
          <a:xfrm>
            <a:off x="5890096" y="5453170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000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1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3" grpId="0"/>
      <p:bldP spid="14" grpId="0"/>
      <p:bldP spid="19" grpId="0"/>
      <p:bldP spid="26" grpId="0"/>
      <p:bldP spid="27" grpId="0"/>
      <p:bldP spid="31" grpId="0" animBg="1"/>
      <p:bldP spid="32" grpId="0" animBg="1"/>
      <p:bldP spid="33" grpId="0"/>
      <p:bldP spid="34" grpId="0"/>
      <p:bldP spid="35" grpId="0"/>
      <p:bldP spid="36" grpId="0"/>
      <p:bldP spid="38" grpId="0" animBg="1"/>
      <p:bldP spid="39" grpId="0" animBg="1"/>
      <p:bldP spid="40" grpId="0"/>
      <p:bldP spid="41" grpId="0"/>
      <p:bldP spid="42" grpId="0"/>
      <p:bldP spid="43" grpId="0"/>
      <p:bldP spid="45" grpId="0" animBg="1"/>
      <p:bldP spid="46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AE8801FF-18E7-AE44-A81A-C31D9CEAB530}"/>
              </a:ext>
            </a:extLst>
          </p:cNvPr>
          <p:cNvSpPr/>
          <p:nvPr/>
        </p:nvSpPr>
        <p:spPr>
          <a:xfrm>
            <a:off x="2151301" y="1283250"/>
            <a:ext cx="4831790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Om man ska räkna 30 ∙ 40 kan man tänka så här: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587AA9-EDBA-6547-B9D1-350C9C83400E}"/>
              </a:ext>
            </a:extLst>
          </p:cNvPr>
          <p:cNvSpPr/>
          <p:nvPr/>
        </p:nvSpPr>
        <p:spPr>
          <a:xfrm>
            <a:off x="1478228" y="2027939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· 4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=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7DB259E-F91C-D744-8B42-ECF0FC293D34}"/>
              </a:ext>
            </a:extLst>
          </p:cNvPr>
          <p:cNvSpPr/>
          <p:nvPr/>
        </p:nvSpPr>
        <p:spPr>
          <a:xfrm>
            <a:off x="6907867" y="2016892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7197EA9-792B-F145-837B-AD54BF6D97B8}"/>
              </a:ext>
            </a:extLst>
          </p:cNvPr>
          <p:cNvSpPr/>
          <p:nvPr/>
        </p:nvSpPr>
        <p:spPr>
          <a:xfrm>
            <a:off x="4078848" y="2016892"/>
            <a:ext cx="1864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=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796671A-185D-864C-9372-69A6778E2544}"/>
              </a:ext>
            </a:extLst>
          </p:cNvPr>
          <p:cNvSpPr/>
          <p:nvPr/>
        </p:nvSpPr>
        <p:spPr>
          <a:xfrm>
            <a:off x="7159733" y="2013230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</a:t>
            </a:r>
            <a:r>
              <a:rPr lang="sv-SE" sz="2000" dirty="0"/>
              <a:t>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E9E685-6CB9-2F46-9C67-A00D2D79AE1A}"/>
              </a:ext>
            </a:extLst>
          </p:cNvPr>
          <p:cNvSpPr/>
          <p:nvPr/>
        </p:nvSpPr>
        <p:spPr>
          <a:xfrm>
            <a:off x="2470955" y="2019938"/>
            <a:ext cx="2523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∙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=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EE9652C-F007-3E46-84C3-7087108C73C3}"/>
              </a:ext>
            </a:extLst>
          </p:cNvPr>
          <p:cNvSpPr/>
          <p:nvPr/>
        </p:nvSpPr>
        <p:spPr>
          <a:xfrm>
            <a:off x="5670746" y="2016892"/>
            <a:ext cx="1864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100</a:t>
            </a:r>
            <a:r>
              <a:rPr lang="sv-SE" sz="2000" dirty="0"/>
              <a:t> =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8CF4181D-D241-B44A-AC4B-EF9AD4676B3F}"/>
              </a:ext>
            </a:extLst>
          </p:cNvPr>
          <p:cNvCxnSpPr>
            <a:cxnSpLocks/>
          </p:cNvCxnSpPr>
          <p:nvPr/>
        </p:nvCxnSpPr>
        <p:spPr>
          <a:xfrm>
            <a:off x="5746975" y="2349382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Nedåtböjd 14">
            <a:extLst>
              <a:ext uri="{FF2B5EF4-FFF2-40B4-BE49-F238E27FC236}">
                <a16:creationId xmlns:a16="http://schemas.microsoft.com/office/drawing/2014/main" id="{0F949205-49E4-7B49-BD73-7770833FD8E0}"/>
              </a:ext>
            </a:extLst>
          </p:cNvPr>
          <p:cNvSpPr/>
          <p:nvPr/>
        </p:nvSpPr>
        <p:spPr>
          <a:xfrm flipV="1">
            <a:off x="5960145" y="2349382"/>
            <a:ext cx="1199588" cy="264012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6" name="Nedåtböjd 15">
            <a:extLst>
              <a:ext uri="{FF2B5EF4-FFF2-40B4-BE49-F238E27FC236}">
                <a16:creationId xmlns:a16="http://schemas.microsoft.com/office/drawing/2014/main" id="{21A9D7A3-7C1B-CD42-8B35-540AE64373A8}"/>
              </a:ext>
            </a:extLst>
          </p:cNvPr>
          <p:cNvSpPr/>
          <p:nvPr/>
        </p:nvSpPr>
        <p:spPr>
          <a:xfrm>
            <a:off x="6602772" y="1831547"/>
            <a:ext cx="767165" cy="264012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B1AF836-68EB-2047-AE22-2A100877FADA}"/>
              </a:ext>
            </a:extLst>
          </p:cNvPr>
          <p:cNvSpPr/>
          <p:nvPr/>
        </p:nvSpPr>
        <p:spPr>
          <a:xfrm>
            <a:off x="3057347" y="3174724"/>
            <a:ext cx="2689628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Du kan också tänka så här: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3E06B8F-4F6D-AA4A-8907-7377897736C9}"/>
              </a:ext>
            </a:extLst>
          </p:cNvPr>
          <p:cNvSpPr/>
          <p:nvPr/>
        </p:nvSpPr>
        <p:spPr>
          <a:xfrm>
            <a:off x="3586016" y="4114888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· 4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= 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790339B4-CA97-414F-9789-25AC514C8FBA}"/>
              </a:ext>
            </a:extLst>
          </p:cNvPr>
          <p:cNvGrpSpPr/>
          <p:nvPr/>
        </p:nvGrpSpPr>
        <p:grpSpPr>
          <a:xfrm>
            <a:off x="3720773" y="4429951"/>
            <a:ext cx="1043460" cy="264012"/>
            <a:chOff x="3133124" y="4352905"/>
            <a:chExt cx="1043460" cy="264012"/>
          </a:xfrm>
        </p:grpSpPr>
        <p:sp>
          <p:nvSpPr>
            <p:cNvPr id="22" name="Nedåtböjd 21">
              <a:extLst>
                <a:ext uri="{FF2B5EF4-FFF2-40B4-BE49-F238E27FC236}">
                  <a16:creationId xmlns:a16="http://schemas.microsoft.com/office/drawing/2014/main" id="{BF5C11BE-1124-9840-8BAE-577CAE114769}"/>
                </a:ext>
              </a:extLst>
            </p:cNvPr>
            <p:cNvSpPr/>
            <p:nvPr/>
          </p:nvSpPr>
          <p:spPr>
            <a:xfrm flipV="1">
              <a:off x="3133124" y="4352905"/>
              <a:ext cx="1043460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4" name="Nedåtböjd 23">
              <a:extLst>
                <a:ext uri="{FF2B5EF4-FFF2-40B4-BE49-F238E27FC236}">
                  <a16:creationId xmlns:a16="http://schemas.microsoft.com/office/drawing/2014/main" id="{AFA162B4-FF67-B849-A55D-AF89EC4355F9}"/>
                </a:ext>
              </a:extLst>
            </p:cNvPr>
            <p:cNvSpPr/>
            <p:nvPr/>
          </p:nvSpPr>
          <p:spPr>
            <a:xfrm flipV="1">
              <a:off x="3598288" y="4352905"/>
              <a:ext cx="578295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26" name="Rektangel 25">
            <a:extLst>
              <a:ext uri="{FF2B5EF4-FFF2-40B4-BE49-F238E27FC236}">
                <a16:creationId xmlns:a16="http://schemas.microsoft.com/office/drawing/2014/main" id="{45C7D549-1012-894B-A111-40DFF72C8C62}"/>
              </a:ext>
            </a:extLst>
          </p:cNvPr>
          <p:cNvSpPr/>
          <p:nvPr/>
        </p:nvSpPr>
        <p:spPr>
          <a:xfrm>
            <a:off x="4494833" y="4121155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grpSp>
        <p:nvGrpSpPr>
          <p:cNvPr id="30" name="Grupp 29">
            <a:extLst>
              <a:ext uri="{FF2B5EF4-FFF2-40B4-BE49-F238E27FC236}">
                <a16:creationId xmlns:a16="http://schemas.microsoft.com/office/drawing/2014/main" id="{F1055CF3-9B97-5645-A34E-3516267ACF1C}"/>
              </a:ext>
            </a:extLst>
          </p:cNvPr>
          <p:cNvGrpSpPr/>
          <p:nvPr/>
        </p:nvGrpSpPr>
        <p:grpSpPr>
          <a:xfrm>
            <a:off x="3858920" y="3932981"/>
            <a:ext cx="1162334" cy="273221"/>
            <a:chOff x="3858920" y="3932981"/>
            <a:chExt cx="1162334" cy="273221"/>
          </a:xfrm>
        </p:grpSpPr>
        <p:sp>
          <p:nvSpPr>
            <p:cNvPr id="27" name="Nedåtböjd 26">
              <a:extLst>
                <a:ext uri="{FF2B5EF4-FFF2-40B4-BE49-F238E27FC236}">
                  <a16:creationId xmlns:a16="http://schemas.microsoft.com/office/drawing/2014/main" id="{C9396D92-C160-914E-9733-F1565FDC6AB6}"/>
                </a:ext>
              </a:extLst>
            </p:cNvPr>
            <p:cNvSpPr/>
            <p:nvPr/>
          </p:nvSpPr>
          <p:spPr>
            <a:xfrm>
              <a:off x="3858920" y="3932981"/>
              <a:ext cx="1078307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8" name="Nedåtböjd 27">
              <a:extLst>
                <a:ext uri="{FF2B5EF4-FFF2-40B4-BE49-F238E27FC236}">
                  <a16:creationId xmlns:a16="http://schemas.microsoft.com/office/drawing/2014/main" id="{FB01B5B4-8203-8343-A8E3-F881B722A96F}"/>
                </a:ext>
              </a:extLst>
            </p:cNvPr>
            <p:cNvSpPr/>
            <p:nvPr/>
          </p:nvSpPr>
          <p:spPr>
            <a:xfrm>
              <a:off x="4298824" y="3942190"/>
              <a:ext cx="722430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29" name="Rektangel 28">
            <a:extLst>
              <a:ext uri="{FF2B5EF4-FFF2-40B4-BE49-F238E27FC236}">
                <a16:creationId xmlns:a16="http://schemas.microsoft.com/office/drawing/2014/main" id="{4F925578-3728-F648-982F-BA43B2DA7F0A}"/>
              </a:ext>
            </a:extLst>
          </p:cNvPr>
          <p:cNvSpPr/>
          <p:nvPr/>
        </p:nvSpPr>
        <p:spPr>
          <a:xfrm>
            <a:off x="4744370" y="4118022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05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0" grpId="0"/>
      <p:bldP spid="11" grpId="0"/>
      <p:bldP spid="13" grpId="0"/>
      <p:bldP spid="15" grpId="0" animBg="1"/>
      <p:bldP spid="16" grpId="0" animBg="1"/>
      <p:bldP spid="17" grpId="0" animBg="1"/>
      <p:bldP spid="18" grpId="0"/>
      <p:bldP spid="26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A498416-6213-C247-A3A4-133733325656}"/>
              </a:ext>
            </a:extLst>
          </p:cNvPr>
          <p:cNvSpPr/>
          <p:nvPr/>
        </p:nvSpPr>
        <p:spPr>
          <a:xfrm>
            <a:off x="1503316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3F107B5-C9DE-E243-BABE-F6D2A8C37495}"/>
              </a:ext>
            </a:extLst>
          </p:cNvPr>
          <p:cNvSpPr/>
          <p:nvPr/>
        </p:nvSpPr>
        <p:spPr>
          <a:xfrm>
            <a:off x="3848909" y="25778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4DCE33-F18C-FE47-9E91-04C8D0681287}"/>
              </a:ext>
            </a:extLst>
          </p:cNvPr>
          <p:cNvSpPr/>
          <p:nvPr/>
        </p:nvSpPr>
        <p:spPr>
          <a:xfrm>
            <a:off x="1895558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5 · 70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EF05E13-8FB5-BF4C-93EA-8276D82AFFB2}"/>
              </a:ext>
            </a:extLst>
          </p:cNvPr>
          <p:cNvSpPr/>
          <p:nvPr/>
        </p:nvSpPr>
        <p:spPr>
          <a:xfrm>
            <a:off x="3590843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74346A-FDA1-E34A-A823-A77F10AE53F2}"/>
              </a:ext>
            </a:extLst>
          </p:cNvPr>
          <p:cNvSpPr/>
          <p:nvPr/>
        </p:nvSpPr>
        <p:spPr>
          <a:xfrm>
            <a:off x="3983085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300 · 6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31E2B34-E857-944C-B206-A6E66C034204}"/>
              </a:ext>
            </a:extLst>
          </p:cNvPr>
          <p:cNvSpPr/>
          <p:nvPr/>
        </p:nvSpPr>
        <p:spPr>
          <a:xfrm>
            <a:off x="5391465" y="80984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2C4151D-76F3-D645-AE22-3541193D36DB}"/>
              </a:ext>
            </a:extLst>
          </p:cNvPr>
          <p:cNvSpPr/>
          <p:nvPr/>
        </p:nvSpPr>
        <p:spPr>
          <a:xfrm>
            <a:off x="5783707" y="809841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8 · 4 000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65F0682-73C3-CE48-B161-506530B7FA8B}"/>
              </a:ext>
            </a:extLst>
          </p:cNvPr>
          <p:cNvSpPr/>
          <p:nvPr/>
        </p:nvSpPr>
        <p:spPr>
          <a:xfrm>
            <a:off x="1895558" y="2168288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AE4C36D-08EF-9345-BDD4-7B4DE0A9A39E}"/>
              </a:ext>
            </a:extLst>
          </p:cNvPr>
          <p:cNvSpPr/>
          <p:nvPr/>
        </p:nvSpPr>
        <p:spPr>
          <a:xfrm>
            <a:off x="2287800" y="216828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5 · 70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FD4ED37-6964-604A-A181-C97E2DA6FF49}"/>
              </a:ext>
            </a:extLst>
          </p:cNvPr>
          <p:cNvSpPr/>
          <p:nvPr/>
        </p:nvSpPr>
        <p:spPr>
          <a:xfrm>
            <a:off x="3216288" y="2149246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350</a:t>
            </a:r>
            <a:endParaRPr lang="sv-SE" sz="2000" dirty="0">
              <a:latin typeface="+mn-lt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0FBBF37-6ED2-2546-8679-9623CEEB0B68}"/>
              </a:ext>
            </a:extLst>
          </p:cNvPr>
          <p:cNvSpPr/>
          <p:nvPr/>
        </p:nvSpPr>
        <p:spPr>
          <a:xfrm>
            <a:off x="1890644" y="3200798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4E88D96-4C0C-DC4E-A7E5-AA4781F6FBE5}"/>
              </a:ext>
            </a:extLst>
          </p:cNvPr>
          <p:cNvSpPr/>
          <p:nvPr/>
        </p:nvSpPr>
        <p:spPr>
          <a:xfrm>
            <a:off x="2282886" y="320079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300 · 6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8745769-3901-E44A-AEFF-EFAC133A3139}"/>
              </a:ext>
            </a:extLst>
          </p:cNvPr>
          <p:cNvSpPr/>
          <p:nvPr/>
        </p:nvSpPr>
        <p:spPr>
          <a:xfrm>
            <a:off x="3350464" y="3196375"/>
            <a:ext cx="898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1 800</a:t>
            </a:r>
            <a:endParaRPr lang="sv-SE" sz="2000" dirty="0">
              <a:latin typeface="+mn-lt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44FD011-7407-D74A-9699-405B5137840A}"/>
              </a:ext>
            </a:extLst>
          </p:cNvPr>
          <p:cNvSpPr/>
          <p:nvPr/>
        </p:nvSpPr>
        <p:spPr>
          <a:xfrm>
            <a:off x="4895500" y="1922318"/>
            <a:ext cx="332174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”5 gånger 7 är 35. Men eftersom jag multiplicerar med 7</a:t>
            </a:r>
            <a:r>
              <a:rPr lang="sv-SE" sz="1400" dirty="0">
                <a:solidFill>
                  <a:srgbClr val="C00000"/>
                </a:solidFill>
              </a:rPr>
              <a:t>0</a:t>
            </a:r>
            <a:r>
              <a:rPr lang="sv-SE" sz="1400" dirty="0"/>
              <a:t>, lägger jag till en nolla och får då 35</a:t>
            </a:r>
            <a:r>
              <a:rPr lang="sv-SE" sz="1400" dirty="0">
                <a:solidFill>
                  <a:srgbClr val="C00000"/>
                </a:solidFill>
              </a:rPr>
              <a:t>0</a:t>
            </a:r>
            <a:r>
              <a:rPr lang="sv-SE" sz="1400" dirty="0"/>
              <a:t>.”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C6ABCBB-8B18-C941-B99D-9A84D7227AF1}"/>
              </a:ext>
            </a:extLst>
          </p:cNvPr>
          <p:cNvSpPr/>
          <p:nvPr/>
        </p:nvSpPr>
        <p:spPr>
          <a:xfrm>
            <a:off x="1895558" y="423773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71EEC2D-6EF1-0844-9C57-5968B0E38DF5}"/>
              </a:ext>
            </a:extLst>
          </p:cNvPr>
          <p:cNvSpPr/>
          <p:nvPr/>
        </p:nvSpPr>
        <p:spPr>
          <a:xfrm>
            <a:off x="2229237" y="423773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8 · 4 000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DACB1257-1C19-B148-A100-F1EAC824040A}"/>
              </a:ext>
            </a:extLst>
          </p:cNvPr>
          <p:cNvSpPr/>
          <p:nvPr/>
        </p:nvSpPr>
        <p:spPr>
          <a:xfrm>
            <a:off x="3460632" y="423773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32 000</a:t>
            </a:r>
            <a:endParaRPr lang="sv-SE" sz="2000" dirty="0">
              <a:latin typeface="+mn-lt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A2B73B5-BC24-6F4C-A68C-826A0FA96363}"/>
              </a:ext>
            </a:extLst>
          </p:cNvPr>
          <p:cNvSpPr/>
          <p:nvPr/>
        </p:nvSpPr>
        <p:spPr>
          <a:xfrm>
            <a:off x="4895500" y="2995386"/>
            <a:ext cx="325408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”3 gånger 6 är 18. Men eftersom jag multiplicerar med 3</a:t>
            </a:r>
            <a:r>
              <a:rPr lang="sv-SE" sz="1400" dirty="0">
                <a:solidFill>
                  <a:srgbClr val="C00000"/>
                </a:solidFill>
              </a:rPr>
              <a:t>00 </a:t>
            </a:r>
            <a:r>
              <a:rPr lang="sv-SE" sz="1400" dirty="0"/>
              <a:t>lägger jag till två nollor och får 1 8</a:t>
            </a:r>
            <a:r>
              <a:rPr lang="sv-SE" sz="1400" dirty="0">
                <a:solidFill>
                  <a:srgbClr val="C00000"/>
                </a:solidFill>
              </a:rPr>
              <a:t>00</a:t>
            </a:r>
            <a:r>
              <a:rPr lang="sv-SE" sz="1400" dirty="0"/>
              <a:t>.”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EB82CCD-3459-4546-BFB8-C8FB0FA868DC}"/>
              </a:ext>
            </a:extLst>
          </p:cNvPr>
          <p:cNvSpPr/>
          <p:nvPr/>
        </p:nvSpPr>
        <p:spPr>
          <a:xfrm>
            <a:off x="4895500" y="4068455"/>
            <a:ext cx="342358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”8 gånger 4 är 32. Men eftersom jag multiplicerar med 4 </a:t>
            </a:r>
            <a:r>
              <a:rPr lang="sv-SE" sz="1400" dirty="0">
                <a:solidFill>
                  <a:srgbClr val="C00000"/>
                </a:solidFill>
              </a:rPr>
              <a:t>000</a:t>
            </a:r>
            <a:r>
              <a:rPr lang="sv-SE" sz="1400" dirty="0"/>
              <a:t>, lägger jag till tre nollor och får då 32 </a:t>
            </a:r>
            <a:r>
              <a:rPr lang="sv-SE" sz="1400" dirty="0">
                <a:solidFill>
                  <a:srgbClr val="C00000"/>
                </a:solidFill>
              </a:rPr>
              <a:t>000</a:t>
            </a:r>
            <a:r>
              <a:rPr lang="sv-SE" sz="1400" dirty="0"/>
              <a:t>.” </a:t>
            </a:r>
          </a:p>
        </p:txBody>
      </p:sp>
    </p:spTree>
    <p:extLst>
      <p:ext uri="{BB962C8B-B14F-4D97-AF65-F5344CB8AC3E}">
        <p14:creationId xmlns:p14="http://schemas.microsoft.com/office/powerpoint/2010/main" val="361454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A498416-6213-C247-A3A4-133733325656}"/>
              </a:ext>
            </a:extLst>
          </p:cNvPr>
          <p:cNvSpPr/>
          <p:nvPr/>
        </p:nvSpPr>
        <p:spPr>
          <a:xfrm>
            <a:off x="1503316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3F107B5-C9DE-E243-BABE-F6D2A8C37495}"/>
              </a:ext>
            </a:extLst>
          </p:cNvPr>
          <p:cNvSpPr/>
          <p:nvPr/>
        </p:nvSpPr>
        <p:spPr>
          <a:xfrm>
            <a:off x="3848909" y="25778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4DCE33-F18C-FE47-9E91-04C8D0681287}"/>
              </a:ext>
            </a:extLst>
          </p:cNvPr>
          <p:cNvSpPr/>
          <p:nvPr/>
        </p:nvSpPr>
        <p:spPr>
          <a:xfrm>
            <a:off x="1895558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20 · 60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EF05E13-8FB5-BF4C-93EA-8276D82AFFB2}"/>
              </a:ext>
            </a:extLst>
          </p:cNvPr>
          <p:cNvSpPr/>
          <p:nvPr/>
        </p:nvSpPr>
        <p:spPr>
          <a:xfrm>
            <a:off x="3590843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74346A-FDA1-E34A-A823-A77F10AE53F2}"/>
              </a:ext>
            </a:extLst>
          </p:cNvPr>
          <p:cNvSpPr/>
          <p:nvPr/>
        </p:nvSpPr>
        <p:spPr>
          <a:xfrm>
            <a:off x="3983085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60 · 700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31E2B34-E857-944C-B206-A6E66C034204}"/>
              </a:ext>
            </a:extLst>
          </p:cNvPr>
          <p:cNvSpPr/>
          <p:nvPr/>
        </p:nvSpPr>
        <p:spPr>
          <a:xfrm>
            <a:off x="5391465" y="80984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2C4151D-76F3-D645-AE22-3541193D36DB}"/>
              </a:ext>
            </a:extLst>
          </p:cNvPr>
          <p:cNvSpPr/>
          <p:nvPr/>
        </p:nvSpPr>
        <p:spPr>
          <a:xfrm>
            <a:off x="5783707" y="809841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30 · 2 000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65F0682-73C3-CE48-B161-506530B7FA8B}"/>
              </a:ext>
            </a:extLst>
          </p:cNvPr>
          <p:cNvSpPr/>
          <p:nvPr/>
        </p:nvSpPr>
        <p:spPr>
          <a:xfrm>
            <a:off x="1770259" y="2140217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AE4C36D-08EF-9345-BDD4-7B4DE0A9A39E}"/>
              </a:ext>
            </a:extLst>
          </p:cNvPr>
          <p:cNvSpPr/>
          <p:nvPr/>
        </p:nvSpPr>
        <p:spPr>
          <a:xfrm>
            <a:off x="2127981" y="2140779"/>
            <a:ext cx="202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20 · 60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FD4ED37-6964-604A-A181-C97E2DA6FF49}"/>
              </a:ext>
            </a:extLst>
          </p:cNvPr>
          <p:cNvSpPr/>
          <p:nvPr/>
        </p:nvSpPr>
        <p:spPr>
          <a:xfrm>
            <a:off x="3226101" y="214137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1 200</a:t>
            </a:r>
            <a:endParaRPr lang="sv-SE" sz="2000" dirty="0">
              <a:latin typeface="+mn-lt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0FBBF37-6ED2-2546-8679-9623CEEB0B68}"/>
              </a:ext>
            </a:extLst>
          </p:cNvPr>
          <p:cNvSpPr/>
          <p:nvPr/>
        </p:nvSpPr>
        <p:spPr>
          <a:xfrm>
            <a:off x="1765345" y="3172727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4E88D96-4C0C-DC4E-A7E5-AA4781F6FBE5}"/>
              </a:ext>
            </a:extLst>
          </p:cNvPr>
          <p:cNvSpPr/>
          <p:nvPr/>
        </p:nvSpPr>
        <p:spPr>
          <a:xfrm>
            <a:off x="2127981" y="3171530"/>
            <a:ext cx="19638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60 · 700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8745769-3901-E44A-AEFF-EFAC133A3139}"/>
              </a:ext>
            </a:extLst>
          </p:cNvPr>
          <p:cNvSpPr/>
          <p:nvPr/>
        </p:nvSpPr>
        <p:spPr>
          <a:xfrm>
            <a:off x="3350463" y="3173243"/>
            <a:ext cx="1024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42 000</a:t>
            </a:r>
            <a:endParaRPr lang="sv-SE" sz="2000" dirty="0">
              <a:latin typeface="+mn-lt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44FD011-7407-D74A-9699-405B5137840A}"/>
              </a:ext>
            </a:extLst>
          </p:cNvPr>
          <p:cNvSpPr/>
          <p:nvPr/>
        </p:nvSpPr>
        <p:spPr>
          <a:xfrm>
            <a:off x="4895500" y="1922318"/>
            <a:ext cx="332174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”2 ∙ 6 är lika med 12. Jag multiplicerar med </a:t>
            </a:r>
            <a:r>
              <a:rPr lang="sv-SE" sz="1400" dirty="0">
                <a:solidFill>
                  <a:srgbClr val="C00000"/>
                </a:solidFill>
              </a:rPr>
              <a:t>100</a:t>
            </a:r>
            <a:r>
              <a:rPr lang="sv-SE" sz="1400" dirty="0"/>
              <a:t>, lägger till två nollor och får då 1 2</a:t>
            </a:r>
            <a:r>
              <a:rPr lang="sv-SE" sz="1400" dirty="0">
                <a:solidFill>
                  <a:srgbClr val="C00000"/>
                </a:solidFill>
              </a:rPr>
              <a:t>00</a:t>
            </a:r>
            <a:r>
              <a:rPr lang="sv-SE" sz="1400" dirty="0"/>
              <a:t>.”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C6ABCBB-8B18-C941-B99D-9A84D7227AF1}"/>
              </a:ext>
            </a:extLst>
          </p:cNvPr>
          <p:cNvSpPr/>
          <p:nvPr/>
        </p:nvSpPr>
        <p:spPr>
          <a:xfrm>
            <a:off x="1770259" y="420966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71EEC2D-6EF1-0844-9C57-5968B0E38DF5}"/>
              </a:ext>
            </a:extLst>
          </p:cNvPr>
          <p:cNvSpPr/>
          <p:nvPr/>
        </p:nvSpPr>
        <p:spPr>
          <a:xfrm>
            <a:off x="2127981" y="4209661"/>
            <a:ext cx="20266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30 · 2 000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DACB1257-1C19-B148-A100-F1EAC824040A}"/>
              </a:ext>
            </a:extLst>
          </p:cNvPr>
          <p:cNvSpPr/>
          <p:nvPr/>
        </p:nvSpPr>
        <p:spPr>
          <a:xfrm>
            <a:off x="3515117" y="420794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60 000</a:t>
            </a:r>
            <a:endParaRPr lang="sv-SE" sz="2000" dirty="0">
              <a:latin typeface="+mn-lt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A2B73B5-BC24-6F4C-A68C-826A0FA96363}"/>
              </a:ext>
            </a:extLst>
          </p:cNvPr>
          <p:cNvSpPr/>
          <p:nvPr/>
        </p:nvSpPr>
        <p:spPr>
          <a:xfrm>
            <a:off x="4895500" y="2995386"/>
            <a:ext cx="29805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”6 gånger 7 är 42. Jag multiplicerar med </a:t>
            </a:r>
            <a:r>
              <a:rPr lang="sv-SE" sz="1400" dirty="0">
                <a:solidFill>
                  <a:srgbClr val="C00000"/>
                </a:solidFill>
              </a:rPr>
              <a:t>1 000</a:t>
            </a:r>
            <a:r>
              <a:rPr lang="sv-SE" sz="1400" dirty="0"/>
              <a:t>, lägger till 3 nollor och får då 42 </a:t>
            </a:r>
            <a:r>
              <a:rPr lang="sv-SE" sz="1400" dirty="0">
                <a:solidFill>
                  <a:srgbClr val="C00000"/>
                </a:solidFill>
              </a:rPr>
              <a:t>000</a:t>
            </a:r>
            <a:r>
              <a:rPr lang="sv-SE" sz="1400" dirty="0"/>
              <a:t>.”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EB82CCD-3459-4546-BFB8-C8FB0FA868DC}"/>
              </a:ext>
            </a:extLst>
          </p:cNvPr>
          <p:cNvSpPr/>
          <p:nvPr/>
        </p:nvSpPr>
        <p:spPr>
          <a:xfrm>
            <a:off x="4911573" y="4071925"/>
            <a:ext cx="29805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”3 gånger 2 är 6. Jag multiplicerar med </a:t>
            </a:r>
            <a:r>
              <a:rPr lang="sv-SE" sz="1400" dirty="0">
                <a:solidFill>
                  <a:srgbClr val="C00000"/>
                </a:solidFill>
              </a:rPr>
              <a:t>10 000</a:t>
            </a:r>
            <a:r>
              <a:rPr lang="sv-SE" sz="1400" dirty="0"/>
              <a:t>, lägger till 4 nollor och får då 6</a:t>
            </a:r>
            <a:r>
              <a:rPr lang="sv-SE" sz="1400" dirty="0">
                <a:solidFill>
                  <a:srgbClr val="C00000"/>
                </a:solidFill>
              </a:rPr>
              <a:t>0 000</a:t>
            </a:r>
            <a:r>
              <a:rPr lang="sv-SE" sz="1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0764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21205"/>
              </p:ext>
            </p:extLst>
          </p:nvPr>
        </p:nvGraphicFramePr>
        <p:xfrm>
          <a:off x="1690580" y="4719696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44290"/>
              </p:ext>
            </p:extLst>
          </p:nvPr>
        </p:nvGraphicFramePr>
        <p:xfrm>
          <a:off x="2642918" y="4719696"/>
          <a:ext cx="5648699" cy="365760"/>
        </p:xfrm>
        <a:graphic>
          <a:graphicData uri="http://schemas.openxmlformats.org/drawingml/2006/table">
            <a:tbl>
              <a:tblPr/>
              <a:tblGrid>
                <a:gridCol w="5648699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De är värda 10 000 kr tillsammans.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31" name="Rektangel 30">
            <a:extLst>
              <a:ext uri="{FF2B5EF4-FFF2-40B4-BE49-F238E27FC236}">
                <a16:creationId xmlns:a16="http://schemas.microsoft.com/office/drawing/2014/main" id="{62C30FDF-CD4B-6B4C-8FE8-68931AF90007}"/>
              </a:ext>
            </a:extLst>
          </p:cNvPr>
          <p:cNvSpPr/>
          <p:nvPr/>
        </p:nvSpPr>
        <p:spPr>
          <a:xfrm>
            <a:off x="1757469" y="1476842"/>
            <a:ext cx="4221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+mn-lt"/>
              </a:rPr>
              <a:t>Hur mycket är de värda sammanlagt?  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463534B-FD8D-5A46-BD11-50479F860AB6}"/>
              </a:ext>
            </a:extLst>
          </p:cNvPr>
          <p:cNvSpPr/>
          <p:nvPr/>
        </p:nvSpPr>
        <p:spPr>
          <a:xfrm>
            <a:off x="3853342" y="257532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47" name="Grupp 46">
            <a:extLst>
              <a:ext uri="{FF2B5EF4-FFF2-40B4-BE49-F238E27FC236}">
                <a16:creationId xmlns:a16="http://schemas.microsoft.com/office/drawing/2014/main" id="{601EF89B-173E-E245-B95D-410FA6F81E57}"/>
              </a:ext>
            </a:extLst>
          </p:cNvPr>
          <p:cNvGrpSpPr/>
          <p:nvPr/>
        </p:nvGrpSpPr>
        <p:grpSpPr>
          <a:xfrm>
            <a:off x="1703514" y="947544"/>
            <a:ext cx="6098532" cy="1190761"/>
            <a:chOff x="1703514" y="947544"/>
            <a:chExt cx="6098532" cy="1190761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3304B37-97A3-E34B-829E-C357356697AB}"/>
                </a:ext>
              </a:extLst>
            </p:cNvPr>
            <p:cNvSpPr/>
            <p:nvPr/>
          </p:nvSpPr>
          <p:spPr>
            <a:xfrm>
              <a:off x="1703514" y="1074996"/>
              <a:ext cx="5552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latin typeface="+mn-lt"/>
                </a:rPr>
                <a:t>På ett bord ligger det tjugo 500 kr-sedlar. </a:t>
              </a:r>
            </a:p>
          </p:txBody>
        </p:sp>
        <p:pic>
          <p:nvPicPr>
            <p:cNvPr id="46" name="Bildobjekt 45">
              <a:extLst>
                <a:ext uri="{FF2B5EF4-FFF2-40B4-BE49-F238E27FC236}">
                  <a16:creationId xmlns:a16="http://schemas.microsoft.com/office/drawing/2014/main" id="{6BC69882-28D8-D042-8194-BBA92364CE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864"/>
            <a:stretch/>
          </p:blipFill>
          <p:spPr>
            <a:xfrm>
              <a:off x="5925395" y="947544"/>
              <a:ext cx="1876651" cy="1190761"/>
            </a:xfrm>
            <a:prstGeom prst="ellipse">
              <a:avLst/>
            </a:prstGeom>
          </p:spPr>
        </p:pic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419151DF-6689-C84F-94E5-F067B7BF58ED}"/>
              </a:ext>
            </a:extLst>
          </p:cNvPr>
          <p:cNvSpPr/>
          <p:nvPr/>
        </p:nvSpPr>
        <p:spPr>
          <a:xfrm>
            <a:off x="1712246" y="2558480"/>
            <a:ext cx="2754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 · 500 kr </a:t>
            </a:r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B2D6A3A1-0C7D-7E42-BCF5-C6281B90020A}"/>
              </a:ext>
            </a:extLst>
          </p:cNvPr>
          <p:cNvSpPr/>
          <p:nvPr/>
        </p:nvSpPr>
        <p:spPr>
          <a:xfrm>
            <a:off x="3579802" y="2558480"/>
            <a:ext cx="1856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10 000 kr</a:t>
            </a:r>
            <a:endParaRPr lang="sv-SE" sz="2400" dirty="0">
              <a:latin typeface="+mn-lt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FD0E828B-69A6-9643-A4CB-1DDF0D5E1479}"/>
              </a:ext>
            </a:extLst>
          </p:cNvPr>
          <p:cNvSpPr/>
          <p:nvPr/>
        </p:nvSpPr>
        <p:spPr>
          <a:xfrm>
            <a:off x="5436779" y="2558792"/>
            <a:ext cx="315463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”2 gånger 5 är 10. Jag lägger till 3 nollor och får då 10 000.” </a:t>
            </a:r>
          </a:p>
        </p:txBody>
      </p:sp>
    </p:spTree>
    <p:extLst>
      <p:ext uri="{BB962C8B-B14F-4D97-AF65-F5344CB8AC3E}">
        <p14:creationId xmlns:p14="http://schemas.microsoft.com/office/powerpoint/2010/main" val="22477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5" grpId="0"/>
      <p:bldP spid="48" grpId="0"/>
      <p:bldP spid="49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 23">
            <a:extLst>
              <a:ext uri="{FF2B5EF4-FFF2-40B4-BE49-F238E27FC236}">
                <a16:creationId xmlns:a16="http://schemas.microsoft.com/office/drawing/2014/main" id="{57716140-7DDB-9D45-9B8E-FA294D8E8CC2}"/>
              </a:ext>
            </a:extLst>
          </p:cNvPr>
          <p:cNvGrpSpPr/>
          <p:nvPr/>
        </p:nvGrpSpPr>
        <p:grpSpPr>
          <a:xfrm>
            <a:off x="1873312" y="1191206"/>
            <a:ext cx="5702713" cy="672643"/>
            <a:chOff x="1381547" y="1108152"/>
            <a:chExt cx="5702713" cy="672643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6D59E7CE-A18E-9D42-9FBA-30E25DB94D7D}"/>
                </a:ext>
              </a:extLst>
            </p:cNvPr>
            <p:cNvSpPr/>
            <p:nvPr/>
          </p:nvSpPr>
          <p:spPr>
            <a:xfrm>
              <a:off x="1381547" y="1214440"/>
              <a:ext cx="342283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När vi ska utföra divisionen </a:t>
              </a:r>
            </a:p>
          </p:txBody>
        </p:sp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A0CC91FE-3FE0-6041-9F59-0AF7C2AEE2D6}"/>
                </a:ext>
              </a:extLst>
            </p:cNvPr>
            <p:cNvSpPr/>
            <p:nvPr/>
          </p:nvSpPr>
          <p:spPr>
            <a:xfrm>
              <a:off x="4335110" y="1108152"/>
              <a:ext cx="93854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400</a:t>
              </a:r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59C83B1D-B125-7248-B7DE-1F48FAA4AD51}"/>
                </a:ext>
              </a:extLst>
            </p:cNvPr>
            <p:cNvSpPr/>
            <p:nvPr/>
          </p:nvSpPr>
          <p:spPr>
            <a:xfrm>
              <a:off x="4394088" y="1380685"/>
              <a:ext cx="5799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20</a:t>
              </a:r>
            </a:p>
          </p:txBody>
        </p:sp>
        <p:cxnSp>
          <p:nvCxnSpPr>
            <p:cNvPr id="50" name="Rak 49">
              <a:extLst>
                <a:ext uri="{FF2B5EF4-FFF2-40B4-BE49-F238E27FC236}">
                  <a16:creationId xmlns:a16="http://schemas.microsoft.com/office/drawing/2014/main" id="{2B922420-1987-4348-B023-45FA6C75738C}"/>
                </a:ext>
              </a:extLst>
            </p:cNvPr>
            <p:cNvCxnSpPr>
              <a:cxnSpLocks/>
            </p:cNvCxnSpPr>
            <p:nvPr/>
          </p:nvCxnSpPr>
          <p:spPr>
            <a:xfrm>
              <a:off x="4394088" y="1434468"/>
              <a:ext cx="46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9743B19F-6050-254F-B0FF-660D4EFEBFE6}"/>
                </a:ext>
              </a:extLst>
            </p:cNvPr>
            <p:cNvSpPr/>
            <p:nvPr/>
          </p:nvSpPr>
          <p:spPr>
            <a:xfrm>
              <a:off x="4858224" y="1214440"/>
              <a:ext cx="22260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kan vi tänka så här:</a:t>
              </a:r>
            </a:p>
          </p:txBody>
        </p:sp>
      </p:grpSp>
      <p:sp>
        <p:nvSpPr>
          <p:cNvPr id="53" name="Rektangel 52">
            <a:extLst>
              <a:ext uri="{FF2B5EF4-FFF2-40B4-BE49-F238E27FC236}">
                <a16:creationId xmlns:a16="http://schemas.microsoft.com/office/drawing/2014/main" id="{D1A9FADB-99DF-2041-A14E-FAEB1D4C6CD3}"/>
              </a:ext>
            </a:extLst>
          </p:cNvPr>
          <p:cNvSpPr/>
          <p:nvPr/>
        </p:nvSpPr>
        <p:spPr>
          <a:xfrm>
            <a:off x="3066138" y="2120474"/>
            <a:ext cx="93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3E18EFB4-132A-EB41-986C-CF70DED5D21F}"/>
              </a:ext>
            </a:extLst>
          </p:cNvPr>
          <p:cNvSpPr/>
          <p:nvPr/>
        </p:nvSpPr>
        <p:spPr>
          <a:xfrm>
            <a:off x="3135434" y="2517208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cxnSp>
        <p:nvCxnSpPr>
          <p:cNvPr id="55" name="Rak 54">
            <a:extLst>
              <a:ext uri="{FF2B5EF4-FFF2-40B4-BE49-F238E27FC236}">
                <a16:creationId xmlns:a16="http://schemas.microsoft.com/office/drawing/2014/main" id="{4129876A-272D-7045-9E32-1E66866B817D}"/>
              </a:ext>
            </a:extLst>
          </p:cNvPr>
          <p:cNvCxnSpPr>
            <a:cxnSpLocks/>
          </p:cNvCxnSpPr>
          <p:nvPr/>
        </p:nvCxnSpPr>
        <p:spPr>
          <a:xfrm flipH="1">
            <a:off x="3135434" y="2585788"/>
            <a:ext cx="9764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Rektangel 55">
            <a:extLst>
              <a:ext uri="{FF2B5EF4-FFF2-40B4-BE49-F238E27FC236}">
                <a16:creationId xmlns:a16="http://schemas.microsoft.com/office/drawing/2014/main" id="{4519E494-10AE-2244-9DA2-82E23720A450}"/>
              </a:ext>
            </a:extLst>
          </p:cNvPr>
          <p:cNvSpPr/>
          <p:nvPr/>
        </p:nvSpPr>
        <p:spPr>
          <a:xfrm>
            <a:off x="5192946" y="2295016"/>
            <a:ext cx="640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A7F3F349-8D1B-BC44-8F35-F3BCCD6EEF71}"/>
              </a:ext>
            </a:extLst>
          </p:cNvPr>
          <p:cNvSpPr/>
          <p:nvPr/>
        </p:nvSpPr>
        <p:spPr>
          <a:xfrm>
            <a:off x="4064309" y="2295016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cxnSp>
        <p:nvCxnSpPr>
          <p:cNvPr id="60" name="Rak 59">
            <a:extLst>
              <a:ext uri="{FF2B5EF4-FFF2-40B4-BE49-F238E27FC236}">
                <a16:creationId xmlns:a16="http://schemas.microsoft.com/office/drawing/2014/main" id="{9BBC24AB-3B4C-7A43-AC41-199B1D58278F}"/>
              </a:ext>
            </a:extLst>
          </p:cNvPr>
          <p:cNvCxnSpPr>
            <a:cxnSpLocks/>
          </p:cNvCxnSpPr>
          <p:nvPr/>
        </p:nvCxnSpPr>
        <p:spPr>
          <a:xfrm flipV="1">
            <a:off x="3636586" y="2661000"/>
            <a:ext cx="151098" cy="2062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ak 60">
            <a:extLst>
              <a:ext uri="{FF2B5EF4-FFF2-40B4-BE49-F238E27FC236}">
                <a16:creationId xmlns:a16="http://schemas.microsoft.com/office/drawing/2014/main" id="{57DA7813-BAA9-584D-9772-66DBF716F59A}"/>
              </a:ext>
            </a:extLst>
          </p:cNvPr>
          <p:cNvCxnSpPr>
            <a:cxnSpLocks/>
          </p:cNvCxnSpPr>
          <p:nvPr/>
        </p:nvCxnSpPr>
        <p:spPr>
          <a:xfrm flipV="1">
            <a:off x="3736907" y="2312837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ktangel 61">
            <a:extLst>
              <a:ext uri="{FF2B5EF4-FFF2-40B4-BE49-F238E27FC236}">
                <a16:creationId xmlns:a16="http://schemas.microsoft.com/office/drawing/2014/main" id="{16F3C83A-612D-894B-B9D2-11B3E6CE4E9B}"/>
              </a:ext>
            </a:extLst>
          </p:cNvPr>
          <p:cNvSpPr/>
          <p:nvPr/>
        </p:nvSpPr>
        <p:spPr>
          <a:xfrm>
            <a:off x="3754461" y="2262643"/>
            <a:ext cx="640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4642066-A381-4A44-9724-CE43D7A80641}"/>
              </a:ext>
            </a:extLst>
          </p:cNvPr>
          <p:cNvSpPr/>
          <p:nvPr/>
        </p:nvSpPr>
        <p:spPr>
          <a:xfrm>
            <a:off x="3698898" y="2573802"/>
            <a:ext cx="640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91534706-A1BF-A64A-B85C-80409BA9E7F0}"/>
              </a:ext>
            </a:extLst>
          </p:cNvPr>
          <p:cNvSpPr/>
          <p:nvPr/>
        </p:nvSpPr>
        <p:spPr>
          <a:xfrm>
            <a:off x="4451573" y="2140284"/>
            <a:ext cx="657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F77D064F-6E05-7C4E-A42B-E051B277639B}"/>
              </a:ext>
            </a:extLst>
          </p:cNvPr>
          <p:cNvSpPr/>
          <p:nvPr/>
        </p:nvSpPr>
        <p:spPr>
          <a:xfrm>
            <a:off x="4558077" y="2502511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</a:t>
            </a:r>
          </a:p>
        </p:txBody>
      </p:sp>
      <p:cxnSp>
        <p:nvCxnSpPr>
          <p:cNvPr id="75" name="Rak 74">
            <a:extLst>
              <a:ext uri="{FF2B5EF4-FFF2-40B4-BE49-F238E27FC236}">
                <a16:creationId xmlns:a16="http://schemas.microsoft.com/office/drawing/2014/main" id="{23EF3A86-2713-F648-BEE2-00237F3B30CA}"/>
              </a:ext>
            </a:extLst>
          </p:cNvPr>
          <p:cNvCxnSpPr>
            <a:cxnSpLocks/>
          </p:cNvCxnSpPr>
          <p:nvPr/>
        </p:nvCxnSpPr>
        <p:spPr>
          <a:xfrm>
            <a:off x="4482592" y="2578765"/>
            <a:ext cx="4765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Rektangel 75">
            <a:extLst>
              <a:ext uri="{FF2B5EF4-FFF2-40B4-BE49-F238E27FC236}">
                <a16:creationId xmlns:a16="http://schemas.microsoft.com/office/drawing/2014/main" id="{66A1F5CE-7444-7647-ADC5-CDB675D612DD}"/>
              </a:ext>
            </a:extLst>
          </p:cNvPr>
          <p:cNvSpPr/>
          <p:nvPr/>
        </p:nvSpPr>
        <p:spPr>
          <a:xfrm>
            <a:off x="4969491" y="2295016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45193785-A2C5-FF4B-B106-AF52DD77FB3E}"/>
              </a:ext>
            </a:extLst>
          </p:cNvPr>
          <p:cNvSpPr/>
          <p:nvPr/>
        </p:nvSpPr>
        <p:spPr>
          <a:xfrm>
            <a:off x="1000755" y="3233623"/>
            <a:ext cx="430788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 dirty="0"/>
              <a:t>Vi delar upp divisionen i två steg. </a:t>
            </a:r>
          </a:p>
          <a:p>
            <a:r>
              <a:rPr lang="sv-SE" sz="1600" dirty="0"/>
              <a:t>Eftersom </a:t>
            </a:r>
            <a:r>
              <a:rPr lang="sv-SE" sz="1600" dirty="0">
                <a:solidFill>
                  <a:srgbClr val="C00000"/>
                </a:solidFill>
              </a:rPr>
              <a:t>20 = 10 ∙ 2</a:t>
            </a:r>
            <a:r>
              <a:rPr lang="sv-SE" sz="1600" dirty="0"/>
              <a:t> dividerar vi först täljare och nämnare med </a:t>
            </a:r>
            <a:r>
              <a:rPr lang="sv-SE" sz="1600" dirty="0">
                <a:solidFill>
                  <a:srgbClr val="C00000"/>
                </a:solidFill>
              </a:rPr>
              <a:t>10 </a:t>
            </a:r>
            <a:r>
              <a:rPr lang="sv-SE" sz="1600" dirty="0"/>
              <a:t>och därefter dividerar vi med 2. </a:t>
            </a:r>
          </a:p>
        </p:txBody>
      </p:sp>
      <p:grpSp>
        <p:nvGrpSpPr>
          <p:cNvPr id="88" name="Grupp 87">
            <a:extLst>
              <a:ext uri="{FF2B5EF4-FFF2-40B4-BE49-F238E27FC236}">
                <a16:creationId xmlns:a16="http://schemas.microsoft.com/office/drawing/2014/main" id="{51ED0CDF-CE26-1740-8F0E-9CAF11A1DBC2}"/>
              </a:ext>
            </a:extLst>
          </p:cNvPr>
          <p:cNvGrpSpPr/>
          <p:nvPr/>
        </p:nvGrpSpPr>
        <p:grpSpPr>
          <a:xfrm>
            <a:off x="5962351" y="3279789"/>
            <a:ext cx="2002759" cy="738664"/>
            <a:chOff x="5296146" y="3241973"/>
            <a:chExt cx="2002759" cy="738664"/>
          </a:xfrm>
        </p:grpSpPr>
        <p:sp>
          <p:nvSpPr>
            <p:cNvPr id="81" name="Rektangel 80">
              <a:extLst>
                <a:ext uri="{FF2B5EF4-FFF2-40B4-BE49-F238E27FC236}">
                  <a16:creationId xmlns:a16="http://schemas.microsoft.com/office/drawing/2014/main" id="{95B4C899-B237-7E4A-8C47-15AB79C0C09D}"/>
                </a:ext>
              </a:extLst>
            </p:cNvPr>
            <p:cNvSpPr/>
            <p:nvPr/>
          </p:nvSpPr>
          <p:spPr>
            <a:xfrm>
              <a:off x="5296146" y="3241973"/>
              <a:ext cx="2002759" cy="7386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sv-SE" sz="1400" dirty="0"/>
            </a:p>
            <a:p>
              <a:endParaRPr lang="sv-SE" sz="1400" dirty="0"/>
            </a:p>
            <a:p>
              <a:endParaRPr lang="sv-SE" sz="1400" dirty="0"/>
            </a:p>
          </p:txBody>
        </p:sp>
        <p:grpSp>
          <p:nvGrpSpPr>
            <p:cNvPr id="82" name="Grupp 81">
              <a:extLst>
                <a:ext uri="{FF2B5EF4-FFF2-40B4-BE49-F238E27FC236}">
                  <a16:creationId xmlns:a16="http://schemas.microsoft.com/office/drawing/2014/main" id="{7E261DD3-4D0F-A24C-A92D-91489E592A49}"/>
                </a:ext>
              </a:extLst>
            </p:cNvPr>
            <p:cNvGrpSpPr/>
            <p:nvPr/>
          </p:nvGrpSpPr>
          <p:grpSpPr>
            <a:xfrm>
              <a:off x="5419837" y="3265654"/>
              <a:ext cx="1726534" cy="672643"/>
              <a:chOff x="4335110" y="1108152"/>
              <a:chExt cx="1726534" cy="672643"/>
            </a:xfrm>
          </p:grpSpPr>
          <p:sp>
            <p:nvSpPr>
              <p:cNvPr id="84" name="Rektangel 83">
                <a:extLst>
                  <a:ext uri="{FF2B5EF4-FFF2-40B4-BE49-F238E27FC236}">
                    <a16:creationId xmlns:a16="http://schemas.microsoft.com/office/drawing/2014/main" id="{68E0C2EE-C96F-BF4C-8DCE-66404B94F883}"/>
                  </a:ext>
                </a:extLst>
              </p:cNvPr>
              <p:cNvSpPr/>
              <p:nvPr/>
            </p:nvSpPr>
            <p:spPr>
              <a:xfrm>
                <a:off x="4335110" y="1108152"/>
                <a:ext cx="93854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400</a:t>
                </a:r>
              </a:p>
            </p:txBody>
          </p:sp>
          <p:sp>
            <p:nvSpPr>
              <p:cNvPr id="85" name="Rektangel 84">
                <a:extLst>
                  <a:ext uri="{FF2B5EF4-FFF2-40B4-BE49-F238E27FC236}">
                    <a16:creationId xmlns:a16="http://schemas.microsoft.com/office/drawing/2014/main" id="{EFD4ADB6-F602-0842-BF2F-8697660F3186}"/>
                  </a:ext>
                </a:extLst>
              </p:cNvPr>
              <p:cNvSpPr/>
              <p:nvPr/>
            </p:nvSpPr>
            <p:spPr>
              <a:xfrm>
                <a:off x="4394088" y="1380685"/>
                <a:ext cx="5799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10</a:t>
                </a:r>
              </a:p>
            </p:txBody>
          </p:sp>
          <p:cxnSp>
            <p:nvCxnSpPr>
              <p:cNvPr id="86" name="Rak 85">
                <a:extLst>
                  <a:ext uri="{FF2B5EF4-FFF2-40B4-BE49-F238E27FC236}">
                    <a16:creationId xmlns:a16="http://schemas.microsoft.com/office/drawing/2014/main" id="{F0228F42-03BB-B94C-B390-4BC12EFE9F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4088" y="1434468"/>
                <a:ext cx="46413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7" name="Rektangel 86">
                <a:extLst>
                  <a:ext uri="{FF2B5EF4-FFF2-40B4-BE49-F238E27FC236}">
                    <a16:creationId xmlns:a16="http://schemas.microsoft.com/office/drawing/2014/main" id="{F52D9D30-5C03-E04C-9D0D-6408ACA4945A}"/>
                  </a:ext>
                </a:extLst>
              </p:cNvPr>
              <p:cNvSpPr/>
              <p:nvPr/>
            </p:nvSpPr>
            <p:spPr>
              <a:xfrm>
                <a:off x="4834055" y="1234413"/>
                <a:ext cx="122758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= 400 / 10</a:t>
                </a:r>
              </a:p>
            </p:txBody>
          </p:sp>
        </p:grpSp>
      </p:grpSp>
      <p:sp>
        <p:nvSpPr>
          <p:cNvPr id="92" name="Rektangel 91">
            <a:extLst>
              <a:ext uri="{FF2B5EF4-FFF2-40B4-BE49-F238E27FC236}">
                <a16:creationId xmlns:a16="http://schemas.microsoft.com/office/drawing/2014/main" id="{8C053122-173F-7843-A16A-80AA9F4EB099}"/>
              </a:ext>
            </a:extLst>
          </p:cNvPr>
          <p:cNvSpPr/>
          <p:nvPr/>
        </p:nvSpPr>
        <p:spPr>
          <a:xfrm>
            <a:off x="3869452" y="4995986"/>
            <a:ext cx="93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400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7987FC05-AEE3-9648-BCFE-80D9E947F774}"/>
              </a:ext>
            </a:extLst>
          </p:cNvPr>
          <p:cNvSpPr/>
          <p:nvPr/>
        </p:nvSpPr>
        <p:spPr>
          <a:xfrm>
            <a:off x="3963154" y="5439046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cxnSp>
        <p:nvCxnSpPr>
          <p:cNvPr id="94" name="Rak 93">
            <a:extLst>
              <a:ext uri="{FF2B5EF4-FFF2-40B4-BE49-F238E27FC236}">
                <a16:creationId xmlns:a16="http://schemas.microsoft.com/office/drawing/2014/main" id="{0EA5B6A0-6717-8842-B1B2-E2D0DA024F38}"/>
              </a:ext>
            </a:extLst>
          </p:cNvPr>
          <p:cNvCxnSpPr>
            <a:cxnSpLocks/>
          </p:cNvCxnSpPr>
          <p:nvPr/>
        </p:nvCxnSpPr>
        <p:spPr>
          <a:xfrm>
            <a:off x="3869452" y="5478464"/>
            <a:ext cx="805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6" name="Rektangel 95">
            <a:extLst>
              <a:ext uri="{FF2B5EF4-FFF2-40B4-BE49-F238E27FC236}">
                <a16:creationId xmlns:a16="http://schemas.microsoft.com/office/drawing/2014/main" id="{9138DA89-285F-B546-B569-1DF556D683D9}"/>
              </a:ext>
            </a:extLst>
          </p:cNvPr>
          <p:cNvSpPr/>
          <p:nvPr/>
        </p:nvSpPr>
        <p:spPr>
          <a:xfrm>
            <a:off x="4638888" y="5195273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cxnSp>
        <p:nvCxnSpPr>
          <p:cNvPr id="97" name="Rak 96">
            <a:extLst>
              <a:ext uri="{FF2B5EF4-FFF2-40B4-BE49-F238E27FC236}">
                <a16:creationId xmlns:a16="http://schemas.microsoft.com/office/drawing/2014/main" id="{45337561-5006-9C45-AE0D-7FFE13B94224}"/>
              </a:ext>
            </a:extLst>
          </p:cNvPr>
          <p:cNvCxnSpPr>
            <a:cxnSpLocks/>
          </p:cNvCxnSpPr>
          <p:nvPr/>
        </p:nvCxnSpPr>
        <p:spPr>
          <a:xfrm flipV="1">
            <a:off x="4253105" y="5595406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Rak 97">
            <a:extLst>
              <a:ext uri="{FF2B5EF4-FFF2-40B4-BE49-F238E27FC236}">
                <a16:creationId xmlns:a16="http://schemas.microsoft.com/office/drawing/2014/main" id="{1460BD89-AF7D-5246-B554-3406EB661BF8}"/>
              </a:ext>
            </a:extLst>
          </p:cNvPr>
          <p:cNvCxnSpPr>
            <a:cxnSpLocks/>
          </p:cNvCxnSpPr>
          <p:nvPr/>
        </p:nvCxnSpPr>
        <p:spPr>
          <a:xfrm flipV="1">
            <a:off x="4349165" y="5173886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ktangel 98">
            <a:extLst>
              <a:ext uri="{FF2B5EF4-FFF2-40B4-BE49-F238E27FC236}">
                <a16:creationId xmlns:a16="http://schemas.microsoft.com/office/drawing/2014/main" id="{3DFABF19-AAC5-1240-970B-35FF5907B8A1}"/>
              </a:ext>
            </a:extLst>
          </p:cNvPr>
          <p:cNvSpPr/>
          <p:nvPr/>
        </p:nvSpPr>
        <p:spPr>
          <a:xfrm>
            <a:off x="1288641" y="5041384"/>
            <a:ext cx="207157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 dirty="0"/>
              <a:t>Vi kan också stryka lika många nollor i täljaren och i nämnaren. </a:t>
            </a:r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285E5DDF-F10A-8741-9FDC-5B4629880FB8}"/>
              </a:ext>
            </a:extLst>
          </p:cNvPr>
          <p:cNvSpPr/>
          <p:nvPr/>
        </p:nvSpPr>
        <p:spPr>
          <a:xfrm>
            <a:off x="5728793" y="5195273"/>
            <a:ext cx="640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AAB805BB-918E-D944-A70A-D7F3C8954E7A}"/>
              </a:ext>
            </a:extLst>
          </p:cNvPr>
          <p:cNvSpPr/>
          <p:nvPr/>
        </p:nvSpPr>
        <p:spPr>
          <a:xfrm>
            <a:off x="4935112" y="4974405"/>
            <a:ext cx="93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AE3E998C-2479-7F41-B101-9EA65A832476}"/>
              </a:ext>
            </a:extLst>
          </p:cNvPr>
          <p:cNvSpPr/>
          <p:nvPr/>
        </p:nvSpPr>
        <p:spPr>
          <a:xfrm>
            <a:off x="5028814" y="5417465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</a:t>
            </a:r>
          </a:p>
        </p:txBody>
      </p:sp>
      <p:cxnSp>
        <p:nvCxnSpPr>
          <p:cNvPr id="103" name="Rak 102">
            <a:extLst>
              <a:ext uri="{FF2B5EF4-FFF2-40B4-BE49-F238E27FC236}">
                <a16:creationId xmlns:a16="http://schemas.microsoft.com/office/drawing/2014/main" id="{A6966E08-0E16-1A4A-91DC-E70FE7DB3331}"/>
              </a:ext>
            </a:extLst>
          </p:cNvPr>
          <p:cNvCxnSpPr>
            <a:cxnSpLocks/>
          </p:cNvCxnSpPr>
          <p:nvPr/>
        </p:nvCxnSpPr>
        <p:spPr>
          <a:xfrm>
            <a:off x="5018439" y="5479022"/>
            <a:ext cx="4765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Rektangel 103">
            <a:extLst>
              <a:ext uri="{FF2B5EF4-FFF2-40B4-BE49-F238E27FC236}">
                <a16:creationId xmlns:a16="http://schemas.microsoft.com/office/drawing/2014/main" id="{EC82B980-5667-074A-8047-B58AA9846A0B}"/>
              </a:ext>
            </a:extLst>
          </p:cNvPr>
          <p:cNvSpPr/>
          <p:nvPr/>
        </p:nvSpPr>
        <p:spPr>
          <a:xfrm>
            <a:off x="5505338" y="5195273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88B39B68-D985-2544-9F17-1E66DA3D2D6B}"/>
              </a:ext>
            </a:extLst>
          </p:cNvPr>
          <p:cNvSpPr/>
          <p:nvPr/>
        </p:nvSpPr>
        <p:spPr>
          <a:xfrm>
            <a:off x="3690890" y="173978"/>
            <a:ext cx="1024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Division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785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7" grpId="0"/>
      <p:bldP spid="62" grpId="0"/>
      <p:bldP spid="63" grpId="0"/>
      <p:bldP spid="73" grpId="0"/>
      <p:bldP spid="74" grpId="0"/>
      <p:bldP spid="76" grpId="0"/>
      <p:bldP spid="80" grpId="0" animBg="1"/>
      <p:bldP spid="92" grpId="0"/>
      <p:bldP spid="93" grpId="0"/>
      <p:bldP spid="96" grpId="0"/>
      <p:bldP spid="99" grpId="0" animBg="1"/>
      <p:bldP spid="100" grpId="0"/>
      <p:bldP spid="101" grpId="0"/>
      <p:bldP spid="102" grpId="0"/>
      <p:bldP spid="104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E51E9DE-5E2A-384D-9696-BD74EC3E9E14}"/>
              </a:ext>
            </a:extLst>
          </p:cNvPr>
          <p:cNvSpPr/>
          <p:nvPr/>
        </p:nvSpPr>
        <p:spPr>
          <a:xfrm>
            <a:off x="2363791" y="991990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00671B0-42F9-1D42-91A0-9C275F45C6FC}"/>
              </a:ext>
            </a:extLst>
          </p:cNvPr>
          <p:cNvSpPr/>
          <p:nvPr/>
        </p:nvSpPr>
        <p:spPr>
          <a:xfrm>
            <a:off x="3690890" y="17397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06B98D5-94D9-6940-A9E4-86477B245124}"/>
              </a:ext>
            </a:extLst>
          </p:cNvPr>
          <p:cNvSpPr/>
          <p:nvPr/>
        </p:nvSpPr>
        <p:spPr>
          <a:xfrm>
            <a:off x="2750674" y="906235"/>
            <a:ext cx="938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4 000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EB6C7CF-5001-274B-B296-BEE7154301AA}"/>
              </a:ext>
            </a:extLst>
          </p:cNvPr>
          <p:cNvSpPr/>
          <p:nvPr/>
        </p:nvSpPr>
        <p:spPr>
          <a:xfrm>
            <a:off x="2897143" y="1187403"/>
            <a:ext cx="579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80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570A755C-FA05-8D4C-8A2D-CD918AFD5757}"/>
              </a:ext>
            </a:extLst>
          </p:cNvPr>
          <p:cNvCxnSpPr>
            <a:cxnSpLocks/>
          </p:cNvCxnSpPr>
          <p:nvPr/>
        </p:nvCxnSpPr>
        <p:spPr>
          <a:xfrm>
            <a:off x="2788655" y="1245833"/>
            <a:ext cx="6873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4CEBC6ED-1E7D-AB43-AE76-896E6BFA550A}"/>
              </a:ext>
            </a:extLst>
          </p:cNvPr>
          <p:cNvSpPr/>
          <p:nvPr/>
        </p:nvSpPr>
        <p:spPr>
          <a:xfrm>
            <a:off x="5201055" y="987348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0A28DFC-025B-D64C-B39D-9E6BF1D9F035}"/>
              </a:ext>
            </a:extLst>
          </p:cNvPr>
          <p:cNvSpPr/>
          <p:nvPr/>
        </p:nvSpPr>
        <p:spPr>
          <a:xfrm>
            <a:off x="5587938" y="901593"/>
            <a:ext cx="938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7 200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08F0EAF-3FFC-C84F-A764-31987276CEE4}"/>
              </a:ext>
            </a:extLst>
          </p:cNvPr>
          <p:cNvSpPr/>
          <p:nvPr/>
        </p:nvSpPr>
        <p:spPr>
          <a:xfrm>
            <a:off x="5686769" y="1187403"/>
            <a:ext cx="579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200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1668C9C2-064E-BB4D-8C11-2C5A9D431465}"/>
              </a:ext>
            </a:extLst>
          </p:cNvPr>
          <p:cNvCxnSpPr>
            <a:cxnSpLocks/>
          </p:cNvCxnSpPr>
          <p:nvPr/>
        </p:nvCxnSpPr>
        <p:spPr>
          <a:xfrm>
            <a:off x="5625919" y="1241191"/>
            <a:ext cx="614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ktangel 19">
            <a:extLst>
              <a:ext uri="{FF2B5EF4-FFF2-40B4-BE49-F238E27FC236}">
                <a16:creationId xmlns:a16="http://schemas.microsoft.com/office/drawing/2014/main" id="{8EB19287-2F35-B44A-983B-A1C2DC659852}"/>
              </a:ext>
            </a:extLst>
          </p:cNvPr>
          <p:cNvSpPr/>
          <p:nvPr/>
        </p:nvSpPr>
        <p:spPr>
          <a:xfrm>
            <a:off x="2411564" y="2409337"/>
            <a:ext cx="1232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4 000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6EF7F3A4-0B88-4C4D-BE92-1F79191E5CA2}"/>
              </a:ext>
            </a:extLst>
          </p:cNvPr>
          <p:cNvSpPr/>
          <p:nvPr/>
        </p:nvSpPr>
        <p:spPr>
          <a:xfrm>
            <a:off x="2583972" y="274179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80</a:t>
            </a:r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EE6BDE0A-9872-714F-8527-589EBF8D2FA4}"/>
              </a:ext>
            </a:extLst>
          </p:cNvPr>
          <p:cNvCxnSpPr>
            <a:cxnSpLocks/>
          </p:cNvCxnSpPr>
          <p:nvPr/>
        </p:nvCxnSpPr>
        <p:spPr>
          <a:xfrm>
            <a:off x="2480984" y="2784932"/>
            <a:ext cx="7759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F8C079F1-551B-F741-ABA3-3B1EB49A7D10}"/>
              </a:ext>
            </a:extLst>
          </p:cNvPr>
          <p:cNvSpPr/>
          <p:nvPr/>
        </p:nvSpPr>
        <p:spPr>
          <a:xfrm>
            <a:off x="4358936" y="2553520"/>
            <a:ext cx="640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50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2291B09-A918-514E-A38D-1EDC1EFBC07A}"/>
              </a:ext>
            </a:extLst>
          </p:cNvPr>
          <p:cNvSpPr/>
          <p:nvPr/>
        </p:nvSpPr>
        <p:spPr>
          <a:xfrm>
            <a:off x="3237533" y="253964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E6F32B15-5D3A-B646-816B-60F3217A045A}"/>
              </a:ext>
            </a:extLst>
          </p:cNvPr>
          <p:cNvCxnSpPr>
            <a:cxnSpLocks/>
          </p:cNvCxnSpPr>
          <p:nvPr/>
        </p:nvCxnSpPr>
        <p:spPr>
          <a:xfrm flipV="1">
            <a:off x="2846557" y="2861148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25">
            <a:extLst>
              <a:ext uri="{FF2B5EF4-FFF2-40B4-BE49-F238E27FC236}">
                <a16:creationId xmlns:a16="http://schemas.microsoft.com/office/drawing/2014/main" id="{9CF5C253-C2A7-4344-AF9B-6293BA559C9D}"/>
              </a:ext>
            </a:extLst>
          </p:cNvPr>
          <p:cNvCxnSpPr>
            <a:cxnSpLocks/>
          </p:cNvCxnSpPr>
          <p:nvPr/>
        </p:nvCxnSpPr>
        <p:spPr>
          <a:xfrm flipV="1">
            <a:off x="3106544" y="2535608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ktangel 27">
            <a:extLst>
              <a:ext uri="{FF2B5EF4-FFF2-40B4-BE49-F238E27FC236}">
                <a16:creationId xmlns:a16="http://schemas.microsoft.com/office/drawing/2014/main" id="{60E9B7E2-BB7F-8649-8AEB-9886303E6649}"/>
              </a:ext>
            </a:extLst>
          </p:cNvPr>
          <p:cNvSpPr/>
          <p:nvPr/>
        </p:nvSpPr>
        <p:spPr>
          <a:xfrm>
            <a:off x="2039799" y="2581993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B6CA0A42-2D90-884B-8A63-1A5AFF958FA1}"/>
              </a:ext>
            </a:extLst>
          </p:cNvPr>
          <p:cNvSpPr/>
          <p:nvPr/>
        </p:nvSpPr>
        <p:spPr>
          <a:xfrm>
            <a:off x="3489081" y="2398544"/>
            <a:ext cx="938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400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40BEBC46-1CFF-FC4C-8061-5F828266EA7D}"/>
              </a:ext>
            </a:extLst>
          </p:cNvPr>
          <p:cNvSpPr/>
          <p:nvPr/>
        </p:nvSpPr>
        <p:spPr>
          <a:xfrm>
            <a:off x="3663527" y="2700151"/>
            <a:ext cx="76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cxnSp>
        <p:nvCxnSpPr>
          <p:cNvPr id="43" name="Rak 42">
            <a:extLst>
              <a:ext uri="{FF2B5EF4-FFF2-40B4-BE49-F238E27FC236}">
                <a16:creationId xmlns:a16="http://schemas.microsoft.com/office/drawing/2014/main" id="{61C01B92-1B8D-7646-A79A-8B9184AE3DCC}"/>
              </a:ext>
            </a:extLst>
          </p:cNvPr>
          <p:cNvCxnSpPr>
            <a:cxnSpLocks/>
          </p:cNvCxnSpPr>
          <p:nvPr/>
        </p:nvCxnSpPr>
        <p:spPr>
          <a:xfrm flipV="1">
            <a:off x="3559591" y="2780610"/>
            <a:ext cx="61251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ktangel 44">
            <a:extLst>
              <a:ext uri="{FF2B5EF4-FFF2-40B4-BE49-F238E27FC236}">
                <a16:creationId xmlns:a16="http://schemas.microsoft.com/office/drawing/2014/main" id="{4255F957-9E0F-9045-A227-175C5F026E66}"/>
              </a:ext>
            </a:extLst>
          </p:cNvPr>
          <p:cNvSpPr/>
          <p:nvPr/>
        </p:nvSpPr>
        <p:spPr>
          <a:xfrm>
            <a:off x="4125286" y="2535608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9BCF171A-9F03-0D4C-9972-8AB394C627D6}"/>
              </a:ext>
            </a:extLst>
          </p:cNvPr>
          <p:cNvSpPr/>
          <p:nvPr/>
        </p:nvSpPr>
        <p:spPr>
          <a:xfrm>
            <a:off x="5448740" y="2147727"/>
            <a:ext cx="264422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Dividera täljare och nämnare med 10 genom att stryka en nolla. </a:t>
            </a:r>
          </a:p>
        </p:txBody>
      </p:sp>
      <p:grpSp>
        <p:nvGrpSpPr>
          <p:cNvPr id="55" name="Grupp 54">
            <a:extLst>
              <a:ext uri="{FF2B5EF4-FFF2-40B4-BE49-F238E27FC236}">
                <a16:creationId xmlns:a16="http://schemas.microsoft.com/office/drawing/2014/main" id="{024DC025-B9B2-964F-BBB0-1781B186654F}"/>
              </a:ext>
            </a:extLst>
          </p:cNvPr>
          <p:cNvGrpSpPr/>
          <p:nvPr/>
        </p:nvGrpSpPr>
        <p:grpSpPr>
          <a:xfrm>
            <a:off x="5448740" y="2717113"/>
            <a:ext cx="2644226" cy="695658"/>
            <a:chOff x="5448740" y="2717113"/>
            <a:chExt cx="2644226" cy="695658"/>
          </a:xfrm>
        </p:grpSpPr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6B2372CD-A1AD-104C-B143-17D8A299D173}"/>
                </a:ext>
              </a:extLst>
            </p:cNvPr>
            <p:cNvSpPr/>
            <p:nvPr/>
          </p:nvSpPr>
          <p:spPr>
            <a:xfrm>
              <a:off x="5448740" y="2766440"/>
              <a:ext cx="264422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Divisionen 	      räknar du ut med </a:t>
              </a:r>
            </a:p>
            <a:p>
              <a:endParaRPr lang="sv-SE" sz="800" dirty="0"/>
            </a:p>
            <a:p>
              <a:r>
                <a:rPr lang="sv-SE" sz="1400" dirty="0"/>
                <a:t>huvudräkning eller kort division. 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806ACA46-6FD1-4A47-98F0-3C5203A92BA7}"/>
                </a:ext>
              </a:extLst>
            </p:cNvPr>
            <p:cNvGrpSpPr/>
            <p:nvPr/>
          </p:nvGrpSpPr>
          <p:grpSpPr>
            <a:xfrm>
              <a:off x="6239916" y="2717113"/>
              <a:ext cx="476461" cy="501717"/>
              <a:chOff x="6098626" y="3789474"/>
              <a:chExt cx="476461" cy="501717"/>
            </a:xfrm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93E0590-BE49-904A-B1F8-2BEE99EAFE40}"/>
                  </a:ext>
                </a:extLst>
              </p:cNvPr>
              <p:cNvSpPr/>
              <p:nvPr/>
            </p:nvSpPr>
            <p:spPr>
              <a:xfrm>
                <a:off x="6098626" y="3789474"/>
                <a:ext cx="469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400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DC7ED0FB-EBAB-8141-9C17-805FC83EC0F6}"/>
                  </a:ext>
                </a:extLst>
              </p:cNvPr>
              <p:cNvSpPr/>
              <p:nvPr/>
            </p:nvSpPr>
            <p:spPr>
              <a:xfrm>
                <a:off x="6195299" y="3983414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8</a:t>
                </a:r>
              </a:p>
            </p:txBody>
          </p:sp>
          <p:cxnSp>
            <p:nvCxnSpPr>
              <p:cNvPr id="54" name="Rak 53">
                <a:extLst>
                  <a:ext uri="{FF2B5EF4-FFF2-40B4-BE49-F238E27FC236}">
                    <a16:creationId xmlns:a16="http://schemas.microsoft.com/office/drawing/2014/main" id="{74099775-7ED0-A944-84AC-88919E645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643" y="4043275"/>
                <a:ext cx="27177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ktangel 55">
            <a:extLst>
              <a:ext uri="{FF2B5EF4-FFF2-40B4-BE49-F238E27FC236}">
                <a16:creationId xmlns:a16="http://schemas.microsoft.com/office/drawing/2014/main" id="{BDA2F09A-7DB0-384A-8803-5F5F616786D5}"/>
              </a:ext>
            </a:extLst>
          </p:cNvPr>
          <p:cNvSpPr/>
          <p:nvPr/>
        </p:nvSpPr>
        <p:spPr>
          <a:xfrm>
            <a:off x="2411564" y="4388769"/>
            <a:ext cx="1232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7 200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0F5DB763-41CF-FD44-A880-9ED015ABD71B}"/>
              </a:ext>
            </a:extLst>
          </p:cNvPr>
          <p:cNvSpPr/>
          <p:nvPr/>
        </p:nvSpPr>
        <p:spPr>
          <a:xfrm>
            <a:off x="2495174" y="4718328"/>
            <a:ext cx="742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200</a:t>
            </a:r>
          </a:p>
        </p:txBody>
      </p:sp>
      <p:cxnSp>
        <p:nvCxnSpPr>
          <p:cNvPr id="58" name="Rak 57">
            <a:extLst>
              <a:ext uri="{FF2B5EF4-FFF2-40B4-BE49-F238E27FC236}">
                <a16:creationId xmlns:a16="http://schemas.microsoft.com/office/drawing/2014/main" id="{A5FD00D8-26CD-D946-B36F-06304FD191AC}"/>
              </a:ext>
            </a:extLst>
          </p:cNvPr>
          <p:cNvCxnSpPr>
            <a:cxnSpLocks/>
          </p:cNvCxnSpPr>
          <p:nvPr/>
        </p:nvCxnSpPr>
        <p:spPr>
          <a:xfrm>
            <a:off x="2480984" y="4764364"/>
            <a:ext cx="7759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ktangel 58">
            <a:extLst>
              <a:ext uri="{FF2B5EF4-FFF2-40B4-BE49-F238E27FC236}">
                <a16:creationId xmlns:a16="http://schemas.microsoft.com/office/drawing/2014/main" id="{BD563367-4129-924A-97F9-C6618D762EFC}"/>
              </a:ext>
            </a:extLst>
          </p:cNvPr>
          <p:cNvSpPr/>
          <p:nvPr/>
        </p:nvSpPr>
        <p:spPr>
          <a:xfrm>
            <a:off x="4358936" y="4532952"/>
            <a:ext cx="640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36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23E6EE83-14BC-A445-97A0-4B4B71F22B66}"/>
              </a:ext>
            </a:extLst>
          </p:cNvPr>
          <p:cNvSpPr/>
          <p:nvPr/>
        </p:nvSpPr>
        <p:spPr>
          <a:xfrm>
            <a:off x="3237533" y="451907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61" name="Rak 60">
            <a:extLst>
              <a:ext uri="{FF2B5EF4-FFF2-40B4-BE49-F238E27FC236}">
                <a16:creationId xmlns:a16="http://schemas.microsoft.com/office/drawing/2014/main" id="{F9CD32AF-E41C-0C4D-99B8-DA7088AB483F}"/>
              </a:ext>
            </a:extLst>
          </p:cNvPr>
          <p:cNvCxnSpPr>
            <a:cxnSpLocks/>
          </p:cNvCxnSpPr>
          <p:nvPr/>
        </p:nvCxnSpPr>
        <p:spPr>
          <a:xfrm flipV="1">
            <a:off x="2933679" y="4836066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Rak 61">
            <a:extLst>
              <a:ext uri="{FF2B5EF4-FFF2-40B4-BE49-F238E27FC236}">
                <a16:creationId xmlns:a16="http://schemas.microsoft.com/office/drawing/2014/main" id="{CF5CF0C2-FE54-0545-ABBB-5ED5A22BF3DE}"/>
              </a:ext>
            </a:extLst>
          </p:cNvPr>
          <p:cNvCxnSpPr>
            <a:cxnSpLocks/>
          </p:cNvCxnSpPr>
          <p:nvPr/>
        </p:nvCxnSpPr>
        <p:spPr>
          <a:xfrm flipV="1">
            <a:off x="3148129" y="4522232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ktangel 62">
            <a:extLst>
              <a:ext uri="{FF2B5EF4-FFF2-40B4-BE49-F238E27FC236}">
                <a16:creationId xmlns:a16="http://schemas.microsoft.com/office/drawing/2014/main" id="{A115DBB0-8BC1-C548-8EB3-131CA10498F2}"/>
              </a:ext>
            </a:extLst>
          </p:cNvPr>
          <p:cNvSpPr/>
          <p:nvPr/>
        </p:nvSpPr>
        <p:spPr>
          <a:xfrm>
            <a:off x="2039799" y="4561425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5A7DA8DE-1FA3-5549-9E56-3B3FCF2DEAAC}"/>
              </a:ext>
            </a:extLst>
          </p:cNvPr>
          <p:cNvSpPr/>
          <p:nvPr/>
        </p:nvSpPr>
        <p:spPr>
          <a:xfrm>
            <a:off x="3599132" y="4378130"/>
            <a:ext cx="938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72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9C9271E3-BCC0-7B41-A7EC-95ADE01F0EE2}"/>
              </a:ext>
            </a:extLst>
          </p:cNvPr>
          <p:cNvSpPr/>
          <p:nvPr/>
        </p:nvSpPr>
        <p:spPr>
          <a:xfrm>
            <a:off x="3704299" y="4684665"/>
            <a:ext cx="76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cxnSp>
        <p:nvCxnSpPr>
          <p:cNvPr id="66" name="Rak 65">
            <a:extLst>
              <a:ext uri="{FF2B5EF4-FFF2-40B4-BE49-F238E27FC236}">
                <a16:creationId xmlns:a16="http://schemas.microsoft.com/office/drawing/2014/main" id="{4010C492-D990-9E4A-9E66-41D722873B08}"/>
              </a:ext>
            </a:extLst>
          </p:cNvPr>
          <p:cNvCxnSpPr>
            <a:cxnSpLocks/>
          </p:cNvCxnSpPr>
          <p:nvPr/>
        </p:nvCxnSpPr>
        <p:spPr>
          <a:xfrm flipV="1">
            <a:off x="3559591" y="4760042"/>
            <a:ext cx="61251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Rektangel 66">
            <a:extLst>
              <a:ext uri="{FF2B5EF4-FFF2-40B4-BE49-F238E27FC236}">
                <a16:creationId xmlns:a16="http://schemas.microsoft.com/office/drawing/2014/main" id="{B3906A2A-37F9-574B-A124-66014C303016}"/>
              </a:ext>
            </a:extLst>
          </p:cNvPr>
          <p:cNvSpPr/>
          <p:nvPr/>
        </p:nvSpPr>
        <p:spPr>
          <a:xfrm>
            <a:off x="4125286" y="451504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68" name="Rak 67">
            <a:extLst>
              <a:ext uri="{FF2B5EF4-FFF2-40B4-BE49-F238E27FC236}">
                <a16:creationId xmlns:a16="http://schemas.microsoft.com/office/drawing/2014/main" id="{7C6E288A-2312-3648-8897-3007D7663B82}"/>
              </a:ext>
            </a:extLst>
          </p:cNvPr>
          <p:cNvCxnSpPr>
            <a:cxnSpLocks/>
          </p:cNvCxnSpPr>
          <p:nvPr/>
        </p:nvCxnSpPr>
        <p:spPr>
          <a:xfrm flipV="1">
            <a:off x="2781691" y="4843589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Rak 68">
            <a:extLst>
              <a:ext uri="{FF2B5EF4-FFF2-40B4-BE49-F238E27FC236}">
                <a16:creationId xmlns:a16="http://schemas.microsoft.com/office/drawing/2014/main" id="{B0F26091-F621-3444-BD89-A3B2DDFAD5A4}"/>
              </a:ext>
            </a:extLst>
          </p:cNvPr>
          <p:cNvCxnSpPr>
            <a:cxnSpLocks/>
          </p:cNvCxnSpPr>
          <p:nvPr/>
        </p:nvCxnSpPr>
        <p:spPr>
          <a:xfrm flipV="1">
            <a:off x="2979295" y="4505468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ktangel 69">
            <a:extLst>
              <a:ext uri="{FF2B5EF4-FFF2-40B4-BE49-F238E27FC236}">
                <a16:creationId xmlns:a16="http://schemas.microsoft.com/office/drawing/2014/main" id="{D30428D5-43E9-764A-9A09-35278E5C463F}"/>
              </a:ext>
            </a:extLst>
          </p:cNvPr>
          <p:cNvSpPr/>
          <p:nvPr/>
        </p:nvSpPr>
        <p:spPr>
          <a:xfrm>
            <a:off x="5448740" y="4253430"/>
            <a:ext cx="309355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Dividera med 100 genom att stryka två nollor i både täljaren och nämnaren. </a:t>
            </a:r>
          </a:p>
        </p:txBody>
      </p:sp>
      <p:grpSp>
        <p:nvGrpSpPr>
          <p:cNvPr id="71" name="Grupp 70">
            <a:extLst>
              <a:ext uri="{FF2B5EF4-FFF2-40B4-BE49-F238E27FC236}">
                <a16:creationId xmlns:a16="http://schemas.microsoft.com/office/drawing/2014/main" id="{E821A7CA-AC77-BD48-A995-7570901D0401}"/>
              </a:ext>
            </a:extLst>
          </p:cNvPr>
          <p:cNvGrpSpPr/>
          <p:nvPr/>
        </p:nvGrpSpPr>
        <p:grpSpPr>
          <a:xfrm>
            <a:off x="5448740" y="4822877"/>
            <a:ext cx="2644226" cy="695658"/>
            <a:chOff x="5448740" y="2717113"/>
            <a:chExt cx="2644226" cy="695658"/>
          </a:xfrm>
        </p:grpSpPr>
        <p:sp>
          <p:nvSpPr>
            <p:cNvPr id="72" name="Rektangel 71">
              <a:extLst>
                <a:ext uri="{FF2B5EF4-FFF2-40B4-BE49-F238E27FC236}">
                  <a16:creationId xmlns:a16="http://schemas.microsoft.com/office/drawing/2014/main" id="{6D95D115-81A3-2C42-AC28-2A863FAEF4BE}"/>
                </a:ext>
              </a:extLst>
            </p:cNvPr>
            <p:cNvSpPr/>
            <p:nvPr/>
          </p:nvSpPr>
          <p:spPr>
            <a:xfrm>
              <a:off x="5448740" y="2766440"/>
              <a:ext cx="264422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Divisionen 	   räknar du ut med </a:t>
              </a:r>
            </a:p>
            <a:p>
              <a:endParaRPr lang="sv-SE" sz="800" dirty="0"/>
            </a:p>
            <a:p>
              <a:r>
                <a:rPr lang="sv-SE" sz="1400" dirty="0"/>
                <a:t>huvudräkning eller kort division. </a:t>
              </a:r>
            </a:p>
          </p:txBody>
        </p:sp>
        <p:grpSp>
          <p:nvGrpSpPr>
            <p:cNvPr id="73" name="Grupp 72">
              <a:extLst>
                <a:ext uri="{FF2B5EF4-FFF2-40B4-BE49-F238E27FC236}">
                  <a16:creationId xmlns:a16="http://schemas.microsoft.com/office/drawing/2014/main" id="{3E0CC7A7-0494-CC48-A721-E3DCEE0C5554}"/>
                </a:ext>
              </a:extLst>
            </p:cNvPr>
            <p:cNvGrpSpPr/>
            <p:nvPr/>
          </p:nvGrpSpPr>
          <p:grpSpPr>
            <a:xfrm>
              <a:off x="6239916" y="2717113"/>
              <a:ext cx="469273" cy="501717"/>
              <a:chOff x="6098626" y="3789474"/>
              <a:chExt cx="469273" cy="501717"/>
            </a:xfrm>
          </p:grpSpPr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4776D77C-4585-A04D-8DC4-F8341D7262F7}"/>
                  </a:ext>
                </a:extLst>
              </p:cNvPr>
              <p:cNvSpPr/>
              <p:nvPr/>
            </p:nvSpPr>
            <p:spPr>
              <a:xfrm>
                <a:off x="6098626" y="3789474"/>
                <a:ext cx="469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72</a:t>
                </a:r>
              </a:p>
            </p:txBody>
          </p:sp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63B6C7D6-46D5-084F-A999-6A9F07D2B43E}"/>
                  </a:ext>
                </a:extLst>
              </p:cNvPr>
              <p:cNvSpPr/>
              <p:nvPr/>
            </p:nvSpPr>
            <p:spPr>
              <a:xfrm>
                <a:off x="6143368" y="3983414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2</a:t>
                </a:r>
              </a:p>
            </p:txBody>
          </p:sp>
          <p:cxnSp>
            <p:nvCxnSpPr>
              <p:cNvPr id="76" name="Rak 75">
                <a:extLst>
                  <a:ext uri="{FF2B5EF4-FFF2-40B4-BE49-F238E27FC236}">
                    <a16:creationId xmlns:a16="http://schemas.microsoft.com/office/drawing/2014/main" id="{A521D576-1F0B-374D-AEAE-9E8902C37E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643" y="4043275"/>
                <a:ext cx="1975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394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10" grpId="0"/>
      <p:bldP spid="11" grpId="0"/>
      <p:bldP spid="12" grpId="0"/>
      <p:bldP spid="20" grpId="0"/>
      <p:bldP spid="21" grpId="0"/>
      <p:bldP spid="23" grpId="0"/>
      <p:bldP spid="24" grpId="0"/>
      <p:bldP spid="28" grpId="0"/>
      <p:bldP spid="41" grpId="0"/>
      <p:bldP spid="42" grpId="0"/>
      <p:bldP spid="45" grpId="0"/>
      <p:bldP spid="49" grpId="0" animBg="1"/>
      <p:bldP spid="56" grpId="0"/>
      <p:bldP spid="57" grpId="0"/>
      <p:bldP spid="59" grpId="0"/>
      <p:bldP spid="60" grpId="0"/>
      <p:bldP spid="63" grpId="0"/>
      <p:bldP spid="64" grpId="0"/>
      <p:bldP spid="65" grpId="0"/>
      <p:bldP spid="67" grpId="0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/>
        </p:nvGraphicFramePr>
        <p:xfrm>
          <a:off x="1258733" y="5198278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/>
        </p:nvGraphicFramePr>
        <p:xfrm>
          <a:off x="2211071" y="5198278"/>
          <a:ext cx="6501082" cy="365760"/>
        </p:xfrm>
        <a:graphic>
          <a:graphicData uri="http://schemas.openxmlformats.org/drawingml/2006/table">
            <a:tbl>
              <a:tblPr/>
              <a:tblGrid>
                <a:gridCol w="6501082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Ronja får 24 stycken tjugokronorssedlar.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31" name="Rektangel 30">
            <a:extLst>
              <a:ext uri="{FF2B5EF4-FFF2-40B4-BE49-F238E27FC236}">
                <a16:creationId xmlns:a16="http://schemas.microsoft.com/office/drawing/2014/main" id="{62C30FDF-CD4B-6B4C-8FE8-68931AF90007}"/>
              </a:ext>
            </a:extLst>
          </p:cNvPr>
          <p:cNvSpPr/>
          <p:nvPr/>
        </p:nvSpPr>
        <p:spPr>
          <a:xfrm>
            <a:off x="1757469" y="1476842"/>
            <a:ext cx="4221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+mn-lt"/>
              </a:rPr>
              <a:t>Hur många sedlar får hon?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463534B-FD8D-5A46-BD11-50479F860AB6}"/>
              </a:ext>
            </a:extLst>
          </p:cNvPr>
          <p:cNvSpPr/>
          <p:nvPr/>
        </p:nvSpPr>
        <p:spPr>
          <a:xfrm>
            <a:off x="3853342" y="257532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FD0E828B-69A6-9643-A4CB-1DDF0D5E1479}"/>
              </a:ext>
            </a:extLst>
          </p:cNvPr>
          <p:cNvSpPr/>
          <p:nvPr/>
        </p:nvSpPr>
        <p:spPr>
          <a:xfrm>
            <a:off x="5265062" y="2775687"/>
            <a:ext cx="27833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Dividera täljare och nämnare med 10 genom att stryka en nolla. </a:t>
            </a:r>
          </a:p>
        </p:txBody>
      </p:sp>
      <p:grpSp>
        <p:nvGrpSpPr>
          <p:cNvPr id="53" name="Grupp 52">
            <a:extLst>
              <a:ext uri="{FF2B5EF4-FFF2-40B4-BE49-F238E27FC236}">
                <a16:creationId xmlns:a16="http://schemas.microsoft.com/office/drawing/2014/main" id="{AB668F39-70F5-2948-91CF-9DE78CE474FD}"/>
              </a:ext>
            </a:extLst>
          </p:cNvPr>
          <p:cNvGrpSpPr/>
          <p:nvPr/>
        </p:nvGrpSpPr>
        <p:grpSpPr>
          <a:xfrm>
            <a:off x="1703514" y="915057"/>
            <a:ext cx="6636957" cy="1437752"/>
            <a:chOff x="1703514" y="915057"/>
            <a:chExt cx="6636957" cy="1437752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3304B37-97A3-E34B-829E-C357356697AB}"/>
                </a:ext>
              </a:extLst>
            </p:cNvPr>
            <p:cNvSpPr/>
            <p:nvPr/>
          </p:nvSpPr>
          <p:spPr>
            <a:xfrm>
              <a:off x="1703514" y="1074996"/>
              <a:ext cx="5552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latin typeface="+mn-lt"/>
                </a:rPr>
                <a:t>Ronja vill växla 480 kr till tjugokronorssedlar.</a:t>
              </a:r>
            </a:p>
          </p:txBody>
        </p:sp>
        <p:pic>
          <p:nvPicPr>
            <p:cNvPr id="52" name="Bildobjekt 51">
              <a:extLst>
                <a:ext uri="{FF2B5EF4-FFF2-40B4-BE49-F238E27FC236}">
                  <a16:creationId xmlns:a16="http://schemas.microsoft.com/office/drawing/2014/main" id="{398C6BA9-5718-6247-BC91-06D1C4723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059" y="915057"/>
              <a:ext cx="2168412" cy="1437752"/>
            </a:xfrm>
            <a:prstGeom prst="ellipse">
              <a:avLst/>
            </a:prstGeom>
          </p:spPr>
        </p:pic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4D70D6E2-F8BC-E24C-A91B-09E315DCE481}"/>
              </a:ext>
            </a:extLst>
          </p:cNvPr>
          <p:cNvSpPr/>
          <p:nvPr/>
        </p:nvSpPr>
        <p:spPr>
          <a:xfrm>
            <a:off x="1757469" y="2575632"/>
            <a:ext cx="1232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480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C71D72FC-62DC-B146-A427-60AA5756222F}"/>
              </a:ext>
            </a:extLst>
          </p:cNvPr>
          <p:cNvSpPr/>
          <p:nvPr/>
        </p:nvSpPr>
        <p:spPr>
          <a:xfrm>
            <a:off x="1856118" y="2894369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</a:t>
            </a:r>
          </a:p>
        </p:txBody>
      </p:sp>
      <p:cxnSp>
        <p:nvCxnSpPr>
          <p:cNvPr id="56" name="Rak 55">
            <a:extLst>
              <a:ext uri="{FF2B5EF4-FFF2-40B4-BE49-F238E27FC236}">
                <a16:creationId xmlns:a16="http://schemas.microsoft.com/office/drawing/2014/main" id="{499D8D90-1271-9A4A-842E-67E59A72B268}"/>
              </a:ext>
            </a:extLst>
          </p:cNvPr>
          <p:cNvCxnSpPr>
            <a:cxnSpLocks/>
          </p:cNvCxnSpPr>
          <p:nvPr/>
        </p:nvCxnSpPr>
        <p:spPr>
          <a:xfrm>
            <a:off x="1826889" y="2951227"/>
            <a:ext cx="613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Rektangel 56">
            <a:extLst>
              <a:ext uri="{FF2B5EF4-FFF2-40B4-BE49-F238E27FC236}">
                <a16:creationId xmlns:a16="http://schemas.microsoft.com/office/drawing/2014/main" id="{B44F2DCE-B9F8-7A40-A8F7-C2DC36B45F02}"/>
              </a:ext>
            </a:extLst>
          </p:cNvPr>
          <p:cNvSpPr/>
          <p:nvPr/>
        </p:nvSpPr>
        <p:spPr>
          <a:xfrm>
            <a:off x="4011559" y="2737936"/>
            <a:ext cx="1077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24 </a:t>
            </a:r>
            <a:r>
              <a:rPr lang="sv-SE" sz="2000" dirty="0" err="1">
                <a:latin typeface="Bradley Hand" pitchFamily="2" charset="77"/>
              </a:rPr>
              <a:t>st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E5D55B6-294F-CB43-9B6B-42D3FF790BBD}"/>
              </a:ext>
            </a:extLst>
          </p:cNvPr>
          <p:cNvSpPr/>
          <p:nvPr/>
        </p:nvSpPr>
        <p:spPr>
          <a:xfrm>
            <a:off x="2746176" y="272039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59" name="Rak 58">
            <a:extLst>
              <a:ext uri="{FF2B5EF4-FFF2-40B4-BE49-F238E27FC236}">
                <a16:creationId xmlns:a16="http://schemas.microsoft.com/office/drawing/2014/main" id="{DB678887-DB73-BF46-92F6-4566C5FCB6F2}"/>
              </a:ext>
            </a:extLst>
          </p:cNvPr>
          <p:cNvCxnSpPr>
            <a:cxnSpLocks/>
          </p:cNvCxnSpPr>
          <p:nvPr/>
        </p:nvCxnSpPr>
        <p:spPr>
          <a:xfrm flipV="1">
            <a:off x="2109542" y="3018912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Rak 59">
            <a:extLst>
              <a:ext uri="{FF2B5EF4-FFF2-40B4-BE49-F238E27FC236}">
                <a16:creationId xmlns:a16="http://schemas.microsoft.com/office/drawing/2014/main" id="{B4A9E8B5-8694-AC47-A5E5-54F5B4DE7496}"/>
              </a:ext>
            </a:extLst>
          </p:cNvPr>
          <p:cNvCxnSpPr>
            <a:cxnSpLocks/>
          </p:cNvCxnSpPr>
          <p:nvPr/>
        </p:nvCxnSpPr>
        <p:spPr>
          <a:xfrm flipV="1">
            <a:off x="2211071" y="2698633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ktangel 60">
            <a:extLst>
              <a:ext uri="{FF2B5EF4-FFF2-40B4-BE49-F238E27FC236}">
                <a16:creationId xmlns:a16="http://schemas.microsoft.com/office/drawing/2014/main" id="{295AE012-423F-0143-8396-27238FCB5B7F}"/>
              </a:ext>
            </a:extLst>
          </p:cNvPr>
          <p:cNvSpPr/>
          <p:nvPr/>
        </p:nvSpPr>
        <p:spPr>
          <a:xfrm>
            <a:off x="3000524" y="2592762"/>
            <a:ext cx="938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48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93AE1FD8-58AD-9F47-9126-C010461CB976}"/>
              </a:ext>
            </a:extLst>
          </p:cNvPr>
          <p:cNvSpPr/>
          <p:nvPr/>
        </p:nvSpPr>
        <p:spPr>
          <a:xfrm>
            <a:off x="3107411" y="2929121"/>
            <a:ext cx="76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FDF6A98C-ADA7-E44B-9682-F0F9788EF28F}"/>
              </a:ext>
            </a:extLst>
          </p:cNvPr>
          <p:cNvCxnSpPr>
            <a:cxnSpLocks/>
          </p:cNvCxnSpPr>
          <p:nvPr/>
        </p:nvCxnSpPr>
        <p:spPr>
          <a:xfrm>
            <a:off x="3054678" y="2968961"/>
            <a:ext cx="43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Rektangel 63">
            <a:extLst>
              <a:ext uri="{FF2B5EF4-FFF2-40B4-BE49-F238E27FC236}">
                <a16:creationId xmlns:a16="http://schemas.microsoft.com/office/drawing/2014/main" id="{04EF6FC7-0505-C146-8576-A71F99DBEE7B}"/>
              </a:ext>
            </a:extLst>
          </p:cNvPr>
          <p:cNvSpPr/>
          <p:nvPr/>
        </p:nvSpPr>
        <p:spPr>
          <a:xfrm>
            <a:off x="3808667" y="272039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6EF56EF3-B6BD-D947-A945-5B58E18FA683}"/>
              </a:ext>
            </a:extLst>
          </p:cNvPr>
          <p:cNvSpPr/>
          <p:nvPr/>
        </p:nvSpPr>
        <p:spPr>
          <a:xfrm>
            <a:off x="2400044" y="2745645"/>
            <a:ext cx="573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err="1">
                <a:latin typeface="Bradley Hand" pitchFamily="2" charset="77"/>
              </a:rPr>
              <a:t>st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7EAC5BE6-AD33-FF44-A520-1CDC522ED180}"/>
              </a:ext>
            </a:extLst>
          </p:cNvPr>
          <p:cNvSpPr/>
          <p:nvPr/>
        </p:nvSpPr>
        <p:spPr>
          <a:xfrm>
            <a:off x="3452565" y="2774974"/>
            <a:ext cx="573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err="1">
                <a:latin typeface="Bradley Hand" pitchFamily="2" charset="77"/>
              </a:rPr>
              <a:t>st</a:t>
            </a:r>
            <a:endParaRPr lang="sv-SE" sz="2000" dirty="0">
              <a:latin typeface="Bradley Hand" pitchFamily="2" charset="77"/>
            </a:endParaRPr>
          </a:p>
        </p:txBody>
      </p:sp>
      <p:grpSp>
        <p:nvGrpSpPr>
          <p:cNvPr id="70" name="Grupp 69">
            <a:extLst>
              <a:ext uri="{FF2B5EF4-FFF2-40B4-BE49-F238E27FC236}">
                <a16:creationId xmlns:a16="http://schemas.microsoft.com/office/drawing/2014/main" id="{1B3B4D80-ED5C-C741-9561-6BC04A6D02C9}"/>
              </a:ext>
            </a:extLst>
          </p:cNvPr>
          <p:cNvGrpSpPr/>
          <p:nvPr/>
        </p:nvGrpSpPr>
        <p:grpSpPr>
          <a:xfrm>
            <a:off x="5265062" y="3493891"/>
            <a:ext cx="2644226" cy="695658"/>
            <a:chOff x="5448740" y="2717113"/>
            <a:chExt cx="2644226" cy="695658"/>
          </a:xfrm>
        </p:grpSpPr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D60A1F65-160E-A64F-9720-1BECC17B95DF}"/>
                </a:ext>
              </a:extLst>
            </p:cNvPr>
            <p:cNvSpPr/>
            <p:nvPr/>
          </p:nvSpPr>
          <p:spPr>
            <a:xfrm>
              <a:off x="5448740" y="2766440"/>
              <a:ext cx="264422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Divisionen 	    räknar du ut med </a:t>
              </a:r>
            </a:p>
            <a:p>
              <a:endParaRPr lang="sv-SE" sz="800" dirty="0"/>
            </a:p>
            <a:p>
              <a:r>
                <a:rPr lang="sv-SE" sz="1400" dirty="0"/>
                <a:t>huvudräkning eller kort division. </a:t>
              </a:r>
            </a:p>
          </p:txBody>
        </p:sp>
        <p:grpSp>
          <p:nvGrpSpPr>
            <p:cNvPr id="72" name="Grupp 71">
              <a:extLst>
                <a:ext uri="{FF2B5EF4-FFF2-40B4-BE49-F238E27FC236}">
                  <a16:creationId xmlns:a16="http://schemas.microsoft.com/office/drawing/2014/main" id="{1540A7F9-4B1E-0640-95D5-2DCDEF668451}"/>
                </a:ext>
              </a:extLst>
            </p:cNvPr>
            <p:cNvGrpSpPr/>
            <p:nvPr/>
          </p:nvGrpSpPr>
          <p:grpSpPr>
            <a:xfrm>
              <a:off x="6239916" y="2717113"/>
              <a:ext cx="469273" cy="510992"/>
              <a:chOff x="6098626" y="3789474"/>
              <a:chExt cx="469273" cy="510992"/>
            </a:xfrm>
          </p:grpSpPr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16C83EFA-A89D-2D47-B657-B42DCFD8F8D6}"/>
                  </a:ext>
                </a:extLst>
              </p:cNvPr>
              <p:cNvSpPr/>
              <p:nvPr/>
            </p:nvSpPr>
            <p:spPr>
              <a:xfrm>
                <a:off x="6098626" y="3789474"/>
                <a:ext cx="469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48</a:t>
                </a:r>
              </a:p>
            </p:txBody>
          </p:sp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F26EEEDF-95F1-2347-AFC2-D772568A4F60}"/>
                  </a:ext>
                </a:extLst>
              </p:cNvPr>
              <p:cNvSpPr/>
              <p:nvPr/>
            </p:nvSpPr>
            <p:spPr>
              <a:xfrm>
                <a:off x="6143368" y="3992689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2</a:t>
                </a:r>
              </a:p>
            </p:txBody>
          </p:sp>
          <p:cxnSp>
            <p:nvCxnSpPr>
              <p:cNvPr id="75" name="Rak 74">
                <a:extLst>
                  <a:ext uri="{FF2B5EF4-FFF2-40B4-BE49-F238E27FC236}">
                    <a16:creationId xmlns:a16="http://schemas.microsoft.com/office/drawing/2014/main" id="{A2AFCE54-BEB3-A64F-9890-AB3D117D0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643" y="4043275"/>
                <a:ext cx="21767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9332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5" grpId="0"/>
      <p:bldP spid="50" grpId="0" animBg="1"/>
      <p:bldP spid="54" grpId="0"/>
      <p:bldP spid="55" grpId="0"/>
      <p:bldP spid="57" grpId="0"/>
      <p:bldP spid="58" grpId="0"/>
      <p:bldP spid="61" grpId="0"/>
      <p:bldP spid="62" grpId="0"/>
      <p:bldP spid="64" grpId="0"/>
      <p:bldP spid="66" grpId="0"/>
      <p:bldP spid="6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30243</TotalTime>
  <Words>678</Words>
  <Application>Microsoft Macintosh PowerPoint</Application>
  <PresentationFormat>Bildspel på skärmen (4:3)</PresentationFormat>
  <Paragraphs>157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260</cp:revision>
  <dcterms:created xsi:type="dcterms:W3CDTF">2017-04-10T07:17:33Z</dcterms:created>
  <dcterms:modified xsi:type="dcterms:W3CDTF">2020-08-04T15:06:55Z</dcterms:modified>
</cp:coreProperties>
</file>