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6" r:id="rId2"/>
    <p:sldId id="339" r:id="rId3"/>
    <p:sldId id="340" r:id="rId4"/>
    <p:sldId id="341" r:id="rId5"/>
    <p:sldId id="342" r:id="rId6"/>
    <p:sldId id="343" r:id="rId7"/>
    <p:sldId id="328" r:id="rId8"/>
    <p:sldId id="344" r:id="rId9"/>
    <p:sldId id="345" r:id="rId10"/>
    <p:sldId id="346" r:id="rId11"/>
    <p:sldId id="347" r:id="rId12"/>
    <p:sldId id="348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 autoAdjust="0"/>
    <p:restoredTop sz="99052" autoAdjust="0"/>
  </p:normalViewPr>
  <p:slideViewPr>
    <p:cSldViewPr snapToGrid="0" snapToObjects="1">
      <p:cViewPr varScale="1">
        <p:scale>
          <a:sx n="145" d="100"/>
          <a:sy n="145" d="100"/>
        </p:scale>
        <p:origin x="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1.3					       Multiplikation och division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3622880" y="876608"/>
            <a:ext cx="1693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Multiplikation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2055874" y="2175801"/>
            <a:ext cx="2087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kr = 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kr.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2188243" y="1450140"/>
            <a:ext cx="220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ligger tre tior.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1792782" y="1830126"/>
            <a:ext cx="3115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Sammanlagt är de värda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1881354" y="3548572"/>
            <a:ext cx="254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kr = 3</a:t>
            </a:r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kr.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679407" y="3116148"/>
            <a:ext cx="4674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hundralappar är sammanlagt värda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832920" y="4547936"/>
            <a:ext cx="4533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tusenlappar är sammanlagt värda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DE2EC0C-35FA-804E-8B08-64D04D38E44D}"/>
              </a:ext>
            </a:extLst>
          </p:cNvPr>
          <p:cNvSpPr/>
          <p:nvPr/>
        </p:nvSpPr>
        <p:spPr>
          <a:xfrm>
            <a:off x="1708842" y="4957341"/>
            <a:ext cx="2781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1 000 </a:t>
            </a:r>
            <a:r>
              <a:rPr lang="sv-SE" sz="2000" dirty="0"/>
              <a:t>kr = 3 </a:t>
            </a:r>
            <a:r>
              <a:rPr lang="sv-SE" sz="2000" dirty="0">
                <a:solidFill>
                  <a:srgbClr val="C00000"/>
                </a:solidFill>
              </a:rPr>
              <a:t>000</a:t>
            </a:r>
            <a:r>
              <a:rPr lang="sv-SE" sz="2000" dirty="0"/>
              <a:t> kr.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CC4A82-494F-9140-94B2-F92C2F30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967" y="1434796"/>
            <a:ext cx="1204423" cy="10675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7FA263-99B4-AA47-A7EE-DC0BE13D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57" y="2895222"/>
            <a:ext cx="2736296" cy="123401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AB86AC3-C223-4346-8F7B-3C26C8C58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244" y="4503015"/>
            <a:ext cx="3124496" cy="15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5 · 70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300 · 6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8 · 4 000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895558" y="216828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2287800" y="216828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 · 70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3216288" y="2149246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350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890644" y="320079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2282886" y="32007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300 · 6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350464" y="3196375"/>
            <a:ext cx="898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1 800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4895500" y="1922318"/>
            <a:ext cx="33217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”5 gånger 7 är 35. Men eftersom jag multiplicerar med 7</a:t>
            </a:r>
            <a:r>
              <a:rPr lang="sv-SE" sz="1400" dirty="0">
                <a:solidFill>
                  <a:srgbClr val="C00000"/>
                </a:solidFill>
              </a:rPr>
              <a:t>0</a:t>
            </a:r>
            <a:r>
              <a:rPr lang="sv-SE" sz="1400" dirty="0"/>
              <a:t>, lägger jag till en nolla och får då 35</a:t>
            </a:r>
            <a:r>
              <a:rPr lang="sv-SE" sz="1400" dirty="0">
                <a:solidFill>
                  <a:srgbClr val="C00000"/>
                </a:solidFill>
              </a:rPr>
              <a:t>0</a:t>
            </a:r>
            <a:r>
              <a:rPr lang="sv-SE" sz="1400" dirty="0"/>
              <a:t>.”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895558" y="423773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2229237" y="423773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8 · 4 000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460632" y="423773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32 000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A2B73B5-BC24-6F4C-A68C-826A0FA96363}"/>
              </a:ext>
            </a:extLst>
          </p:cNvPr>
          <p:cNvSpPr/>
          <p:nvPr/>
        </p:nvSpPr>
        <p:spPr>
          <a:xfrm>
            <a:off x="4895500" y="2995386"/>
            <a:ext cx="325408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”3 gånger 6 är 18. Men eftersom jag multiplicerar med 3</a:t>
            </a:r>
            <a:r>
              <a:rPr lang="sv-SE" sz="1400" dirty="0">
                <a:solidFill>
                  <a:srgbClr val="C00000"/>
                </a:solidFill>
              </a:rPr>
              <a:t>00 </a:t>
            </a:r>
            <a:r>
              <a:rPr lang="sv-SE" sz="1400" dirty="0"/>
              <a:t>lägger jag till två nollor och får 1 8</a:t>
            </a:r>
            <a:r>
              <a:rPr lang="sv-SE" sz="1400" dirty="0">
                <a:solidFill>
                  <a:srgbClr val="C00000"/>
                </a:solidFill>
              </a:rPr>
              <a:t>00</a:t>
            </a:r>
            <a:r>
              <a:rPr lang="sv-SE" sz="1400" dirty="0"/>
              <a:t>.”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EB82CCD-3459-4546-BFB8-C8FB0FA868DC}"/>
              </a:ext>
            </a:extLst>
          </p:cNvPr>
          <p:cNvSpPr/>
          <p:nvPr/>
        </p:nvSpPr>
        <p:spPr>
          <a:xfrm>
            <a:off x="4895500" y="4068455"/>
            <a:ext cx="342358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”8 gånger 4 är 32. Men eftersom jag multiplicerar med 4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, lägger jag till tre nollor och får då 32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.” </a:t>
            </a:r>
          </a:p>
        </p:txBody>
      </p:sp>
    </p:spTree>
    <p:extLst>
      <p:ext uri="{BB962C8B-B14F-4D97-AF65-F5344CB8AC3E}">
        <p14:creationId xmlns:p14="http://schemas.microsoft.com/office/powerpoint/2010/main" val="27359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20 · 60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60 · 700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30 · 2 000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770259" y="214021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2127981" y="2140779"/>
            <a:ext cx="202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· 60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3226101" y="214137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1 200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765345" y="317272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2127981" y="3171530"/>
            <a:ext cx="196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· 700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350463" y="3173243"/>
            <a:ext cx="102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42 000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4895500" y="1922318"/>
            <a:ext cx="33217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”2 ∙ 6 är lika med 12. Jag multiplicerar med </a:t>
            </a:r>
            <a:r>
              <a:rPr lang="sv-SE" sz="1400" dirty="0">
                <a:solidFill>
                  <a:srgbClr val="C00000"/>
                </a:solidFill>
              </a:rPr>
              <a:t>100</a:t>
            </a:r>
            <a:r>
              <a:rPr lang="sv-SE" sz="1400" dirty="0"/>
              <a:t>, lägger till två nollor och får då 1 2</a:t>
            </a:r>
            <a:r>
              <a:rPr lang="sv-SE" sz="1400" dirty="0">
                <a:solidFill>
                  <a:srgbClr val="C00000"/>
                </a:solidFill>
              </a:rPr>
              <a:t>00</a:t>
            </a:r>
            <a:r>
              <a:rPr lang="sv-SE" sz="1400" dirty="0"/>
              <a:t>.”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770259" y="420966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2127981" y="4209661"/>
            <a:ext cx="202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30 · 2 000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515117" y="420794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60 000</a:t>
            </a:r>
            <a:endParaRPr lang="sv-SE" sz="2000" dirty="0">
              <a:latin typeface="+mn-lt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A2B73B5-BC24-6F4C-A68C-826A0FA96363}"/>
              </a:ext>
            </a:extLst>
          </p:cNvPr>
          <p:cNvSpPr/>
          <p:nvPr/>
        </p:nvSpPr>
        <p:spPr>
          <a:xfrm>
            <a:off x="4895500" y="2995386"/>
            <a:ext cx="2980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”6 gånger 7 är 42. Jag multiplicerar med </a:t>
            </a:r>
            <a:r>
              <a:rPr lang="sv-SE" sz="1400" dirty="0">
                <a:solidFill>
                  <a:srgbClr val="C00000"/>
                </a:solidFill>
              </a:rPr>
              <a:t>1 000</a:t>
            </a:r>
            <a:r>
              <a:rPr lang="sv-SE" sz="1400" dirty="0"/>
              <a:t>, lägger till 3 nollor och får då 42 </a:t>
            </a:r>
            <a:r>
              <a:rPr lang="sv-SE" sz="1400" dirty="0">
                <a:solidFill>
                  <a:srgbClr val="C00000"/>
                </a:solidFill>
              </a:rPr>
              <a:t>000</a:t>
            </a:r>
            <a:r>
              <a:rPr lang="sv-SE" sz="1400" dirty="0"/>
              <a:t>.”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EB82CCD-3459-4546-BFB8-C8FB0FA868DC}"/>
              </a:ext>
            </a:extLst>
          </p:cNvPr>
          <p:cNvSpPr/>
          <p:nvPr/>
        </p:nvSpPr>
        <p:spPr>
          <a:xfrm>
            <a:off x="4911573" y="4071925"/>
            <a:ext cx="298053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”3 gånger 2 är 6. Jag multiplicerar med </a:t>
            </a:r>
            <a:r>
              <a:rPr lang="sv-SE" sz="1400" dirty="0">
                <a:solidFill>
                  <a:srgbClr val="C00000"/>
                </a:solidFill>
              </a:rPr>
              <a:t>10 000</a:t>
            </a:r>
            <a:r>
              <a:rPr lang="sv-SE" sz="1400" dirty="0"/>
              <a:t>, lägger till 4 nollor och får då 6</a:t>
            </a:r>
            <a:r>
              <a:rPr lang="sv-SE" sz="1400" dirty="0">
                <a:solidFill>
                  <a:srgbClr val="C00000"/>
                </a:solidFill>
              </a:rPr>
              <a:t>0 000</a:t>
            </a:r>
            <a:r>
              <a:rPr lang="sv-SE" sz="1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225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1690580" y="4719696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/>
        </p:nvGraphicFramePr>
        <p:xfrm>
          <a:off x="2642918" y="4719696"/>
          <a:ext cx="5648699" cy="365760"/>
        </p:xfrm>
        <a:graphic>
          <a:graphicData uri="http://schemas.openxmlformats.org/drawingml/2006/table">
            <a:tbl>
              <a:tblPr/>
              <a:tblGrid>
                <a:gridCol w="5648699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De är värda 10 000 kr tillsammans.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62C30FDF-CD4B-6B4C-8FE8-68931AF90007}"/>
              </a:ext>
            </a:extLst>
          </p:cNvPr>
          <p:cNvSpPr/>
          <p:nvPr/>
        </p:nvSpPr>
        <p:spPr>
          <a:xfrm>
            <a:off x="1757469" y="1476842"/>
            <a:ext cx="422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+mn-lt"/>
              </a:rPr>
              <a:t>Hur mycket är de värda sammanlagt? 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463534B-FD8D-5A46-BD11-50479F860AB6}"/>
              </a:ext>
            </a:extLst>
          </p:cNvPr>
          <p:cNvSpPr/>
          <p:nvPr/>
        </p:nvSpPr>
        <p:spPr>
          <a:xfrm>
            <a:off x="3853342" y="25753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601EF89B-173E-E245-B95D-410FA6F81E57}"/>
              </a:ext>
            </a:extLst>
          </p:cNvPr>
          <p:cNvGrpSpPr/>
          <p:nvPr/>
        </p:nvGrpSpPr>
        <p:grpSpPr>
          <a:xfrm>
            <a:off x="1703514" y="947544"/>
            <a:ext cx="6098532" cy="1190761"/>
            <a:chOff x="1703514" y="947544"/>
            <a:chExt cx="6098532" cy="1190761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703514" y="1074996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På ett bord ligger det tjugo 500 kr-sedlar. </a:t>
              </a:r>
            </a:p>
          </p:txBody>
        </p:sp>
        <p:pic>
          <p:nvPicPr>
            <p:cNvPr id="46" name="Bildobjekt 45">
              <a:extLst>
                <a:ext uri="{FF2B5EF4-FFF2-40B4-BE49-F238E27FC236}">
                  <a16:creationId xmlns:a16="http://schemas.microsoft.com/office/drawing/2014/main" id="{6BC69882-28D8-D042-8194-BBA92364C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864"/>
            <a:stretch/>
          </p:blipFill>
          <p:spPr>
            <a:xfrm>
              <a:off x="5925395" y="947544"/>
              <a:ext cx="1876651" cy="1190761"/>
            </a:xfrm>
            <a:prstGeom prst="ellipse">
              <a:avLst/>
            </a:prstGeom>
          </p:spPr>
        </p:pic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419151DF-6689-C84F-94E5-F067B7BF58ED}"/>
              </a:ext>
            </a:extLst>
          </p:cNvPr>
          <p:cNvSpPr/>
          <p:nvPr/>
        </p:nvSpPr>
        <p:spPr>
          <a:xfrm>
            <a:off x="1712246" y="2558480"/>
            <a:ext cx="2754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 · 500 kr </a:t>
            </a:r>
            <a:r>
              <a:rPr lang="sv-SE" sz="2400" dirty="0">
                <a:latin typeface="+mn-lt"/>
              </a:rPr>
              <a:t>=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2D6A3A1-0C7D-7E42-BCF5-C6281B90020A}"/>
              </a:ext>
            </a:extLst>
          </p:cNvPr>
          <p:cNvSpPr/>
          <p:nvPr/>
        </p:nvSpPr>
        <p:spPr>
          <a:xfrm>
            <a:off x="3579802" y="2558480"/>
            <a:ext cx="1856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10 000 kr</a:t>
            </a:r>
            <a:endParaRPr lang="sv-SE" sz="2400" dirty="0">
              <a:latin typeface="+mn-lt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D0E828B-69A6-9643-A4CB-1DDF0D5E1479}"/>
              </a:ext>
            </a:extLst>
          </p:cNvPr>
          <p:cNvSpPr/>
          <p:nvPr/>
        </p:nvSpPr>
        <p:spPr>
          <a:xfrm>
            <a:off x="5436779" y="2558792"/>
            <a:ext cx="31546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”2 gånger 5 är 10. Jag lägger till 3 nollor och får då 10 000.” </a:t>
            </a:r>
          </a:p>
        </p:txBody>
      </p:sp>
    </p:spTree>
    <p:extLst>
      <p:ext uri="{BB962C8B-B14F-4D97-AF65-F5344CB8AC3E}">
        <p14:creationId xmlns:p14="http://schemas.microsoft.com/office/powerpoint/2010/main" val="38432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48" grpId="0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2917854" y="2927154"/>
            <a:ext cx="281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 · 1</a:t>
            </a:r>
            <a:r>
              <a:rPr lang="sv-SE" sz="2800" dirty="0">
                <a:solidFill>
                  <a:srgbClr val="C00000"/>
                </a:solidFill>
              </a:rPr>
              <a:t>0</a:t>
            </a:r>
            <a:r>
              <a:rPr lang="sv-SE" sz="2800" dirty="0"/>
              <a:t> =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4324520" y="2941607"/>
            <a:ext cx="56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621102" y="732945"/>
            <a:ext cx="6169794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ett tal multipliceras med 10, 100 eller 1 000 så är produkten 10, 100 eller 1 000 gånger så stor som det tal som multipliceras.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1332604" y="1508096"/>
            <a:ext cx="6941820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man </a:t>
            </a:r>
            <a:r>
              <a:rPr lang="sv-SE" dirty="0">
                <a:solidFill>
                  <a:srgbClr val="C00000"/>
                </a:solidFill>
              </a:rPr>
              <a:t>multiplicera </a:t>
            </a:r>
            <a:r>
              <a:rPr lang="sv-SE" dirty="0"/>
              <a:t>hela tal med</a:t>
            </a:r>
            <a:r>
              <a:rPr lang="sv-SE" dirty="0">
                <a:solidFill>
                  <a:srgbClr val="C00000"/>
                </a:solidFill>
              </a:rPr>
              <a:t> 10, 100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1 000 </a:t>
            </a:r>
            <a:r>
              <a:rPr lang="sv-SE" dirty="0"/>
              <a:t>så </a:t>
            </a:r>
            <a:r>
              <a:rPr lang="sv-SE" dirty="0">
                <a:solidFill>
                  <a:srgbClr val="C00000"/>
                </a:solidFill>
              </a:rPr>
              <a:t>lägger bara till</a:t>
            </a:r>
            <a:r>
              <a:rPr lang="sv-SE" dirty="0"/>
              <a:t> lika många </a:t>
            </a:r>
            <a:r>
              <a:rPr lang="sv-SE" dirty="0">
                <a:solidFill>
                  <a:srgbClr val="C00000"/>
                </a:solidFill>
              </a:rPr>
              <a:t>nollor efter </a:t>
            </a:r>
            <a:r>
              <a:rPr lang="sv-SE" dirty="0"/>
              <a:t>talet som det är nollor i 10, 100 och 1 000. </a:t>
            </a:r>
          </a:p>
        </p:txBody>
      </p:sp>
      <p:sp>
        <p:nvSpPr>
          <p:cNvPr id="12" name="Nedåtböjd 11">
            <a:extLst>
              <a:ext uri="{FF2B5EF4-FFF2-40B4-BE49-F238E27FC236}">
                <a16:creationId xmlns:a16="http://schemas.microsoft.com/office/drawing/2014/main" id="{A282B999-E588-514E-9277-143984A99E4F}"/>
              </a:ext>
            </a:extLst>
          </p:cNvPr>
          <p:cNvSpPr/>
          <p:nvPr/>
        </p:nvSpPr>
        <p:spPr>
          <a:xfrm>
            <a:off x="3162300" y="2784475"/>
            <a:ext cx="1409700" cy="24447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5" name="Nedåtböjd 34">
            <a:extLst>
              <a:ext uri="{FF2B5EF4-FFF2-40B4-BE49-F238E27FC236}">
                <a16:creationId xmlns:a16="http://schemas.microsoft.com/office/drawing/2014/main" id="{9542B937-19A7-8E48-BEA1-A5951DCFCEAB}"/>
              </a:ext>
            </a:extLst>
          </p:cNvPr>
          <p:cNvSpPr/>
          <p:nvPr/>
        </p:nvSpPr>
        <p:spPr>
          <a:xfrm flipV="1">
            <a:off x="3895724" y="3351922"/>
            <a:ext cx="997599" cy="254716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08C2947-1E14-8847-893C-764212430105}"/>
              </a:ext>
            </a:extLst>
          </p:cNvPr>
          <p:cNvSpPr/>
          <p:nvPr/>
        </p:nvSpPr>
        <p:spPr>
          <a:xfrm>
            <a:off x="4705999" y="2941607"/>
            <a:ext cx="55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E6AABBD-4939-2946-96E2-C378EE72913A}"/>
              </a:ext>
            </a:extLst>
          </p:cNvPr>
          <p:cNvSpPr/>
          <p:nvPr/>
        </p:nvSpPr>
        <p:spPr>
          <a:xfrm>
            <a:off x="2758440" y="4005746"/>
            <a:ext cx="1635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 · 1</a:t>
            </a:r>
            <a:r>
              <a:rPr lang="sv-SE" sz="2800" dirty="0">
                <a:solidFill>
                  <a:srgbClr val="C00000"/>
                </a:solidFill>
              </a:rPr>
              <a:t>00</a:t>
            </a:r>
            <a:r>
              <a:rPr lang="sv-SE" sz="2800" dirty="0"/>
              <a:t> 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A667DDB-0FFF-7C46-BE5F-B78313711BAD}"/>
              </a:ext>
            </a:extLst>
          </p:cNvPr>
          <p:cNvSpPr/>
          <p:nvPr/>
        </p:nvSpPr>
        <p:spPr>
          <a:xfrm>
            <a:off x="4368798" y="4020199"/>
            <a:ext cx="56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49" name="Nedåtböjd 48">
            <a:extLst>
              <a:ext uri="{FF2B5EF4-FFF2-40B4-BE49-F238E27FC236}">
                <a16:creationId xmlns:a16="http://schemas.microsoft.com/office/drawing/2014/main" id="{F2694018-063B-E142-BD50-7A9CFC5D63EE}"/>
              </a:ext>
            </a:extLst>
          </p:cNvPr>
          <p:cNvSpPr/>
          <p:nvPr/>
        </p:nvSpPr>
        <p:spPr>
          <a:xfrm>
            <a:off x="3040380" y="3863067"/>
            <a:ext cx="1575898" cy="24447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0" name="Nedåtböjd 49">
            <a:extLst>
              <a:ext uri="{FF2B5EF4-FFF2-40B4-BE49-F238E27FC236}">
                <a16:creationId xmlns:a16="http://schemas.microsoft.com/office/drawing/2014/main" id="{46F77FF6-DF41-E545-98A8-884B8E17E0B0}"/>
              </a:ext>
            </a:extLst>
          </p:cNvPr>
          <p:cNvSpPr/>
          <p:nvPr/>
        </p:nvSpPr>
        <p:spPr>
          <a:xfrm flipV="1">
            <a:off x="3794760" y="4430514"/>
            <a:ext cx="1203801" cy="254716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92CA10D-BEC9-5B42-B40A-E50AD12F9488}"/>
              </a:ext>
            </a:extLst>
          </p:cNvPr>
          <p:cNvSpPr/>
          <p:nvPr/>
        </p:nvSpPr>
        <p:spPr>
          <a:xfrm>
            <a:off x="4750277" y="4020199"/>
            <a:ext cx="55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00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08B43588-9B2D-D141-9DCB-AC324925B775}"/>
              </a:ext>
            </a:extLst>
          </p:cNvPr>
          <p:cNvSpPr/>
          <p:nvPr/>
        </p:nvSpPr>
        <p:spPr>
          <a:xfrm>
            <a:off x="2651760" y="5270687"/>
            <a:ext cx="180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 · 1</a:t>
            </a:r>
            <a:r>
              <a:rPr lang="sv-SE" sz="2800" dirty="0">
                <a:solidFill>
                  <a:srgbClr val="C00000"/>
                </a:solidFill>
              </a:rPr>
              <a:t>000</a:t>
            </a:r>
            <a:r>
              <a:rPr lang="sv-SE" sz="2800" dirty="0"/>
              <a:t> 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5D44B8A-C2FF-5C47-8EB1-116526CABE72}"/>
              </a:ext>
            </a:extLst>
          </p:cNvPr>
          <p:cNvSpPr/>
          <p:nvPr/>
        </p:nvSpPr>
        <p:spPr>
          <a:xfrm>
            <a:off x="4429758" y="5285140"/>
            <a:ext cx="56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54" name="Nedåtböjd 53">
            <a:extLst>
              <a:ext uri="{FF2B5EF4-FFF2-40B4-BE49-F238E27FC236}">
                <a16:creationId xmlns:a16="http://schemas.microsoft.com/office/drawing/2014/main" id="{92B54B8E-2669-5E46-A085-49207B1F0D1E}"/>
              </a:ext>
            </a:extLst>
          </p:cNvPr>
          <p:cNvSpPr/>
          <p:nvPr/>
        </p:nvSpPr>
        <p:spPr>
          <a:xfrm>
            <a:off x="2917854" y="5128008"/>
            <a:ext cx="1759384" cy="24447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5" name="Nedåtböjd 54">
            <a:extLst>
              <a:ext uri="{FF2B5EF4-FFF2-40B4-BE49-F238E27FC236}">
                <a16:creationId xmlns:a16="http://schemas.microsoft.com/office/drawing/2014/main" id="{6526DE5E-4803-FC47-A77D-06D5E29C4625}"/>
              </a:ext>
            </a:extLst>
          </p:cNvPr>
          <p:cNvSpPr/>
          <p:nvPr/>
        </p:nvSpPr>
        <p:spPr>
          <a:xfrm flipV="1">
            <a:off x="3794760" y="5695455"/>
            <a:ext cx="1371600" cy="254716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C3B76547-B940-434B-91ED-8A7B4E8FE6B7}"/>
              </a:ext>
            </a:extLst>
          </p:cNvPr>
          <p:cNvSpPr/>
          <p:nvPr/>
        </p:nvSpPr>
        <p:spPr>
          <a:xfrm>
            <a:off x="4811236" y="5285140"/>
            <a:ext cx="919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519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5" grpId="0" animBg="1"/>
      <p:bldP spid="46" grpId="0" animBg="1"/>
      <p:bldP spid="12" grpId="0" animBg="1"/>
      <p:bldP spid="35" grpId="0" animBg="1"/>
      <p:bldP spid="38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4341148" y="197149"/>
            <a:ext cx="102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Division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1168750" y="1722794"/>
            <a:ext cx="3399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Hundrakronorssedeln kan Emma växla till </a:t>
            </a:r>
            <a:r>
              <a:rPr lang="sv-SE" sz="2000" dirty="0">
                <a:solidFill>
                  <a:srgbClr val="C00000"/>
                </a:solidFill>
              </a:rPr>
              <a:t>10 tiokronor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269128" y="644949"/>
            <a:ext cx="536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Emma har 120 kr och vill växla det till tiokronor.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1098272" y="1115122"/>
            <a:ext cx="4240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många tiokronor får hon?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852383" y="2969329"/>
            <a:ext cx="6099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säga att 120 kr innehåller 12 tiokronor.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1088005" y="2346135"/>
            <a:ext cx="3892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Tjugokronorssedeln till </a:t>
            </a:r>
            <a:r>
              <a:rPr lang="sv-SE" sz="2000" dirty="0">
                <a:solidFill>
                  <a:srgbClr val="C00000"/>
                </a:solidFill>
              </a:rPr>
              <a:t>2 tiokronor</a:t>
            </a:r>
            <a:r>
              <a:rPr lang="sv-SE" sz="20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3357645" y="3776023"/>
            <a:ext cx="1366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skriver: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DE2EC0C-35FA-804E-8B08-64D04D38E44D}"/>
              </a:ext>
            </a:extLst>
          </p:cNvPr>
          <p:cNvSpPr/>
          <p:nvPr/>
        </p:nvSpPr>
        <p:spPr>
          <a:xfrm>
            <a:off x="433284" y="4835407"/>
            <a:ext cx="38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tänka på samma sätt om vi ska växla 1 200 kr till hundralappar.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5CD877F-DDB5-6F41-8132-E722C100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25" y="672435"/>
            <a:ext cx="2222500" cy="14596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1BAB794-1B83-1C43-ACF2-FF7A867E7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2" b="99840" l="2008" r="89962">
                        <a14:foregroundMark x1="2008" y1="2564" x2="2008" y2="2564"/>
                        <a14:foregroundMark x1="2199" y1="5769" x2="2199" y2="5769"/>
                        <a14:foregroundMark x1="4302" y1="7532" x2="11377" y2="79968"/>
                        <a14:foregroundMark x1="4493" y1="22436" x2="56692" y2="8494"/>
                        <a14:foregroundMark x1="56692" y1="8494" x2="63767" y2="48237"/>
                        <a14:foregroundMark x1="77364" y1="75727" x2="79541" y2="80128"/>
                        <a14:foregroundMark x1="63767" y1="48237" x2="69140" y2="59098"/>
                        <a14:foregroundMark x1="79541" y1="80128" x2="29637" y2="92788"/>
                        <a14:foregroundMark x1="29637" y1="92788" x2="25239" y2="41346"/>
                        <a14:foregroundMark x1="56119" y1="1923" x2="78585" y2="19071"/>
                        <a14:foregroundMark x1="78585" y1="19071" x2="73040" y2="43269"/>
                        <a14:foregroundMark x1="68539" y1="65178" x2="62811" y2="93269"/>
                        <a14:foregroundMark x1="71957" y1="48418" x2="71429" y2="51009"/>
                        <a14:foregroundMark x1="73040" y1="43109" x2="72114" y2="47650"/>
                        <a14:foregroundMark x1="76482" y1="22115" x2="74379" y2="42468"/>
                        <a14:foregroundMark x1="74379" y1="42147" x2="74570" y2="12660"/>
                        <a14:foregroundMark x1="59656" y1="1442" x2="78489" y2="17308"/>
                        <a14:foregroundMark x1="59082" y1="1923" x2="24092" y2="2244"/>
                        <a14:foregroundMark x1="24092" y1="2244" x2="2199" y2="19872"/>
                        <a14:foregroundMark x1="2199" y1="19872" x2="2390" y2="68269"/>
                        <a14:foregroundMark x1="2390" y1="68269" x2="25048" y2="98878"/>
                        <a14:foregroundMark x1="25048" y1="98878" x2="56119" y2="99519"/>
                        <a14:foregroundMark x1="56119" y1="99519" x2="80497" y2="97917"/>
                        <a14:foregroundMark x1="80497" y1="97917" x2="77916" y2="81090"/>
                        <a14:foregroundMark x1="47801" y1="92628" x2="44837" y2="4327"/>
                        <a14:foregroundMark x1="79350" y1="1923" x2="75813" y2="16827"/>
                        <a14:foregroundMark x1="80402" y1="4647" x2="78298" y2="20673"/>
                        <a14:foregroundMark x1="78298" y1="19071" x2="78107" y2="32692"/>
                        <a14:foregroundMark x1="78107" y1="32372" x2="76864" y2="39744"/>
                        <a14:foregroundMark x1="75430" y1="44872" x2="78681" y2="24199"/>
                        <a14:foregroundMark x1="78681" y1="23878" x2="77438" y2="37179"/>
                        <a14:foregroundMark x1="77533" y1="24038" x2="77820" y2="38462"/>
                        <a14:foregroundMark x1="79159" y1="27885" x2="78681" y2="35737"/>
                        <a14:foregroundMark x1="78681" y1="34936" x2="77055" y2="39423"/>
                        <a14:foregroundMark x1="76584" y1="75576" x2="81740" y2="86378"/>
                        <a14:foregroundMark x1="81740" y1="86058" x2="80975" y2="95994"/>
                        <a14:foregroundMark x1="80975" y1="95833" x2="81262" y2="78526"/>
                        <a14:foregroundMark x1="81262" y1="82853" x2="83365" y2="90064"/>
                        <a14:foregroundMark x1="83365" y1="89583" x2="78681" y2="76603"/>
                        <a14:foregroundMark x1="7170" y1="44551" x2="21128" y2="48878"/>
                        <a14:foregroundMark x1="19216" y1="47596" x2="17113" y2="17308"/>
                        <a14:foregroundMark x1="58604" y1="66346" x2="60707" y2="69551"/>
                        <a14:foregroundMark x1="70268" y1="80128" x2="74665" y2="75481"/>
                        <a14:foregroundMark x1="84034" y1="78526" x2="82505" y2="95833"/>
                        <a14:foregroundMark x1="83174" y1="86378" x2="81931" y2="98718"/>
                        <a14:foregroundMark x1="78011" y1="19231" x2="78967" y2="28045"/>
                        <a14:foregroundMark x1="78967" y1="27885" x2="79159" y2="35096"/>
                        <a14:foregroundMark x1="79159" y1="34936" x2="77055" y2="42147"/>
                        <a14:foregroundMark x1="79637" y1="38462" x2="79637" y2="30609"/>
                        <a14:foregroundMark x1="79637" y1="30288" x2="80115" y2="36538"/>
                        <a14:foregroundMark x1="80115" y1="36218" x2="77533" y2="30288"/>
                        <a14:foregroundMark x1="78967" y1="25321" x2="79924" y2="28846"/>
                        <a14:foregroundMark x1="71224" y1="77885" x2="79924" y2="79006"/>
                        <a14:foregroundMark x1="81931" y1="99840" x2="83556" y2="85737"/>
                        <a14:foregroundMark x1="83556" y1="82532" x2="84512" y2="96314"/>
                        <a14:foregroundMark x1="78394" y1="76282" x2="81931" y2="80609"/>
                        <a14:foregroundMark x1="81931" y1="80288" x2="80115" y2="76763"/>
                        <a14:foregroundMark x1="83174" y1="79487" x2="84608" y2="97756"/>
                        <a14:foregroundMark x1="84321" y1="79487" x2="84321" y2="98718"/>
                        <a14:foregroundMark x1="68642" y1="63622" x2="68642" y2="72756"/>
                        <a14:foregroundMark x1="67686" y1="62019" x2="69503" y2="70673"/>
                        <a14:backgroundMark x1="78872" y1="47115" x2="82983" y2="61058"/>
                        <a14:backgroundMark x1="76864" y1="49519" x2="78489" y2="70032"/>
                        <a14:backgroundMark x1="78489" y1="69872" x2="73327" y2="52724"/>
                        <a14:backgroundMark x1="75143" y1="50641" x2="72658" y2="52724"/>
                        <a14:backgroundMark x1="75621" y1="48878" x2="72658" y2="50000"/>
                        <a14:backgroundMark x1="72658" y1="51603" x2="71893" y2="55929"/>
                        <a14:backgroundMark x1="71893" y1="55769" x2="72562" y2="64103"/>
                        <a14:backgroundMark x1="75908" y1="45673" x2="79446" y2="69872"/>
                        <a14:backgroundMark x1="78011" y1="73558" x2="72084" y2="62981"/>
                        <a14:backgroundMark x1="72084" y1="68429" x2="78394" y2="70673"/>
                        <a14:backgroundMark x1="70268" y1="63490" x2="69598" y2="62500"/>
                        <a14:backgroundMark x1="75239" y1="70833" x2="70358" y2="63622"/>
                        <a14:backgroundMark x1="75437" y1="72928" x2="78681" y2="73558"/>
                        <a14:backgroundMark x1="72084" y1="72276" x2="75383" y2="72917"/>
                        <a14:backgroundMark x1="69503" y1="59776" x2="76386" y2="46314"/>
                        <a14:backgroundMark x1="74187" y1="47276" x2="71606" y2="58654"/>
                        <a14:backgroundMark x1="68585" y1="61510" x2="73805" y2="50321"/>
                        <a14:backgroundMark x1="71606" y1="53846" x2="70109" y2="63622"/>
                        <a14:backgroundMark x1="71702" y1="51603" x2="75908" y2="4631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05146" y="2207216"/>
            <a:ext cx="1965960" cy="117281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7C96858-CE66-5144-85CE-D80EEA9C1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91" b="73878" l="68834" r="99331">
                        <a14:foregroundMark x1="73423" y1="64423" x2="81071" y2="49840"/>
                        <a14:foregroundMark x1="70841" y1="58654" x2="75239" y2="50962"/>
                        <a14:foregroundMark x1="74570" y1="50481" x2="86424" y2="65545"/>
                        <a14:foregroundMark x1="83365" y1="58974" x2="76577" y2="68590"/>
                        <a14:foregroundMark x1="70172" y1="71795" x2="99331" y2="68109"/>
                        <a14:foregroundMark x1="88145" y1="67468" x2="98470" y2="20513"/>
                        <a14:foregroundMark x1="98470" y1="20192" x2="98662" y2="73397"/>
                        <a14:foregroundMark x1="94455" y1="20513" x2="95793" y2="66506"/>
                        <a14:foregroundMark x1="95793" y1="66506" x2="98853" y2="72917"/>
                        <a14:foregroundMark x1="69694" y1="70353" x2="94837" y2="70513"/>
                        <a14:foregroundMark x1="94837" y1="70513" x2="96176" y2="70032"/>
                        <a14:foregroundMark x1="96463" y1="73397" x2="70363" y2="72115"/>
                        <a14:foregroundMark x1="70363" y1="72596" x2="96367" y2="70032"/>
                        <a14:foregroundMark x1="96367" y1="70032" x2="91205" y2="73718"/>
                        <a14:foregroundMark x1="91205" y1="73397" x2="68834" y2="74038"/>
                        <a14:foregroundMark x1="69120" y1="75481" x2="93499" y2="70032"/>
                        <a14:foregroundMark x1="93499" y1="70032" x2="99331" y2="74038"/>
                        <a14:foregroundMark x1="69694" y1="67788" x2="71033" y2="65545"/>
                        <a14:foregroundMark x1="71033" y1="65224" x2="72849" y2="49519"/>
                        <a14:foregroundMark x1="70459" y1="60417" x2="71224" y2="52724"/>
                        <a14:foregroundMark x1="72180" y1="49519" x2="84608" y2="48077"/>
                        <a14:foregroundMark x1="75992" y1="46096" x2="73136" y2="46314"/>
                        <a14:foregroundMark x1="83652" y1="45513" x2="76338" y2="46070"/>
                        <a14:foregroundMark x1="82887" y1="41987" x2="98088" y2="19391"/>
                        <a14:foregroundMark x1="81549" y1="42147" x2="91396" y2="22756"/>
                        <a14:foregroundMark x1="82409" y1="39423" x2="84608" y2="28045"/>
                        <a14:foregroundMark x1="82505" y1="33814" x2="96463" y2="23237"/>
                        <a14:backgroundMark x1="75143" y1="43590" x2="77342" y2="42147"/>
                        <a14:backgroundMark x1="76291" y1="44872" x2="80306" y2="36859"/>
                      </a14:backgroundRemoval>
                    </a14:imgEffect>
                  </a14:imgLayer>
                </a14:imgProps>
              </a:ext>
            </a:extLst>
          </a:blip>
          <a:srcRect l="69316" t="17696" b="25109"/>
          <a:stretch/>
        </p:blipFill>
        <p:spPr>
          <a:xfrm>
            <a:off x="7688389" y="2402048"/>
            <a:ext cx="603228" cy="67078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598622D8-0E8B-094A-8E7E-F2DC85389545}"/>
              </a:ext>
            </a:extLst>
          </p:cNvPr>
          <p:cNvSpPr/>
          <p:nvPr/>
        </p:nvSpPr>
        <p:spPr>
          <a:xfrm>
            <a:off x="4763939" y="3571668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120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3FD45D1-16C4-8541-8E83-F7B49ACAB508}"/>
              </a:ext>
            </a:extLst>
          </p:cNvPr>
          <p:cNvSpPr/>
          <p:nvPr/>
        </p:nvSpPr>
        <p:spPr>
          <a:xfrm>
            <a:off x="4857641" y="4014728"/>
            <a:ext cx="57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B972477-2C17-1A4F-8DA1-D3CC6624CFCF}"/>
              </a:ext>
            </a:extLst>
          </p:cNvPr>
          <p:cNvCxnSpPr>
            <a:cxnSpLocks/>
          </p:cNvCxnSpPr>
          <p:nvPr/>
        </p:nvCxnSpPr>
        <p:spPr>
          <a:xfrm>
            <a:off x="4763939" y="4054146"/>
            <a:ext cx="805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8C308BFC-AFA9-7542-9EFB-DA6D35103AF8}"/>
              </a:ext>
            </a:extLst>
          </p:cNvPr>
          <p:cNvSpPr/>
          <p:nvPr/>
        </p:nvSpPr>
        <p:spPr>
          <a:xfrm>
            <a:off x="5721362" y="3787533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D61B8F6-751E-BC4A-A248-8391EF5C74A3}"/>
              </a:ext>
            </a:extLst>
          </p:cNvPr>
          <p:cNvSpPr/>
          <p:nvPr/>
        </p:nvSpPr>
        <p:spPr>
          <a:xfrm>
            <a:off x="5533375" y="3770955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2C27522-6FA0-C948-BF75-F835FC1929D5}"/>
              </a:ext>
            </a:extLst>
          </p:cNvPr>
          <p:cNvSpPr/>
          <p:nvPr/>
        </p:nvSpPr>
        <p:spPr>
          <a:xfrm>
            <a:off x="1656624" y="5560096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1200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7E5EE14-A466-CD41-A2C9-8EC3C805AF47}"/>
              </a:ext>
            </a:extLst>
          </p:cNvPr>
          <p:cNvSpPr/>
          <p:nvPr/>
        </p:nvSpPr>
        <p:spPr>
          <a:xfrm>
            <a:off x="1695134" y="6026690"/>
            <a:ext cx="92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</a:t>
            </a:r>
          </a:p>
        </p:txBody>
      </p:sp>
      <p:cxnSp>
        <p:nvCxnSpPr>
          <p:cNvPr id="29" name="Rak 28">
            <a:extLst>
              <a:ext uri="{FF2B5EF4-FFF2-40B4-BE49-F238E27FC236}">
                <a16:creationId xmlns:a16="http://schemas.microsoft.com/office/drawing/2014/main" id="{07290DDE-2E52-7949-A0EE-770FF88B1F0D}"/>
              </a:ext>
            </a:extLst>
          </p:cNvPr>
          <p:cNvCxnSpPr>
            <a:cxnSpLocks/>
          </p:cNvCxnSpPr>
          <p:nvPr/>
        </p:nvCxnSpPr>
        <p:spPr>
          <a:xfrm>
            <a:off x="1723253" y="6043203"/>
            <a:ext cx="805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ktangel 30">
            <a:extLst>
              <a:ext uri="{FF2B5EF4-FFF2-40B4-BE49-F238E27FC236}">
                <a16:creationId xmlns:a16="http://schemas.microsoft.com/office/drawing/2014/main" id="{B3EB7C6C-F1F4-6A4C-A801-C6512751B570}"/>
              </a:ext>
            </a:extLst>
          </p:cNvPr>
          <p:cNvSpPr/>
          <p:nvPr/>
        </p:nvSpPr>
        <p:spPr>
          <a:xfrm>
            <a:off x="2680676" y="5776590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BB1218E-FC8B-154F-AB6B-1EAF80A12145}"/>
              </a:ext>
            </a:extLst>
          </p:cNvPr>
          <p:cNvSpPr/>
          <p:nvPr/>
        </p:nvSpPr>
        <p:spPr>
          <a:xfrm>
            <a:off x="2464098" y="5765080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449E40A-B571-1840-8C93-3F8775959A77}"/>
              </a:ext>
            </a:extLst>
          </p:cNvPr>
          <p:cNvSpPr/>
          <p:nvPr/>
        </p:nvSpPr>
        <p:spPr>
          <a:xfrm>
            <a:off x="6548636" y="5575037"/>
            <a:ext cx="1090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12000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192A359-F0DA-6F41-8035-3920BFFDB510}"/>
              </a:ext>
            </a:extLst>
          </p:cNvPr>
          <p:cNvSpPr/>
          <p:nvPr/>
        </p:nvSpPr>
        <p:spPr>
          <a:xfrm>
            <a:off x="6600956" y="6023641"/>
            <a:ext cx="101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1000</a:t>
            </a:r>
          </a:p>
        </p:txBody>
      </p:sp>
      <p:cxnSp>
        <p:nvCxnSpPr>
          <p:cNvPr id="45" name="Rak 44">
            <a:extLst>
              <a:ext uri="{FF2B5EF4-FFF2-40B4-BE49-F238E27FC236}">
                <a16:creationId xmlns:a16="http://schemas.microsoft.com/office/drawing/2014/main" id="{E47ABBDE-690B-8249-9D0F-F4DCBFF36FFE}"/>
              </a:ext>
            </a:extLst>
          </p:cNvPr>
          <p:cNvCxnSpPr>
            <a:cxnSpLocks/>
          </p:cNvCxnSpPr>
          <p:nvPr/>
        </p:nvCxnSpPr>
        <p:spPr>
          <a:xfrm>
            <a:off x="6600956" y="6077462"/>
            <a:ext cx="886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ktangel 45">
            <a:extLst>
              <a:ext uri="{FF2B5EF4-FFF2-40B4-BE49-F238E27FC236}">
                <a16:creationId xmlns:a16="http://schemas.microsoft.com/office/drawing/2014/main" id="{1A9E71DA-ED5D-514A-B9B0-8BA76DD04744}"/>
              </a:ext>
            </a:extLst>
          </p:cNvPr>
          <p:cNvSpPr/>
          <p:nvPr/>
        </p:nvSpPr>
        <p:spPr>
          <a:xfrm>
            <a:off x="7639307" y="5810849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895FEB8-D307-F44D-9F99-AE547BC6ABA7}"/>
              </a:ext>
            </a:extLst>
          </p:cNvPr>
          <p:cNvSpPr/>
          <p:nvPr/>
        </p:nvSpPr>
        <p:spPr>
          <a:xfrm>
            <a:off x="7422729" y="5799339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761177D-A516-E545-8D49-EFD18F4F1BEB}"/>
              </a:ext>
            </a:extLst>
          </p:cNvPr>
          <p:cNvSpPr/>
          <p:nvPr/>
        </p:nvSpPr>
        <p:spPr>
          <a:xfrm>
            <a:off x="5518654" y="4784705"/>
            <a:ext cx="3808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Eller 12 000 kr till tusenlappar. </a:t>
            </a:r>
          </a:p>
        </p:txBody>
      </p:sp>
      <p:sp>
        <p:nvSpPr>
          <p:cNvPr id="49" name="Nedåtböjd 48">
            <a:extLst>
              <a:ext uri="{FF2B5EF4-FFF2-40B4-BE49-F238E27FC236}">
                <a16:creationId xmlns:a16="http://schemas.microsoft.com/office/drawing/2014/main" id="{C27BCB89-6F6D-F847-A0BC-5B8CFEFD5D6A}"/>
              </a:ext>
            </a:extLst>
          </p:cNvPr>
          <p:cNvSpPr/>
          <p:nvPr/>
        </p:nvSpPr>
        <p:spPr>
          <a:xfrm rot="5400000" flipV="1">
            <a:off x="5085983" y="1866985"/>
            <a:ext cx="1519979" cy="603227"/>
          </a:xfrm>
          <a:prstGeom prst="curvedDownArrow">
            <a:avLst>
              <a:gd name="adj1" fmla="val 0"/>
              <a:gd name="adj2" fmla="val 135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0" name="Nedåtböjd 49">
            <a:extLst>
              <a:ext uri="{FF2B5EF4-FFF2-40B4-BE49-F238E27FC236}">
                <a16:creationId xmlns:a16="http://schemas.microsoft.com/office/drawing/2014/main" id="{1179F829-52E2-0242-9F37-17D08C64A8A3}"/>
              </a:ext>
            </a:extLst>
          </p:cNvPr>
          <p:cNvSpPr/>
          <p:nvPr/>
        </p:nvSpPr>
        <p:spPr>
          <a:xfrm rot="5091548">
            <a:off x="7490547" y="1932495"/>
            <a:ext cx="1459602" cy="422105"/>
          </a:xfrm>
          <a:prstGeom prst="curvedDownArrow">
            <a:avLst>
              <a:gd name="adj1" fmla="val 0"/>
              <a:gd name="adj2" fmla="val 135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0" grpId="0"/>
      <p:bldP spid="20" grpId="0"/>
      <p:bldP spid="21" grpId="0"/>
      <p:bldP spid="23" grpId="0"/>
      <p:bldP spid="24" grpId="0"/>
      <p:bldP spid="25" grpId="0"/>
      <p:bldP spid="28" grpId="0"/>
      <p:bldP spid="31" grpId="0"/>
      <p:bldP spid="32" grpId="0"/>
      <p:bldP spid="43" grpId="0"/>
      <p:bldP spid="44" grpId="0"/>
      <p:bldP spid="46" grpId="0"/>
      <p:bldP spid="47" grpId="0"/>
      <p:bldP spid="48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975070" y="661052"/>
            <a:ext cx="5355431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man dividerar ett tal med 10, 100 eller 1 000 är kvoten 10, 100 eller 1 000 gånger så liten som täljaren.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1914487" y="1640701"/>
            <a:ext cx="5566132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man ska </a:t>
            </a:r>
            <a:r>
              <a:rPr lang="sv-SE" dirty="0">
                <a:solidFill>
                  <a:srgbClr val="C00000"/>
                </a:solidFill>
              </a:rPr>
              <a:t>dividera</a:t>
            </a:r>
            <a:r>
              <a:rPr lang="sv-SE" dirty="0"/>
              <a:t> ett heltal med </a:t>
            </a:r>
            <a:r>
              <a:rPr lang="sv-SE" dirty="0">
                <a:solidFill>
                  <a:srgbClr val="C00000"/>
                </a:solidFill>
              </a:rPr>
              <a:t>10, 100 </a:t>
            </a:r>
            <a:r>
              <a:rPr lang="sv-SE" dirty="0"/>
              <a:t>eller </a:t>
            </a:r>
            <a:r>
              <a:rPr lang="sv-SE" dirty="0">
                <a:solidFill>
                  <a:srgbClr val="C00000"/>
                </a:solidFill>
              </a:rPr>
              <a:t>1 000</a:t>
            </a:r>
            <a:r>
              <a:rPr lang="sv-SE" dirty="0"/>
              <a:t> så </a:t>
            </a:r>
            <a:r>
              <a:rPr lang="sv-SE" dirty="0">
                <a:solidFill>
                  <a:srgbClr val="C00000"/>
                </a:solidFill>
              </a:rPr>
              <a:t>stryker </a:t>
            </a:r>
            <a:r>
              <a:rPr lang="sv-SE" dirty="0"/>
              <a:t>man lika många </a:t>
            </a:r>
            <a:r>
              <a:rPr lang="sv-SE" dirty="0">
                <a:solidFill>
                  <a:srgbClr val="C00000"/>
                </a:solidFill>
              </a:rPr>
              <a:t>nollor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i täljaren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och i nämnaren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CCA9910-81D8-8F4D-9E33-CC89D2C0B734}"/>
              </a:ext>
            </a:extLst>
          </p:cNvPr>
          <p:cNvSpPr/>
          <p:nvPr/>
        </p:nvSpPr>
        <p:spPr>
          <a:xfrm>
            <a:off x="1651116" y="2990943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0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D119C6-A59A-614B-BF7A-E68CE507B67B}"/>
              </a:ext>
            </a:extLst>
          </p:cNvPr>
          <p:cNvSpPr/>
          <p:nvPr/>
        </p:nvSpPr>
        <p:spPr>
          <a:xfrm>
            <a:off x="1744818" y="3434003"/>
            <a:ext cx="57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AA8101BF-62BC-D746-879F-BFF3538FD37C}"/>
              </a:ext>
            </a:extLst>
          </p:cNvPr>
          <p:cNvCxnSpPr>
            <a:cxnSpLocks/>
          </p:cNvCxnSpPr>
          <p:nvPr/>
        </p:nvCxnSpPr>
        <p:spPr>
          <a:xfrm>
            <a:off x="1651116" y="3473421"/>
            <a:ext cx="805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4D2FEBFF-F637-DD47-BA96-1A9348BE993D}"/>
              </a:ext>
            </a:extLst>
          </p:cNvPr>
          <p:cNvSpPr/>
          <p:nvPr/>
        </p:nvSpPr>
        <p:spPr>
          <a:xfrm>
            <a:off x="2608539" y="3206808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D6A659A-C0E1-D847-AA85-617082430988}"/>
              </a:ext>
            </a:extLst>
          </p:cNvPr>
          <p:cNvSpPr/>
          <p:nvPr/>
        </p:nvSpPr>
        <p:spPr>
          <a:xfrm>
            <a:off x="2420552" y="3190230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83726E8F-BD0E-8240-9E57-1910D718F790}"/>
              </a:ext>
            </a:extLst>
          </p:cNvPr>
          <p:cNvCxnSpPr>
            <a:cxnSpLocks/>
          </p:cNvCxnSpPr>
          <p:nvPr/>
        </p:nvCxnSpPr>
        <p:spPr>
          <a:xfrm flipV="1">
            <a:off x="2034769" y="359036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A3DC895B-944B-4343-BE85-475A7B86576F}"/>
              </a:ext>
            </a:extLst>
          </p:cNvPr>
          <p:cNvCxnSpPr>
            <a:cxnSpLocks/>
          </p:cNvCxnSpPr>
          <p:nvPr/>
        </p:nvCxnSpPr>
        <p:spPr>
          <a:xfrm flipV="1">
            <a:off x="2130829" y="316884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21485E42-5B43-AA4E-958D-16C489CA53DD}"/>
              </a:ext>
            </a:extLst>
          </p:cNvPr>
          <p:cNvSpPr/>
          <p:nvPr/>
        </p:nvSpPr>
        <p:spPr>
          <a:xfrm>
            <a:off x="3863011" y="2985940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00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2F341136-0831-8845-8484-5B2D6A293214}"/>
              </a:ext>
            </a:extLst>
          </p:cNvPr>
          <p:cNvSpPr/>
          <p:nvPr/>
        </p:nvSpPr>
        <p:spPr>
          <a:xfrm>
            <a:off x="3956713" y="3429000"/>
            <a:ext cx="887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7BF18D65-5604-914C-B4EE-3B0DBD133F6C}"/>
              </a:ext>
            </a:extLst>
          </p:cNvPr>
          <p:cNvCxnSpPr>
            <a:cxnSpLocks/>
          </p:cNvCxnSpPr>
          <p:nvPr/>
        </p:nvCxnSpPr>
        <p:spPr>
          <a:xfrm>
            <a:off x="3863011" y="3468418"/>
            <a:ext cx="938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14301B38-DB35-554D-963F-39518F9DD249}"/>
              </a:ext>
            </a:extLst>
          </p:cNvPr>
          <p:cNvSpPr/>
          <p:nvPr/>
        </p:nvSpPr>
        <p:spPr>
          <a:xfrm>
            <a:off x="5003578" y="3172068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208451F-CD3B-8D4E-9744-6586B3C5A36A}"/>
              </a:ext>
            </a:extLst>
          </p:cNvPr>
          <p:cNvSpPr/>
          <p:nvPr/>
        </p:nvSpPr>
        <p:spPr>
          <a:xfrm>
            <a:off x="4763662" y="3193023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DE2BF224-510B-7A43-A871-CF28256CA281}"/>
              </a:ext>
            </a:extLst>
          </p:cNvPr>
          <p:cNvCxnSpPr>
            <a:cxnSpLocks/>
          </p:cNvCxnSpPr>
          <p:nvPr/>
        </p:nvCxnSpPr>
        <p:spPr>
          <a:xfrm flipV="1">
            <a:off x="4246664" y="358536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0BADE80F-6B0F-5E48-A1C7-5B95CF0BE008}"/>
              </a:ext>
            </a:extLst>
          </p:cNvPr>
          <p:cNvCxnSpPr>
            <a:cxnSpLocks/>
          </p:cNvCxnSpPr>
          <p:nvPr/>
        </p:nvCxnSpPr>
        <p:spPr>
          <a:xfrm flipV="1">
            <a:off x="4342724" y="316384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40">
            <a:extLst>
              <a:ext uri="{FF2B5EF4-FFF2-40B4-BE49-F238E27FC236}">
                <a16:creationId xmlns:a16="http://schemas.microsoft.com/office/drawing/2014/main" id="{E2115B23-41E2-384E-AF00-88FC73291C27}"/>
              </a:ext>
            </a:extLst>
          </p:cNvPr>
          <p:cNvCxnSpPr>
            <a:cxnSpLocks/>
          </p:cNvCxnSpPr>
          <p:nvPr/>
        </p:nvCxnSpPr>
        <p:spPr>
          <a:xfrm flipV="1">
            <a:off x="4426592" y="359179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ak 41">
            <a:extLst>
              <a:ext uri="{FF2B5EF4-FFF2-40B4-BE49-F238E27FC236}">
                <a16:creationId xmlns:a16="http://schemas.microsoft.com/office/drawing/2014/main" id="{D3F40C4F-54B0-DB43-9182-5461600662D1}"/>
              </a:ext>
            </a:extLst>
          </p:cNvPr>
          <p:cNvCxnSpPr>
            <a:cxnSpLocks/>
          </p:cNvCxnSpPr>
          <p:nvPr/>
        </p:nvCxnSpPr>
        <p:spPr>
          <a:xfrm flipV="1">
            <a:off x="4521094" y="3150512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A1DB7ED4-43EA-1046-B719-AB28DF577175}"/>
              </a:ext>
            </a:extLst>
          </p:cNvPr>
          <p:cNvSpPr/>
          <p:nvPr/>
        </p:nvSpPr>
        <p:spPr>
          <a:xfrm>
            <a:off x="6153268" y="3020386"/>
            <a:ext cx="1379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000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90A575C-C170-D54B-A949-EBD1651820D7}"/>
              </a:ext>
            </a:extLst>
          </p:cNvPr>
          <p:cNvSpPr/>
          <p:nvPr/>
        </p:nvSpPr>
        <p:spPr>
          <a:xfrm>
            <a:off x="6194886" y="3429000"/>
            <a:ext cx="104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1000</a:t>
            </a:r>
          </a:p>
        </p:txBody>
      </p:sp>
      <p:cxnSp>
        <p:nvCxnSpPr>
          <p:cNvPr id="57" name="Rak 56">
            <a:extLst>
              <a:ext uri="{FF2B5EF4-FFF2-40B4-BE49-F238E27FC236}">
                <a16:creationId xmlns:a16="http://schemas.microsoft.com/office/drawing/2014/main" id="{CCBEA449-014F-9844-947B-809E0D19A20C}"/>
              </a:ext>
            </a:extLst>
          </p:cNvPr>
          <p:cNvCxnSpPr>
            <a:cxnSpLocks/>
          </p:cNvCxnSpPr>
          <p:nvPr/>
        </p:nvCxnSpPr>
        <p:spPr>
          <a:xfrm>
            <a:off x="6217826" y="3496992"/>
            <a:ext cx="938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ktangel 57">
            <a:extLst>
              <a:ext uri="{FF2B5EF4-FFF2-40B4-BE49-F238E27FC236}">
                <a16:creationId xmlns:a16="http://schemas.microsoft.com/office/drawing/2014/main" id="{663D23E5-F99E-9648-A6AA-0CACAADAB405}"/>
              </a:ext>
            </a:extLst>
          </p:cNvPr>
          <p:cNvSpPr/>
          <p:nvPr/>
        </p:nvSpPr>
        <p:spPr>
          <a:xfrm>
            <a:off x="7332565" y="3207512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B9C4CD96-FFD5-8B4F-8E64-27B9AF8F5CB4}"/>
              </a:ext>
            </a:extLst>
          </p:cNvPr>
          <p:cNvSpPr/>
          <p:nvPr/>
        </p:nvSpPr>
        <p:spPr>
          <a:xfrm>
            <a:off x="7121360" y="3219671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cxnSp>
        <p:nvCxnSpPr>
          <p:cNvPr id="60" name="Rak 59">
            <a:extLst>
              <a:ext uri="{FF2B5EF4-FFF2-40B4-BE49-F238E27FC236}">
                <a16:creationId xmlns:a16="http://schemas.microsoft.com/office/drawing/2014/main" id="{AEE70EE7-3A8F-3342-97C2-38226AF01C5D}"/>
              </a:ext>
            </a:extLst>
          </p:cNvPr>
          <p:cNvCxnSpPr>
            <a:cxnSpLocks/>
          </p:cNvCxnSpPr>
          <p:nvPr/>
        </p:nvCxnSpPr>
        <p:spPr>
          <a:xfrm flipV="1">
            <a:off x="6484837" y="358536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ak 60">
            <a:extLst>
              <a:ext uri="{FF2B5EF4-FFF2-40B4-BE49-F238E27FC236}">
                <a16:creationId xmlns:a16="http://schemas.microsoft.com/office/drawing/2014/main" id="{F39703E1-C663-6C4B-A9FA-3A1AAD821E76}"/>
              </a:ext>
            </a:extLst>
          </p:cNvPr>
          <p:cNvCxnSpPr>
            <a:cxnSpLocks/>
          </p:cNvCxnSpPr>
          <p:nvPr/>
        </p:nvCxnSpPr>
        <p:spPr>
          <a:xfrm flipV="1">
            <a:off x="6632981" y="3198286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ak 61">
            <a:extLst>
              <a:ext uri="{FF2B5EF4-FFF2-40B4-BE49-F238E27FC236}">
                <a16:creationId xmlns:a16="http://schemas.microsoft.com/office/drawing/2014/main" id="{BC4B3020-2167-AB49-AE36-442213246FB2}"/>
              </a:ext>
            </a:extLst>
          </p:cNvPr>
          <p:cNvCxnSpPr>
            <a:cxnSpLocks/>
          </p:cNvCxnSpPr>
          <p:nvPr/>
        </p:nvCxnSpPr>
        <p:spPr>
          <a:xfrm flipV="1">
            <a:off x="6664765" y="359179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ak 62">
            <a:extLst>
              <a:ext uri="{FF2B5EF4-FFF2-40B4-BE49-F238E27FC236}">
                <a16:creationId xmlns:a16="http://schemas.microsoft.com/office/drawing/2014/main" id="{BBFED917-B65F-7D48-ABA6-A2F455C02187}"/>
              </a:ext>
            </a:extLst>
          </p:cNvPr>
          <p:cNvCxnSpPr>
            <a:cxnSpLocks/>
          </p:cNvCxnSpPr>
          <p:nvPr/>
        </p:nvCxnSpPr>
        <p:spPr>
          <a:xfrm flipV="1">
            <a:off x="6811351" y="3184958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Rak 63">
            <a:extLst>
              <a:ext uri="{FF2B5EF4-FFF2-40B4-BE49-F238E27FC236}">
                <a16:creationId xmlns:a16="http://schemas.microsoft.com/office/drawing/2014/main" id="{6783D66F-3F8B-1D4C-98E7-698C2E4E49C9}"/>
              </a:ext>
            </a:extLst>
          </p:cNvPr>
          <p:cNvCxnSpPr>
            <a:cxnSpLocks/>
          </p:cNvCxnSpPr>
          <p:nvPr/>
        </p:nvCxnSpPr>
        <p:spPr>
          <a:xfrm flipV="1">
            <a:off x="6845741" y="3595511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ak 64">
            <a:extLst>
              <a:ext uri="{FF2B5EF4-FFF2-40B4-BE49-F238E27FC236}">
                <a16:creationId xmlns:a16="http://schemas.microsoft.com/office/drawing/2014/main" id="{F0CA8DAC-92E5-8C41-BBFC-962A41AFBCCB}"/>
              </a:ext>
            </a:extLst>
          </p:cNvPr>
          <p:cNvCxnSpPr>
            <a:cxnSpLocks/>
          </p:cNvCxnSpPr>
          <p:nvPr/>
        </p:nvCxnSpPr>
        <p:spPr>
          <a:xfrm flipV="1">
            <a:off x="6994360" y="3184958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0" grpId="0"/>
      <p:bldP spid="21" grpId="0"/>
      <p:bldP spid="23" grpId="0"/>
      <p:bldP spid="24" grpId="0"/>
      <p:bldP spid="30" grpId="0"/>
      <p:bldP spid="31" grpId="0"/>
      <p:bldP spid="33" grpId="0"/>
      <p:bldP spid="34" grpId="0"/>
      <p:bldP spid="43" grpId="0"/>
      <p:bldP spid="44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17 · 10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100 · 7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23 · 1000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503316" y="21721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1895558" y="21721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17 · 10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2979029" y="216661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170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503316" y="31498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1895558" y="3149805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100 · 7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C725C64-6465-8542-8BA3-C4013CB806DB}"/>
              </a:ext>
            </a:extLst>
          </p:cNvPr>
          <p:cNvSpPr/>
          <p:nvPr/>
        </p:nvSpPr>
        <p:spPr>
          <a:xfrm>
            <a:off x="2988095" y="3143682"/>
            <a:ext cx="1401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· 100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4047384" y="3149805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5481658" y="2998684"/>
            <a:ext cx="20503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multiplicera talen i vilken ordning du vill.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503316" y="413299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1895558" y="41329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23 · 1000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222649" y="41329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23000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51E9DE-5E2A-384D-9696-BD74EC3E9E14}"/>
              </a:ext>
            </a:extLst>
          </p:cNvPr>
          <p:cNvSpPr/>
          <p:nvPr/>
        </p:nvSpPr>
        <p:spPr>
          <a:xfrm>
            <a:off x="1573823" y="9599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00671B0-42F9-1D42-91A0-9C275F45C6FC}"/>
              </a:ext>
            </a:extLst>
          </p:cNvPr>
          <p:cNvSpPr/>
          <p:nvPr/>
        </p:nvSpPr>
        <p:spPr>
          <a:xfrm>
            <a:off x="3690890" y="17397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6B98D5-94D9-6940-A9E4-86477B245124}"/>
              </a:ext>
            </a:extLst>
          </p:cNvPr>
          <p:cNvSpPr/>
          <p:nvPr/>
        </p:nvSpPr>
        <p:spPr>
          <a:xfrm>
            <a:off x="1960706" y="874150"/>
            <a:ext cx="93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B6C7CF-5001-274B-B296-BEE7154301AA}"/>
              </a:ext>
            </a:extLst>
          </p:cNvPr>
          <p:cNvSpPr/>
          <p:nvPr/>
        </p:nvSpPr>
        <p:spPr>
          <a:xfrm>
            <a:off x="1998687" y="1159960"/>
            <a:ext cx="579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10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570A755C-FA05-8D4C-8A2D-CD918AFD5757}"/>
              </a:ext>
            </a:extLst>
          </p:cNvPr>
          <p:cNvCxnSpPr>
            <a:cxnSpLocks/>
          </p:cNvCxnSpPr>
          <p:nvPr/>
        </p:nvCxnSpPr>
        <p:spPr>
          <a:xfrm>
            <a:off x="1998687" y="1213748"/>
            <a:ext cx="4692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4CEBC6ED-1E7D-AB43-AE76-896E6BFA550A}"/>
              </a:ext>
            </a:extLst>
          </p:cNvPr>
          <p:cNvSpPr/>
          <p:nvPr/>
        </p:nvSpPr>
        <p:spPr>
          <a:xfrm>
            <a:off x="3653212" y="9599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A28DFC-025B-D64C-B39D-9E6BF1D9F035}"/>
              </a:ext>
            </a:extLst>
          </p:cNvPr>
          <p:cNvSpPr/>
          <p:nvPr/>
        </p:nvSpPr>
        <p:spPr>
          <a:xfrm>
            <a:off x="4040095" y="874150"/>
            <a:ext cx="93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2400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08F0EAF-3FFC-C84F-A764-31987276CEE4}"/>
              </a:ext>
            </a:extLst>
          </p:cNvPr>
          <p:cNvSpPr/>
          <p:nvPr/>
        </p:nvSpPr>
        <p:spPr>
          <a:xfrm>
            <a:off x="4078076" y="1159960"/>
            <a:ext cx="579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100</a:t>
            </a: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668C9C2-064E-BB4D-8C11-2C5A9D431465}"/>
              </a:ext>
            </a:extLst>
          </p:cNvPr>
          <p:cNvCxnSpPr>
            <a:cxnSpLocks/>
          </p:cNvCxnSpPr>
          <p:nvPr/>
        </p:nvCxnSpPr>
        <p:spPr>
          <a:xfrm>
            <a:off x="4078076" y="1213748"/>
            <a:ext cx="614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23B56B9B-A3F5-3F48-9150-AC13FEFBD7A1}"/>
              </a:ext>
            </a:extLst>
          </p:cNvPr>
          <p:cNvSpPr/>
          <p:nvPr/>
        </p:nvSpPr>
        <p:spPr>
          <a:xfrm>
            <a:off x="5732601" y="9599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4492145-BA6F-8942-BD08-79B2D9B57CE6}"/>
              </a:ext>
            </a:extLst>
          </p:cNvPr>
          <p:cNvSpPr/>
          <p:nvPr/>
        </p:nvSpPr>
        <p:spPr>
          <a:xfrm>
            <a:off x="6119484" y="874150"/>
            <a:ext cx="93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3500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8696BB-D3B0-A849-86D9-978926F8333B}"/>
              </a:ext>
            </a:extLst>
          </p:cNvPr>
          <p:cNvSpPr/>
          <p:nvPr/>
        </p:nvSpPr>
        <p:spPr>
          <a:xfrm>
            <a:off x="6265953" y="1159960"/>
            <a:ext cx="579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10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8F5AAB-1D8D-1A49-A962-AAC15F2ACE9D}"/>
              </a:ext>
            </a:extLst>
          </p:cNvPr>
          <p:cNvCxnSpPr>
            <a:cxnSpLocks/>
          </p:cNvCxnSpPr>
          <p:nvPr/>
        </p:nvCxnSpPr>
        <p:spPr>
          <a:xfrm>
            <a:off x="6157465" y="1213748"/>
            <a:ext cx="614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ktangel 19">
            <a:extLst>
              <a:ext uri="{FF2B5EF4-FFF2-40B4-BE49-F238E27FC236}">
                <a16:creationId xmlns:a16="http://schemas.microsoft.com/office/drawing/2014/main" id="{8EB19287-2F35-B44A-983B-A1C2DC659852}"/>
              </a:ext>
            </a:extLst>
          </p:cNvPr>
          <p:cNvSpPr/>
          <p:nvPr/>
        </p:nvSpPr>
        <p:spPr>
          <a:xfrm>
            <a:off x="3415604" y="2278409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150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EF7F3A4-0B88-4C4D-BE92-1F79191E5CA2}"/>
              </a:ext>
            </a:extLst>
          </p:cNvPr>
          <p:cNvSpPr/>
          <p:nvPr/>
        </p:nvSpPr>
        <p:spPr>
          <a:xfrm>
            <a:off x="3486271" y="2550772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EE6BDE0A-9872-714F-8527-589EBF8D2FA4}"/>
              </a:ext>
            </a:extLst>
          </p:cNvPr>
          <p:cNvCxnSpPr>
            <a:cxnSpLocks/>
          </p:cNvCxnSpPr>
          <p:nvPr/>
        </p:nvCxnSpPr>
        <p:spPr>
          <a:xfrm>
            <a:off x="3422200" y="2653280"/>
            <a:ext cx="6002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F8C079F1-551B-F741-ABA3-3B1EB49A7D10}"/>
              </a:ext>
            </a:extLst>
          </p:cNvPr>
          <p:cNvSpPr/>
          <p:nvPr/>
        </p:nvSpPr>
        <p:spPr>
          <a:xfrm>
            <a:off x="4156823" y="2404176"/>
            <a:ext cx="64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2291B09-A918-514E-A38D-1EDC1EFBC07A}"/>
              </a:ext>
            </a:extLst>
          </p:cNvPr>
          <p:cNvSpPr/>
          <p:nvPr/>
        </p:nvSpPr>
        <p:spPr>
          <a:xfrm>
            <a:off x="3975525" y="240417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E6F32B15-5D3A-B646-816B-60F3217A045A}"/>
              </a:ext>
            </a:extLst>
          </p:cNvPr>
          <p:cNvCxnSpPr>
            <a:cxnSpLocks/>
          </p:cNvCxnSpPr>
          <p:nvPr/>
        </p:nvCxnSpPr>
        <p:spPr>
          <a:xfrm flipV="1">
            <a:off x="3734105" y="2688255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9CF5C253-C2A7-4344-AF9B-6293BA559C9D}"/>
              </a:ext>
            </a:extLst>
          </p:cNvPr>
          <p:cNvCxnSpPr>
            <a:cxnSpLocks/>
          </p:cNvCxnSpPr>
          <p:nvPr/>
        </p:nvCxnSpPr>
        <p:spPr>
          <a:xfrm flipV="1">
            <a:off x="3868410" y="2397516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60E9B7E2-BB7F-8649-8AEB-9886303E6649}"/>
              </a:ext>
            </a:extLst>
          </p:cNvPr>
          <p:cNvSpPr/>
          <p:nvPr/>
        </p:nvSpPr>
        <p:spPr>
          <a:xfrm>
            <a:off x="2981015" y="24503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E2BEBAE-97CB-CC44-B0B7-6A64C4A4068C}"/>
              </a:ext>
            </a:extLst>
          </p:cNvPr>
          <p:cNvSpPr/>
          <p:nvPr/>
        </p:nvSpPr>
        <p:spPr>
          <a:xfrm>
            <a:off x="3365711" y="3436672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2400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5EBB0BD-1CF6-7543-B654-E47DAFB3626B}"/>
              </a:ext>
            </a:extLst>
          </p:cNvPr>
          <p:cNvSpPr/>
          <p:nvPr/>
        </p:nvSpPr>
        <p:spPr>
          <a:xfrm>
            <a:off x="3460192" y="3740725"/>
            <a:ext cx="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100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FB51BA05-7C31-BE47-878B-A72C9162B414}"/>
              </a:ext>
            </a:extLst>
          </p:cNvPr>
          <p:cNvCxnSpPr>
            <a:cxnSpLocks/>
          </p:cNvCxnSpPr>
          <p:nvPr/>
        </p:nvCxnSpPr>
        <p:spPr>
          <a:xfrm flipV="1">
            <a:off x="3436221" y="3818736"/>
            <a:ext cx="76246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2B8E635E-4ED6-4043-921B-A9B3FDD036AD}"/>
              </a:ext>
            </a:extLst>
          </p:cNvPr>
          <p:cNvSpPr/>
          <p:nvPr/>
        </p:nvSpPr>
        <p:spPr>
          <a:xfrm>
            <a:off x="4368027" y="3591581"/>
            <a:ext cx="64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24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F424F52-17A9-CE46-8CC4-B3AB1722B73E}"/>
              </a:ext>
            </a:extLst>
          </p:cNvPr>
          <p:cNvSpPr/>
          <p:nvPr/>
        </p:nvSpPr>
        <p:spPr>
          <a:xfrm>
            <a:off x="4120272" y="3578221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cxnSp>
        <p:nvCxnSpPr>
          <p:cNvPr id="35" name="Rak 34">
            <a:extLst>
              <a:ext uri="{FF2B5EF4-FFF2-40B4-BE49-F238E27FC236}">
                <a16:creationId xmlns:a16="http://schemas.microsoft.com/office/drawing/2014/main" id="{B34A972C-4EC2-294A-8C47-6F899AC1A3AF}"/>
              </a:ext>
            </a:extLst>
          </p:cNvPr>
          <p:cNvCxnSpPr>
            <a:cxnSpLocks/>
          </p:cNvCxnSpPr>
          <p:nvPr/>
        </p:nvCxnSpPr>
        <p:spPr>
          <a:xfrm flipV="1">
            <a:off x="3708026" y="3878208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35">
            <a:extLst>
              <a:ext uri="{FF2B5EF4-FFF2-40B4-BE49-F238E27FC236}">
                <a16:creationId xmlns:a16="http://schemas.microsoft.com/office/drawing/2014/main" id="{EF07AF00-347E-3644-8D21-92A64C1E88BB}"/>
              </a:ext>
            </a:extLst>
          </p:cNvPr>
          <p:cNvCxnSpPr>
            <a:cxnSpLocks/>
          </p:cNvCxnSpPr>
          <p:nvPr/>
        </p:nvCxnSpPr>
        <p:spPr>
          <a:xfrm flipV="1">
            <a:off x="3855466" y="3533734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8885A249-3CB9-0A4B-8DE5-ED20CA1F97F1}"/>
              </a:ext>
            </a:extLst>
          </p:cNvPr>
          <p:cNvSpPr/>
          <p:nvPr/>
        </p:nvSpPr>
        <p:spPr>
          <a:xfrm>
            <a:off x="2981015" y="360408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E706D46A-B23F-AD4D-92BF-DB8AF5E4DDE9}"/>
              </a:ext>
            </a:extLst>
          </p:cNvPr>
          <p:cNvCxnSpPr>
            <a:cxnSpLocks/>
          </p:cNvCxnSpPr>
          <p:nvPr/>
        </p:nvCxnSpPr>
        <p:spPr>
          <a:xfrm flipV="1">
            <a:off x="3855466" y="387736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E1988426-58FE-AD49-BD2E-3F601C1746C1}"/>
              </a:ext>
            </a:extLst>
          </p:cNvPr>
          <p:cNvCxnSpPr>
            <a:cxnSpLocks/>
          </p:cNvCxnSpPr>
          <p:nvPr/>
        </p:nvCxnSpPr>
        <p:spPr>
          <a:xfrm flipV="1">
            <a:off x="4005833" y="3535321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ktangel 40">
            <a:extLst>
              <a:ext uri="{FF2B5EF4-FFF2-40B4-BE49-F238E27FC236}">
                <a16:creationId xmlns:a16="http://schemas.microsoft.com/office/drawing/2014/main" id="{B6CA0A42-2D90-884B-8A63-1A5AFF958FA1}"/>
              </a:ext>
            </a:extLst>
          </p:cNvPr>
          <p:cNvSpPr/>
          <p:nvPr/>
        </p:nvSpPr>
        <p:spPr>
          <a:xfrm>
            <a:off x="3365711" y="4725300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3500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0BEBC46-1CFF-FC4C-8061-5F828266EA7D}"/>
              </a:ext>
            </a:extLst>
          </p:cNvPr>
          <p:cNvSpPr/>
          <p:nvPr/>
        </p:nvSpPr>
        <p:spPr>
          <a:xfrm>
            <a:off x="3540157" y="5026907"/>
            <a:ext cx="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61C01B92-1B8D-7646-A79A-8B9184AE3DCC}"/>
              </a:ext>
            </a:extLst>
          </p:cNvPr>
          <p:cNvCxnSpPr>
            <a:cxnSpLocks/>
          </p:cNvCxnSpPr>
          <p:nvPr/>
        </p:nvCxnSpPr>
        <p:spPr>
          <a:xfrm flipV="1">
            <a:off x="3436221" y="5107364"/>
            <a:ext cx="76246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9F1E6128-4A48-7848-88A5-6072CBC19EE4}"/>
              </a:ext>
            </a:extLst>
          </p:cNvPr>
          <p:cNvSpPr/>
          <p:nvPr/>
        </p:nvSpPr>
        <p:spPr>
          <a:xfrm>
            <a:off x="4368027" y="4880209"/>
            <a:ext cx="833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350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4255F957-9E0F-9045-A227-175C5F026E66}"/>
              </a:ext>
            </a:extLst>
          </p:cNvPr>
          <p:cNvSpPr/>
          <p:nvPr/>
        </p:nvSpPr>
        <p:spPr>
          <a:xfrm>
            <a:off x="4120272" y="486684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cxnSp>
        <p:nvCxnSpPr>
          <p:cNvPr id="46" name="Rak 45">
            <a:extLst>
              <a:ext uri="{FF2B5EF4-FFF2-40B4-BE49-F238E27FC236}">
                <a16:creationId xmlns:a16="http://schemas.microsoft.com/office/drawing/2014/main" id="{00655ED3-EC9A-CD4F-902F-F0BCB8D8D56E}"/>
              </a:ext>
            </a:extLst>
          </p:cNvPr>
          <p:cNvCxnSpPr>
            <a:cxnSpLocks/>
          </p:cNvCxnSpPr>
          <p:nvPr/>
        </p:nvCxnSpPr>
        <p:spPr>
          <a:xfrm flipV="1">
            <a:off x="3787991" y="516439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k 46">
            <a:extLst>
              <a:ext uri="{FF2B5EF4-FFF2-40B4-BE49-F238E27FC236}">
                <a16:creationId xmlns:a16="http://schemas.microsoft.com/office/drawing/2014/main" id="{01F18B81-DBD6-D049-A846-025D3B8CD2F2}"/>
              </a:ext>
            </a:extLst>
          </p:cNvPr>
          <p:cNvCxnSpPr>
            <a:cxnSpLocks/>
          </p:cNvCxnSpPr>
          <p:nvPr/>
        </p:nvCxnSpPr>
        <p:spPr>
          <a:xfrm flipV="1">
            <a:off x="4001182" y="4849809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ktangel 47">
            <a:extLst>
              <a:ext uri="{FF2B5EF4-FFF2-40B4-BE49-F238E27FC236}">
                <a16:creationId xmlns:a16="http://schemas.microsoft.com/office/drawing/2014/main" id="{14AF368B-FD37-924A-9823-BFA6428517BC}"/>
              </a:ext>
            </a:extLst>
          </p:cNvPr>
          <p:cNvSpPr/>
          <p:nvPr/>
        </p:nvSpPr>
        <p:spPr>
          <a:xfrm>
            <a:off x="2981015" y="489271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CE9EB67-51A3-824E-AF47-BF0538BF4312}"/>
              </a:ext>
            </a:extLst>
          </p:cNvPr>
          <p:cNvSpPr/>
          <p:nvPr/>
        </p:nvSpPr>
        <p:spPr>
          <a:xfrm>
            <a:off x="5717110" y="4817633"/>
            <a:ext cx="305167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”När jag dividerar med 10, stryker jag en nolla i både täljaren och nämnaren.”</a:t>
            </a:r>
          </a:p>
        </p:txBody>
      </p:sp>
    </p:spTree>
    <p:extLst>
      <p:ext uri="{BB962C8B-B14F-4D97-AF65-F5344CB8AC3E}">
        <p14:creationId xmlns:p14="http://schemas.microsoft.com/office/powerpoint/2010/main" val="4051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0" grpId="0"/>
      <p:bldP spid="11" grpId="0"/>
      <p:bldP spid="12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8" grpId="0"/>
      <p:bldP spid="30" grpId="0"/>
      <p:bldP spid="31" grpId="0"/>
      <p:bldP spid="33" grpId="0"/>
      <p:bldP spid="34" grpId="0"/>
      <p:bldP spid="37" grpId="0"/>
      <p:bldP spid="41" grpId="0"/>
      <p:bldP spid="42" grpId="0"/>
      <p:bldP spid="44" grpId="0"/>
      <p:bldP spid="45" grpId="0"/>
      <p:bldP spid="48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9523"/>
              </p:ext>
            </p:extLst>
          </p:nvPr>
        </p:nvGraphicFramePr>
        <p:xfrm>
          <a:off x="2006515" y="478416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82459"/>
              </p:ext>
            </p:extLst>
          </p:nvPr>
        </p:nvGraphicFramePr>
        <p:xfrm>
          <a:off x="2922277" y="4789588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Varje bit är 25 cm.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13" name="Grupp 12">
            <a:extLst>
              <a:ext uri="{FF2B5EF4-FFF2-40B4-BE49-F238E27FC236}">
                <a16:creationId xmlns:a16="http://schemas.microsoft.com/office/drawing/2014/main" id="{4CBE4DD0-D4BF-BC44-9D67-CF0F001CED65}"/>
              </a:ext>
            </a:extLst>
          </p:cNvPr>
          <p:cNvGrpSpPr/>
          <p:nvPr/>
        </p:nvGrpSpPr>
        <p:grpSpPr>
          <a:xfrm>
            <a:off x="1703514" y="887849"/>
            <a:ext cx="6543952" cy="1658845"/>
            <a:chOff x="1656012" y="364105"/>
            <a:chExt cx="6543952" cy="1658845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07C06661-6308-3F4C-A025-567BF66F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1119" y="364105"/>
              <a:ext cx="1658845" cy="1658845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656012" y="551252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Ett snöre som är 250 cm långt delas i tio lika långa bitar.  </a:t>
              </a:r>
            </a:p>
          </p:txBody>
        </p: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62C30FDF-CD4B-6B4C-8FE8-68931AF90007}"/>
              </a:ext>
            </a:extLst>
          </p:cNvPr>
          <p:cNvSpPr/>
          <p:nvPr/>
        </p:nvSpPr>
        <p:spPr>
          <a:xfrm>
            <a:off x="1751009" y="1418624"/>
            <a:ext cx="253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+mn-lt"/>
              </a:rPr>
              <a:t>Hur lång blir varje bit? 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DBB8775-F133-D047-91A9-2C1FC40D2BDF}"/>
              </a:ext>
            </a:extLst>
          </p:cNvPr>
          <p:cNvSpPr/>
          <p:nvPr/>
        </p:nvSpPr>
        <p:spPr>
          <a:xfrm>
            <a:off x="3415604" y="2278409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98DDABA-4C51-7842-B5AE-AFBB9516385C}"/>
              </a:ext>
            </a:extLst>
          </p:cNvPr>
          <p:cNvSpPr/>
          <p:nvPr/>
        </p:nvSpPr>
        <p:spPr>
          <a:xfrm>
            <a:off x="3484217" y="2572263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</a:t>
            </a:r>
          </a:p>
        </p:txBody>
      </p:sp>
      <p:cxnSp>
        <p:nvCxnSpPr>
          <p:cNvPr id="39" name="Rak 38">
            <a:extLst>
              <a:ext uri="{FF2B5EF4-FFF2-40B4-BE49-F238E27FC236}">
                <a16:creationId xmlns:a16="http://schemas.microsoft.com/office/drawing/2014/main" id="{4B73E640-3EA2-614F-B8E6-27C1B9BC5089}"/>
              </a:ext>
            </a:extLst>
          </p:cNvPr>
          <p:cNvCxnSpPr>
            <a:cxnSpLocks/>
          </p:cNvCxnSpPr>
          <p:nvPr/>
        </p:nvCxnSpPr>
        <p:spPr>
          <a:xfrm>
            <a:off x="3422200" y="2653280"/>
            <a:ext cx="6002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ktangel 39">
            <a:extLst>
              <a:ext uri="{FF2B5EF4-FFF2-40B4-BE49-F238E27FC236}">
                <a16:creationId xmlns:a16="http://schemas.microsoft.com/office/drawing/2014/main" id="{E624D48D-AE33-FA43-B0E8-B9D6C0566C0C}"/>
              </a:ext>
            </a:extLst>
          </p:cNvPr>
          <p:cNvSpPr/>
          <p:nvPr/>
        </p:nvSpPr>
        <p:spPr>
          <a:xfrm>
            <a:off x="4622068" y="2420754"/>
            <a:ext cx="130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 </a:t>
            </a:r>
            <a:r>
              <a:rPr lang="sv-SE" sz="2000" dirty="0">
                <a:latin typeface="Bradley Hand" pitchFamily="2" charset="77"/>
              </a:rPr>
              <a:t>cm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6BD6EB3-BC06-A845-BAD1-82AB5723CC6E}"/>
              </a:ext>
            </a:extLst>
          </p:cNvPr>
          <p:cNvSpPr/>
          <p:nvPr/>
        </p:nvSpPr>
        <p:spPr>
          <a:xfrm>
            <a:off x="3972791" y="2451532"/>
            <a:ext cx="64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cm</a:t>
            </a:r>
          </a:p>
        </p:txBody>
      </p:sp>
      <p:cxnSp>
        <p:nvCxnSpPr>
          <p:cNvPr id="42" name="Rak 41">
            <a:extLst>
              <a:ext uri="{FF2B5EF4-FFF2-40B4-BE49-F238E27FC236}">
                <a16:creationId xmlns:a16="http://schemas.microsoft.com/office/drawing/2014/main" id="{9C9264DB-11FD-674F-83E9-11E164982F00}"/>
              </a:ext>
            </a:extLst>
          </p:cNvPr>
          <p:cNvCxnSpPr>
            <a:cxnSpLocks/>
          </p:cNvCxnSpPr>
          <p:nvPr/>
        </p:nvCxnSpPr>
        <p:spPr>
          <a:xfrm flipV="1">
            <a:off x="3734105" y="2688255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k 42">
            <a:extLst>
              <a:ext uri="{FF2B5EF4-FFF2-40B4-BE49-F238E27FC236}">
                <a16:creationId xmlns:a16="http://schemas.microsoft.com/office/drawing/2014/main" id="{B4664589-5CFC-1E41-84F4-E1992A3FA4B4}"/>
              </a:ext>
            </a:extLst>
          </p:cNvPr>
          <p:cNvCxnSpPr>
            <a:cxnSpLocks/>
          </p:cNvCxnSpPr>
          <p:nvPr/>
        </p:nvCxnSpPr>
        <p:spPr>
          <a:xfrm flipV="1">
            <a:off x="3868410" y="2397516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E1E5F259-990E-0940-A99B-B500B509CD6E}"/>
              </a:ext>
            </a:extLst>
          </p:cNvPr>
          <p:cNvSpPr/>
          <p:nvPr/>
        </p:nvSpPr>
        <p:spPr>
          <a:xfrm>
            <a:off x="4375000" y="2397516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463534B-FD8D-5A46-BD11-50479F860AB6}"/>
              </a:ext>
            </a:extLst>
          </p:cNvPr>
          <p:cNvSpPr/>
          <p:nvPr/>
        </p:nvSpPr>
        <p:spPr>
          <a:xfrm>
            <a:off x="3853342" y="25753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40" grpId="0"/>
      <p:bldP spid="41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3115248" y="952040"/>
            <a:ext cx="3040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När en faktor slutar på noll</a:t>
            </a:r>
            <a:endParaRPr lang="sv-SE" sz="2000" dirty="0">
              <a:solidFill>
                <a:srgbClr val="C00000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3080009" y="2513786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så är 3 · </a:t>
            </a:r>
            <a:r>
              <a:rPr lang="sv-SE" sz="2000" dirty="0">
                <a:solidFill>
                  <a:srgbClr val="7030A0"/>
                </a:solidFill>
              </a:rPr>
              <a:t>40</a:t>
            </a:r>
            <a:r>
              <a:rPr lang="sv-SE" sz="2000" dirty="0"/>
              <a:t> =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3016687" y="1457229"/>
            <a:ext cx="342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kan man räkna ut </a:t>
            </a:r>
            <a:r>
              <a:rPr lang="sv-SE" sz="2000" b="1" dirty="0"/>
              <a:t>3 · 40</a:t>
            </a:r>
            <a:r>
              <a:rPr lang="sv-SE" sz="2000" dirty="0"/>
              <a:t>?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3039929" y="1973034"/>
            <a:ext cx="3115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 </a:t>
            </a:r>
            <a:r>
              <a:rPr lang="sv-SE" sz="2000" dirty="0">
                <a:solidFill>
                  <a:srgbClr val="7030A0"/>
                </a:solidFill>
              </a:rPr>
              <a:t>40</a:t>
            </a:r>
            <a:r>
              <a:rPr lang="sv-SE" sz="2000" dirty="0"/>
              <a:t> =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,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5584543" y="2504408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4484588" y="2504491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2675474" y="3727078"/>
            <a:ext cx="4533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gör på samma sätt med större tal: 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C518E637-1306-F44C-80CF-371FEB612A90}"/>
              </a:ext>
            </a:extLst>
          </p:cNvPr>
          <p:cNvCxnSpPr>
            <a:cxnSpLocks/>
          </p:cNvCxnSpPr>
          <p:nvPr/>
        </p:nvCxnSpPr>
        <p:spPr>
          <a:xfrm>
            <a:off x="4560816" y="2836981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Nedåtböjd 30">
            <a:extLst>
              <a:ext uri="{FF2B5EF4-FFF2-40B4-BE49-F238E27FC236}">
                <a16:creationId xmlns:a16="http://schemas.microsoft.com/office/drawing/2014/main" id="{FECDA8F8-7DBD-0D4A-921B-F68E41137BD1}"/>
              </a:ext>
            </a:extLst>
          </p:cNvPr>
          <p:cNvSpPr/>
          <p:nvPr/>
        </p:nvSpPr>
        <p:spPr>
          <a:xfrm flipV="1">
            <a:off x="4773986" y="2855573"/>
            <a:ext cx="1027426" cy="245420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Nedåtböjd 31">
            <a:extLst>
              <a:ext uri="{FF2B5EF4-FFF2-40B4-BE49-F238E27FC236}">
                <a16:creationId xmlns:a16="http://schemas.microsoft.com/office/drawing/2014/main" id="{E76048BA-A782-D84C-909D-78AFD78DE0B9}"/>
              </a:ext>
            </a:extLst>
          </p:cNvPr>
          <p:cNvSpPr/>
          <p:nvPr/>
        </p:nvSpPr>
        <p:spPr>
          <a:xfrm>
            <a:off x="5355491" y="2319146"/>
            <a:ext cx="659873" cy="245420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499763F-2C08-4E4F-941E-6785AF7DA36C}"/>
              </a:ext>
            </a:extLst>
          </p:cNvPr>
          <p:cNvSpPr/>
          <p:nvPr/>
        </p:nvSpPr>
        <p:spPr>
          <a:xfrm>
            <a:off x="5864804" y="2504408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70A5A88-254C-6D49-AAF1-42CCD597FC9F}"/>
              </a:ext>
            </a:extLst>
          </p:cNvPr>
          <p:cNvSpPr/>
          <p:nvPr/>
        </p:nvSpPr>
        <p:spPr>
          <a:xfrm>
            <a:off x="3280276" y="4343194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· </a:t>
            </a:r>
            <a:r>
              <a:rPr lang="sv-SE" sz="2000" dirty="0">
                <a:solidFill>
                  <a:srgbClr val="7030A0"/>
                </a:solidFill>
              </a:rPr>
              <a:t>400</a:t>
            </a:r>
            <a:r>
              <a:rPr lang="sv-SE" sz="2000" dirty="0"/>
              <a:t> =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D4FA2D1-B676-D446-A5B4-D73D37E300B9}"/>
              </a:ext>
            </a:extLst>
          </p:cNvPr>
          <p:cNvSpPr/>
          <p:nvPr/>
        </p:nvSpPr>
        <p:spPr>
          <a:xfrm>
            <a:off x="5538428" y="435315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F73A275-C5BD-C549-AE31-7C38BAB4B683}"/>
              </a:ext>
            </a:extLst>
          </p:cNvPr>
          <p:cNvSpPr/>
          <p:nvPr/>
        </p:nvSpPr>
        <p:spPr>
          <a:xfrm>
            <a:off x="4245178" y="4342105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=</a:t>
            </a:r>
          </a:p>
        </p:txBody>
      </p:sp>
      <p:cxnSp>
        <p:nvCxnSpPr>
          <p:cNvPr id="37" name="Rak 36">
            <a:extLst>
              <a:ext uri="{FF2B5EF4-FFF2-40B4-BE49-F238E27FC236}">
                <a16:creationId xmlns:a16="http://schemas.microsoft.com/office/drawing/2014/main" id="{95616ACB-D2DF-004B-81DD-C87096D1DF54}"/>
              </a:ext>
            </a:extLst>
          </p:cNvPr>
          <p:cNvCxnSpPr>
            <a:cxnSpLocks/>
          </p:cNvCxnSpPr>
          <p:nvPr/>
        </p:nvCxnSpPr>
        <p:spPr>
          <a:xfrm>
            <a:off x="4321406" y="4674595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Nedåtböjd 37">
            <a:extLst>
              <a:ext uri="{FF2B5EF4-FFF2-40B4-BE49-F238E27FC236}">
                <a16:creationId xmlns:a16="http://schemas.microsoft.com/office/drawing/2014/main" id="{AF99937E-2D22-5544-8CA1-2BA9BED895D7}"/>
              </a:ext>
            </a:extLst>
          </p:cNvPr>
          <p:cNvSpPr/>
          <p:nvPr/>
        </p:nvSpPr>
        <p:spPr>
          <a:xfrm flipV="1">
            <a:off x="4563434" y="4683891"/>
            <a:ext cx="1179215" cy="254716"/>
          </a:xfrm>
          <a:prstGeom prst="curvedDownArrow">
            <a:avLst>
              <a:gd name="adj1" fmla="val 0"/>
              <a:gd name="adj2" fmla="val 22800"/>
              <a:gd name="adj3" fmla="val 358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" name="Nedåtböjd 38">
            <a:extLst>
              <a:ext uri="{FF2B5EF4-FFF2-40B4-BE49-F238E27FC236}">
                <a16:creationId xmlns:a16="http://schemas.microsoft.com/office/drawing/2014/main" id="{E1D2D8A8-4797-4149-A6B2-9AD5201AFCDB}"/>
              </a:ext>
            </a:extLst>
          </p:cNvPr>
          <p:cNvSpPr/>
          <p:nvPr/>
        </p:nvSpPr>
        <p:spPr>
          <a:xfrm>
            <a:off x="5116081" y="4156760"/>
            <a:ext cx="926943" cy="25471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AFD78250-D9BE-8746-A129-D6B7819F590F}"/>
              </a:ext>
            </a:extLst>
          </p:cNvPr>
          <p:cNvSpPr/>
          <p:nvPr/>
        </p:nvSpPr>
        <p:spPr>
          <a:xfrm>
            <a:off x="5801412" y="4347628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25128376-4DBE-274D-A811-1DF5E9E15489}"/>
              </a:ext>
            </a:extLst>
          </p:cNvPr>
          <p:cNvSpPr/>
          <p:nvPr/>
        </p:nvSpPr>
        <p:spPr>
          <a:xfrm>
            <a:off x="3113975" y="5449894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· </a:t>
            </a:r>
            <a:r>
              <a:rPr lang="sv-SE" sz="2000" dirty="0">
                <a:solidFill>
                  <a:srgbClr val="7030A0"/>
                </a:solidFill>
              </a:rPr>
              <a:t>4 000</a:t>
            </a:r>
            <a:r>
              <a:rPr lang="sv-SE" sz="2000" dirty="0"/>
              <a:t> =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0C19415-2BEF-6F42-8096-3D90703C6253}"/>
              </a:ext>
            </a:extLst>
          </p:cNvPr>
          <p:cNvSpPr/>
          <p:nvPr/>
        </p:nvSpPr>
        <p:spPr>
          <a:xfrm>
            <a:off x="5601876" y="5457167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141A22D-1AD4-D644-AA45-6B0756F82ED7}"/>
              </a:ext>
            </a:extLst>
          </p:cNvPr>
          <p:cNvSpPr/>
          <p:nvPr/>
        </p:nvSpPr>
        <p:spPr>
          <a:xfrm>
            <a:off x="4245178" y="5454646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1000</a:t>
            </a:r>
            <a:r>
              <a:rPr lang="sv-SE" sz="2000" dirty="0"/>
              <a:t> =</a:t>
            </a:r>
          </a:p>
        </p:txBody>
      </p:sp>
      <p:cxnSp>
        <p:nvCxnSpPr>
          <p:cNvPr id="44" name="Rak 43">
            <a:extLst>
              <a:ext uri="{FF2B5EF4-FFF2-40B4-BE49-F238E27FC236}">
                <a16:creationId xmlns:a16="http://schemas.microsoft.com/office/drawing/2014/main" id="{D8AD5A42-49DC-E84F-A7A9-9D54A5B1C298}"/>
              </a:ext>
            </a:extLst>
          </p:cNvPr>
          <p:cNvCxnSpPr>
            <a:cxnSpLocks/>
          </p:cNvCxnSpPr>
          <p:nvPr/>
        </p:nvCxnSpPr>
        <p:spPr>
          <a:xfrm>
            <a:off x="4321406" y="5787136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Nedåtböjd 44">
            <a:extLst>
              <a:ext uri="{FF2B5EF4-FFF2-40B4-BE49-F238E27FC236}">
                <a16:creationId xmlns:a16="http://schemas.microsoft.com/office/drawing/2014/main" id="{23883D67-C360-5B48-AE2E-3FBFBEFFD8F2}"/>
              </a:ext>
            </a:extLst>
          </p:cNvPr>
          <p:cNvSpPr/>
          <p:nvPr/>
        </p:nvSpPr>
        <p:spPr>
          <a:xfrm flipV="1">
            <a:off x="4563434" y="5796432"/>
            <a:ext cx="1263214" cy="254715"/>
          </a:xfrm>
          <a:prstGeom prst="curvedDownArrow">
            <a:avLst>
              <a:gd name="adj1" fmla="val 0"/>
              <a:gd name="adj2" fmla="val 22800"/>
              <a:gd name="adj3" fmla="val 358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6" name="Nedåtböjd 45">
            <a:extLst>
              <a:ext uri="{FF2B5EF4-FFF2-40B4-BE49-F238E27FC236}">
                <a16:creationId xmlns:a16="http://schemas.microsoft.com/office/drawing/2014/main" id="{DCFB07E2-DBA0-6448-9CA3-FFAC34EEBFD2}"/>
              </a:ext>
            </a:extLst>
          </p:cNvPr>
          <p:cNvSpPr/>
          <p:nvPr/>
        </p:nvSpPr>
        <p:spPr>
          <a:xfrm>
            <a:off x="5254089" y="5269301"/>
            <a:ext cx="944212" cy="254715"/>
          </a:xfrm>
          <a:prstGeom prst="curvedDownArrow">
            <a:avLst>
              <a:gd name="adj1" fmla="val 0"/>
              <a:gd name="adj2" fmla="val 22800"/>
              <a:gd name="adj3" fmla="val 395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2109EF0-E13A-A349-AE6D-07AD71CFC785}"/>
              </a:ext>
            </a:extLst>
          </p:cNvPr>
          <p:cNvSpPr/>
          <p:nvPr/>
        </p:nvSpPr>
        <p:spPr>
          <a:xfrm>
            <a:off x="5890096" y="5453170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000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0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1" grpId="0" animBg="1"/>
      <p:bldP spid="32" grpId="0" animBg="1"/>
      <p:bldP spid="33" grpId="0"/>
      <p:bldP spid="34" grpId="0"/>
      <p:bldP spid="35" grpId="0"/>
      <p:bldP spid="36" grpId="0"/>
      <p:bldP spid="38" grpId="0" animBg="1"/>
      <p:bldP spid="39" grpId="0" animBg="1"/>
      <p:bldP spid="40" grpId="0"/>
      <p:bldP spid="41" grpId="0"/>
      <p:bldP spid="42" grpId="0"/>
      <p:bldP spid="43" grpId="0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8801FF-18E7-AE44-A81A-C31D9CEAB530}"/>
              </a:ext>
            </a:extLst>
          </p:cNvPr>
          <p:cNvSpPr/>
          <p:nvPr/>
        </p:nvSpPr>
        <p:spPr>
          <a:xfrm>
            <a:off x="2151301" y="1283250"/>
            <a:ext cx="483179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man ska räkna 30 ∙ 40 kan man tänka så här: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587AA9-EDBA-6547-B9D1-350C9C83400E}"/>
              </a:ext>
            </a:extLst>
          </p:cNvPr>
          <p:cNvSpPr/>
          <p:nvPr/>
        </p:nvSpPr>
        <p:spPr>
          <a:xfrm>
            <a:off x="1478228" y="2027939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· 4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=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7DB259E-F91C-D744-8B42-ECF0FC293D34}"/>
              </a:ext>
            </a:extLst>
          </p:cNvPr>
          <p:cNvSpPr/>
          <p:nvPr/>
        </p:nvSpPr>
        <p:spPr>
          <a:xfrm>
            <a:off x="6907867" y="201689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197EA9-792B-F145-837B-AD54BF6D97B8}"/>
              </a:ext>
            </a:extLst>
          </p:cNvPr>
          <p:cNvSpPr/>
          <p:nvPr/>
        </p:nvSpPr>
        <p:spPr>
          <a:xfrm>
            <a:off x="4078848" y="2016892"/>
            <a:ext cx="1864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796671A-185D-864C-9372-69A6778E2544}"/>
              </a:ext>
            </a:extLst>
          </p:cNvPr>
          <p:cNvSpPr/>
          <p:nvPr/>
        </p:nvSpPr>
        <p:spPr>
          <a:xfrm>
            <a:off x="7159733" y="2013230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AE9E685-6CB9-2F46-9C67-A00D2D79AE1A}"/>
              </a:ext>
            </a:extLst>
          </p:cNvPr>
          <p:cNvSpPr/>
          <p:nvPr/>
        </p:nvSpPr>
        <p:spPr>
          <a:xfrm>
            <a:off x="2470955" y="2019938"/>
            <a:ext cx="2523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∙ 4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EE9652C-F007-3E46-84C3-7087108C73C3}"/>
              </a:ext>
            </a:extLst>
          </p:cNvPr>
          <p:cNvSpPr/>
          <p:nvPr/>
        </p:nvSpPr>
        <p:spPr>
          <a:xfrm>
            <a:off x="5670746" y="2016892"/>
            <a:ext cx="1864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4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=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8CF4181D-D241-B44A-AC4B-EF9AD4676B3F}"/>
              </a:ext>
            </a:extLst>
          </p:cNvPr>
          <p:cNvCxnSpPr>
            <a:cxnSpLocks/>
          </p:cNvCxnSpPr>
          <p:nvPr/>
        </p:nvCxnSpPr>
        <p:spPr>
          <a:xfrm>
            <a:off x="5746975" y="2349382"/>
            <a:ext cx="4827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Nedåtböjd 14">
            <a:extLst>
              <a:ext uri="{FF2B5EF4-FFF2-40B4-BE49-F238E27FC236}">
                <a16:creationId xmlns:a16="http://schemas.microsoft.com/office/drawing/2014/main" id="{0F949205-49E4-7B49-BD73-7770833FD8E0}"/>
              </a:ext>
            </a:extLst>
          </p:cNvPr>
          <p:cNvSpPr/>
          <p:nvPr/>
        </p:nvSpPr>
        <p:spPr>
          <a:xfrm flipV="1">
            <a:off x="5960145" y="2349382"/>
            <a:ext cx="1199588" cy="264012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Nedåtböjd 15">
            <a:extLst>
              <a:ext uri="{FF2B5EF4-FFF2-40B4-BE49-F238E27FC236}">
                <a16:creationId xmlns:a16="http://schemas.microsoft.com/office/drawing/2014/main" id="{21A9D7A3-7C1B-CD42-8B35-540AE64373A8}"/>
              </a:ext>
            </a:extLst>
          </p:cNvPr>
          <p:cNvSpPr/>
          <p:nvPr/>
        </p:nvSpPr>
        <p:spPr>
          <a:xfrm>
            <a:off x="6602772" y="1831547"/>
            <a:ext cx="767165" cy="264012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B1AF836-68EB-2047-AE22-2A100877FADA}"/>
              </a:ext>
            </a:extLst>
          </p:cNvPr>
          <p:cNvSpPr/>
          <p:nvPr/>
        </p:nvSpPr>
        <p:spPr>
          <a:xfrm>
            <a:off x="3057347" y="3174724"/>
            <a:ext cx="2689628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Du kan också tänka så här: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3E06B8F-4F6D-AA4A-8907-7377897736C9}"/>
              </a:ext>
            </a:extLst>
          </p:cNvPr>
          <p:cNvSpPr/>
          <p:nvPr/>
        </p:nvSpPr>
        <p:spPr>
          <a:xfrm>
            <a:off x="3586016" y="4114888"/>
            <a:ext cx="1568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· 4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= 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790339B4-CA97-414F-9789-25AC514C8FBA}"/>
              </a:ext>
            </a:extLst>
          </p:cNvPr>
          <p:cNvGrpSpPr/>
          <p:nvPr/>
        </p:nvGrpSpPr>
        <p:grpSpPr>
          <a:xfrm>
            <a:off x="3720773" y="4429951"/>
            <a:ext cx="1043460" cy="264012"/>
            <a:chOff x="3133124" y="4352905"/>
            <a:chExt cx="1043460" cy="264012"/>
          </a:xfrm>
        </p:grpSpPr>
        <p:sp>
          <p:nvSpPr>
            <p:cNvPr id="22" name="Nedåtböjd 21">
              <a:extLst>
                <a:ext uri="{FF2B5EF4-FFF2-40B4-BE49-F238E27FC236}">
                  <a16:creationId xmlns:a16="http://schemas.microsoft.com/office/drawing/2014/main" id="{BF5C11BE-1124-9840-8BAE-577CAE114769}"/>
                </a:ext>
              </a:extLst>
            </p:cNvPr>
            <p:cNvSpPr/>
            <p:nvPr/>
          </p:nvSpPr>
          <p:spPr>
            <a:xfrm flipV="1">
              <a:off x="3133124" y="4352905"/>
              <a:ext cx="1043460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4" name="Nedåtböjd 23">
              <a:extLst>
                <a:ext uri="{FF2B5EF4-FFF2-40B4-BE49-F238E27FC236}">
                  <a16:creationId xmlns:a16="http://schemas.microsoft.com/office/drawing/2014/main" id="{AFA162B4-FF67-B849-A55D-AF89EC4355F9}"/>
                </a:ext>
              </a:extLst>
            </p:cNvPr>
            <p:cNvSpPr/>
            <p:nvPr/>
          </p:nvSpPr>
          <p:spPr>
            <a:xfrm flipV="1">
              <a:off x="3598288" y="4352905"/>
              <a:ext cx="578295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45C7D549-1012-894B-A111-40DFF72C8C62}"/>
              </a:ext>
            </a:extLst>
          </p:cNvPr>
          <p:cNvSpPr/>
          <p:nvPr/>
        </p:nvSpPr>
        <p:spPr>
          <a:xfrm>
            <a:off x="4494833" y="4121155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1055CF3-9B97-5645-A34E-3516267ACF1C}"/>
              </a:ext>
            </a:extLst>
          </p:cNvPr>
          <p:cNvGrpSpPr/>
          <p:nvPr/>
        </p:nvGrpSpPr>
        <p:grpSpPr>
          <a:xfrm>
            <a:off x="3858920" y="3932981"/>
            <a:ext cx="1162334" cy="273221"/>
            <a:chOff x="3858920" y="3932981"/>
            <a:chExt cx="1162334" cy="273221"/>
          </a:xfrm>
        </p:grpSpPr>
        <p:sp>
          <p:nvSpPr>
            <p:cNvPr id="27" name="Nedåtböjd 26">
              <a:extLst>
                <a:ext uri="{FF2B5EF4-FFF2-40B4-BE49-F238E27FC236}">
                  <a16:creationId xmlns:a16="http://schemas.microsoft.com/office/drawing/2014/main" id="{C9396D92-C160-914E-9733-F1565FDC6AB6}"/>
                </a:ext>
              </a:extLst>
            </p:cNvPr>
            <p:cNvSpPr/>
            <p:nvPr/>
          </p:nvSpPr>
          <p:spPr>
            <a:xfrm>
              <a:off x="3858920" y="3932981"/>
              <a:ext cx="1078307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8" name="Nedåtböjd 27">
              <a:extLst>
                <a:ext uri="{FF2B5EF4-FFF2-40B4-BE49-F238E27FC236}">
                  <a16:creationId xmlns:a16="http://schemas.microsoft.com/office/drawing/2014/main" id="{FB01B5B4-8203-8343-A8E3-F881B722A96F}"/>
                </a:ext>
              </a:extLst>
            </p:cNvPr>
            <p:cNvSpPr/>
            <p:nvPr/>
          </p:nvSpPr>
          <p:spPr>
            <a:xfrm>
              <a:off x="4298824" y="3942190"/>
              <a:ext cx="722430" cy="264012"/>
            </a:xfrm>
            <a:prstGeom prst="curvedDownArrow">
              <a:avLst>
                <a:gd name="adj1" fmla="val 0"/>
                <a:gd name="adj2" fmla="val 22800"/>
                <a:gd name="adj3" fmla="val 2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4F925578-3728-F648-982F-BA43B2DA7F0A}"/>
              </a:ext>
            </a:extLst>
          </p:cNvPr>
          <p:cNvSpPr/>
          <p:nvPr/>
        </p:nvSpPr>
        <p:spPr>
          <a:xfrm>
            <a:off x="4744370" y="4118022"/>
            <a:ext cx="659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9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0" grpId="0"/>
      <p:bldP spid="11" grpId="0"/>
      <p:bldP spid="13" grpId="0"/>
      <p:bldP spid="15" grpId="0" animBg="1"/>
      <p:bldP spid="16" grpId="0" animBg="1"/>
      <p:bldP spid="17" grpId="0" animBg="1"/>
      <p:bldP spid="18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30179</TotalTime>
  <Words>863</Words>
  <Application>Microsoft Macintosh PowerPoint</Application>
  <PresentationFormat>Bildspel på skärmen (4:3)</PresentationFormat>
  <Paragraphs>182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254</cp:revision>
  <dcterms:created xsi:type="dcterms:W3CDTF">2017-04-10T07:17:33Z</dcterms:created>
  <dcterms:modified xsi:type="dcterms:W3CDTF">2020-08-04T14:49:38Z</dcterms:modified>
</cp:coreProperties>
</file>